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72"/>
  </p:notesMasterIdLst>
  <p:handoutMasterIdLst>
    <p:handoutMasterId r:id="rId73"/>
  </p:handoutMasterIdLst>
  <p:sldIdLst>
    <p:sldId id="324" r:id="rId2"/>
    <p:sldId id="602" r:id="rId3"/>
    <p:sldId id="310" r:id="rId4"/>
    <p:sldId id="539" r:id="rId5"/>
    <p:sldId id="604" r:id="rId6"/>
    <p:sldId id="540" r:id="rId7"/>
    <p:sldId id="605" r:id="rId8"/>
    <p:sldId id="606" r:id="rId9"/>
    <p:sldId id="607" r:id="rId10"/>
    <p:sldId id="603" r:id="rId11"/>
    <p:sldId id="542" r:id="rId12"/>
    <p:sldId id="543" r:id="rId13"/>
    <p:sldId id="589" r:id="rId14"/>
    <p:sldId id="544" r:id="rId15"/>
    <p:sldId id="545" r:id="rId16"/>
    <p:sldId id="546" r:id="rId17"/>
    <p:sldId id="547" r:id="rId18"/>
    <p:sldId id="549" r:id="rId19"/>
    <p:sldId id="593" r:id="rId20"/>
    <p:sldId id="548" r:id="rId21"/>
    <p:sldId id="550" r:id="rId22"/>
    <p:sldId id="551" r:id="rId23"/>
    <p:sldId id="552" r:id="rId24"/>
    <p:sldId id="594" r:id="rId25"/>
    <p:sldId id="553" r:id="rId26"/>
    <p:sldId id="554" r:id="rId27"/>
    <p:sldId id="555" r:id="rId28"/>
    <p:sldId id="556" r:id="rId29"/>
    <p:sldId id="557" r:id="rId30"/>
    <p:sldId id="588" r:id="rId31"/>
    <p:sldId id="558" r:id="rId32"/>
    <p:sldId id="596" r:id="rId33"/>
    <p:sldId id="559" r:id="rId34"/>
    <p:sldId id="560" r:id="rId35"/>
    <p:sldId id="561" r:id="rId36"/>
    <p:sldId id="565" r:id="rId37"/>
    <p:sldId id="562" r:id="rId38"/>
    <p:sldId id="595" r:id="rId39"/>
    <p:sldId id="590" r:id="rId40"/>
    <p:sldId id="563" r:id="rId41"/>
    <p:sldId id="564" r:id="rId42"/>
    <p:sldId id="567" r:id="rId43"/>
    <p:sldId id="568" r:id="rId44"/>
    <p:sldId id="598" r:id="rId45"/>
    <p:sldId id="599" r:id="rId46"/>
    <p:sldId id="570" r:id="rId47"/>
    <p:sldId id="609" r:id="rId48"/>
    <p:sldId id="569" r:id="rId49"/>
    <p:sldId id="571" r:id="rId50"/>
    <p:sldId id="608" r:id="rId51"/>
    <p:sldId id="572" r:id="rId52"/>
    <p:sldId id="573" r:id="rId53"/>
    <p:sldId id="574" r:id="rId54"/>
    <p:sldId id="600" r:id="rId55"/>
    <p:sldId id="575" r:id="rId56"/>
    <p:sldId id="591" r:id="rId57"/>
    <p:sldId id="576" r:id="rId58"/>
    <p:sldId id="577" r:id="rId59"/>
    <p:sldId id="601" r:id="rId60"/>
    <p:sldId id="578" r:id="rId61"/>
    <p:sldId id="579" r:id="rId62"/>
    <p:sldId id="580" r:id="rId63"/>
    <p:sldId id="581" r:id="rId64"/>
    <p:sldId id="582" r:id="rId65"/>
    <p:sldId id="583" r:id="rId66"/>
    <p:sldId id="584" r:id="rId67"/>
    <p:sldId id="592" r:id="rId68"/>
    <p:sldId id="585" r:id="rId69"/>
    <p:sldId id="586" r:id="rId70"/>
    <p:sldId id="587" r:id="rId71"/>
  </p:sldIdLst>
  <p:sldSz cx="12192000" cy="6858000"/>
  <p:notesSz cx="9928225"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nheng Liu" initials="JL" lastIdx="0" clrIdx="0">
    <p:extLst>
      <p:ext uri="{19B8F6BF-5375-455C-9EA6-DF929625EA0E}">
        <p15:presenceInfo xmlns:p15="http://schemas.microsoft.com/office/powerpoint/2012/main" userId="S::LiuJinheng@danfoss.com::7a230223-4b27-4e52-930b-9f79bbdc50e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040F"/>
    <a:srgbClr val="404040"/>
    <a:srgbClr val="C5040F"/>
    <a:srgbClr val="D60710"/>
    <a:srgbClr val="CE060F"/>
    <a:srgbClr val="B0000F"/>
    <a:srgbClr val="AA040D"/>
    <a:srgbClr val="C8040F"/>
    <a:srgbClr val="E30910"/>
    <a:srgbClr val="DD39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浅色样式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2" autoAdjust="0"/>
    <p:restoredTop sz="88789" autoAdjust="0"/>
  </p:normalViewPr>
  <p:slideViewPr>
    <p:cSldViewPr snapToGrid="0">
      <p:cViewPr varScale="1">
        <p:scale>
          <a:sx n="87" d="100"/>
          <a:sy n="87" d="100"/>
        </p:scale>
        <p:origin x="54" y="198"/>
      </p:cViewPr>
      <p:guideLst/>
    </p:cSldViewPr>
  </p:slideViewPr>
  <p:outlineViewPr>
    <p:cViewPr>
      <p:scale>
        <a:sx n="33" d="100"/>
        <a:sy n="33" d="100"/>
      </p:scale>
      <p:origin x="0" y="-5604"/>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91" d="100"/>
          <a:sy n="91" d="100"/>
        </p:scale>
        <p:origin x="1914"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7638BC-0355-456B-8B21-A1F633505F4E}" type="doc">
      <dgm:prSet loTypeId="urn:microsoft.com/office/officeart/2005/8/layout/process1" loCatId="process" qsTypeId="urn:microsoft.com/office/officeart/2005/8/quickstyle/simple1" qsCatId="simple" csTypeId="urn:microsoft.com/office/officeart/2005/8/colors/accent1_2" csCatId="accent1" phldr="1"/>
      <dgm:spPr/>
    </dgm:pt>
    <dgm:pt modelId="{4ECB98B2-B292-41FC-9862-2B23F65A066F}">
      <dgm:prSet phldrT="[文本]"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dgm:spPr>
      <dgm:t>
        <a:bodyPr rot="0" spcFirstLastPara="0" vert="horz" wrap="square" lIns="91440" tIns="45720" rIns="91440" bIns="45720" numCol="1" spcCol="0" rtlCol="0" fromWordArt="0" anchor="ctr" anchorCtr="0" forceAA="0" compatLnSpc="1">
          <a:prstTxWarp prst="textNoShape">
            <a:avLst/>
          </a:prstTxWarp>
        </a:bodyPr>
        <a:lstStyle/>
        <a:p>
          <a:pPr marL="0" algn="ctr" defTabSz="914400" rtl="0" eaLnBrk="1" latinLnBrk="0" hangingPunct="1"/>
          <a:r>
            <a:rPr lang="zh-CN" altLang="en-US" sz="2400" b="0" kern="1200" spc="300" dirty="0">
              <a:solidFill>
                <a:schemeClr val="lt1"/>
              </a:solidFill>
              <a:latin typeface="+mn-ea"/>
              <a:ea typeface="+mn-ea"/>
              <a:cs typeface="+mn-cs"/>
            </a:rPr>
            <a:t>围堵措施</a:t>
          </a:r>
        </a:p>
      </dgm:t>
    </dgm:pt>
    <dgm:pt modelId="{2478D9FE-782B-46D2-A43E-9355DBC71BD3}" type="parTrans" cxnId="{5EA43EA8-EABB-43B6-B24A-16C162F21244}">
      <dgm:prSet/>
      <dgm:spPr/>
      <dgm:t>
        <a:bodyPr/>
        <a:lstStyle/>
        <a:p>
          <a:endParaRPr lang="zh-CN" altLang="en-US"/>
        </a:p>
      </dgm:t>
    </dgm:pt>
    <dgm:pt modelId="{911FCBFD-86E8-455C-A1A5-A70F869D4314}" type="sibTrans" cxnId="{5EA43EA8-EABB-43B6-B24A-16C162F21244}">
      <dgm:prSet/>
      <dgm:spPr/>
      <dgm:t>
        <a:bodyPr/>
        <a:lstStyle/>
        <a:p>
          <a:endParaRPr lang="zh-CN" altLang="en-US"/>
        </a:p>
      </dgm:t>
    </dgm:pt>
    <dgm:pt modelId="{E0CD5769-5167-45C7-A432-BE7CF20364AF}">
      <dgm:prSet phldrT="[文本]"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dgm:spPr>
      <dgm:t>
        <a:bodyPr rot="0" spcFirstLastPara="0" vert="horz" wrap="square" lIns="91440" tIns="45720" rIns="91440" bIns="45720" numCol="1" spcCol="0" rtlCol="0" fromWordArt="0" anchor="ctr" anchorCtr="0" forceAA="0" compatLnSpc="1">
          <a:prstTxWarp prst="textNoShape">
            <a:avLst/>
          </a:prstTxWarp>
        </a:bodyPr>
        <a:lstStyle/>
        <a:p>
          <a:r>
            <a:rPr lang="zh-CN" altLang="en-US" sz="2400" dirty="0">
              <a:latin typeface="+mn-ea"/>
              <a:ea typeface="+mn-ea"/>
            </a:rPr>
            <a:t>消除问题的影响</a:t>
          </a:r>
        </a:p>
      </dgm:t>
    </dgm:pt>
    <dgm:pt modelId="{EF80AFB3-AD5C-49F5-A419-5C8DCF84C9B3}" type="parTrans" cxnId="{53333DEB-6C1C-45FC-97F0-3913AE8B4F70}">
      <dgm:prSet/>
      <dgm:spPr/>
      <dgm:t>
        <a:bodyPr/>
        <a:lstStyle/>
        <a:p>
          <a:endParaRPr lang="zh-CN" altLang="en-US"/>
        </a:p>
      </dgm:t>
    </dgm:pt>
    <dgm:pt modelId="{A43B6942-8489-439F-9426-D08DDD5359FF}" type="sibTrans" cxnId="{53333DEB-6C1C-45FC-97F0-3913AE8B4F70}">
      <dgm:prSet/>
      <dgm:spPr/>
      <dgm:t>
        <a:bodyPr/>
        <a:lstStyle/>
        <a:p>
          <a:endParaRPr lang="zh-CN" altLang="en-US"/>
        </a:p>
      </dgm:t>
    </dgm:pt>
    <dgm:pt modelId="{92133316-1475-4AED-9FD9-6069C116498B}">
      <dgm:prSet phldrT="[文本]"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dgm:spPr>
      <dgm:t>
        <a:bodyPr rot="0" spcFirstLastPara="0" vert="horz" wrap="square" lIns="91440" tIns="45720" rIns="91440" bIns="45720" numCol="1" spcCol="0" rtlCol="0" fromWordArt="0" anchor="ctr" anchorCtr="0" forceAA="0" compatLnSpc="1">
          <a:prstTxWarp prst="textNoShape">
            <a:avLst/>
          </a:prstTxWarp>
        </a:bodyPr>
        <a:lstStyle/>
        <a:p>
          <a:r>
            <a:rPr lang="zh-CN" altLang="en-US" sz="2400" dirty="0">
              <a:latin typeface="+mn-ea"/>
              <a:ea typeface="+mn-ea"/>
            </a:rPr>
            <a:t>只能治标</a:t>
          </a:r>
        </a:p>
      </dgm:t>
    </dgm:pt>
    <dgm:pt modelId="{196C4698-2054-4EE3-AC75-5A776F7B62E9}" type="parTrans" cxnId="{115541E8-615B-4B97-A765-E3DA9297F231}">
      <dgm:prSet/>
      <dgm:spPr/>
      <dgm:t>
        <a:bodyPr/>
        <a:lstStyle/>
        <a:p>
          <a:endParaRPr lang="zh-CN" altLang="en-US"/>
        </a:p>
      </dgm:t>
    </dgm:pt>
    <dgm:pt modelId="{7970C1D7-7A37-42CA-8B65-1C25846AA819}" type="sibTrans" cxnId="{115541E8-615B-4B97-A765-E3DA9297F231}">
      <dgm:prSet/>
      <dgm:spPr/>
      <dgm:t>
        <a:bodyPr/>
        <a:lstStyle/>
        <a:p>
          <a:endParaRPr lang="zh-CN" altLang="en-US"/>
        </a:p>
      </dgm:t>
    </dgm:pt>
    <dgm:pt modelId="{B48A0E26-B01F-4801-8375-FE30215B013D}" type="pres">
      <dgm:prSet presAssocID="{7C7638BC-0355-456B-8B21-A1F633505F4E}" presName="Name0" presStyleCnt="0">
        <dgm:presLayoutVars>
          <dgm:dir/>
          <dgm:resizeHandles val="exact"/>
        </dgm:presLayoutVars>
      </dgm:prSet>
      <dgm:spPr/>
    </dgm:pt>
    <dgm:pt modelId="{B9373907-BA38-4DB8-AA0C-F2E61FDA4F06}" type="pres">
      <dgm:prSet presAssocID="{4ECB98B2-B292-41FC-9862-2B23F65A066F}" presName="node" presStyleLbl="node1" presStyleIdx="0" presStyleCnt="3">
        <dgm:presLayoutVars>
          <dgm:bulletEnabled val="1"/>
        </dgm:presLayoutVars>
      </dgm:prSet>
      <dgm:spPr>
        <a:xfrm>
          <a:off x="7143" y="2068777"/>
          <a:ext cx="2135187" cy="1281112"/>
        </a:xfrm>
        <a:prstGeom prst="roundRect">
          <a:avLst>
            <a:gd name="adj" fmla="val 10000"/>
          </a:avLst>
        </a:prstGeom>
      </dgm:spPr>
      <dgm:t>
        <a:bodyPr/>
        <a:lstStyle/>
        <a:p>
          <a:endParaRPr lang="zh-CN" altLang="en-US"/>
        </a:p>
      </dgm:t>
    </dgm:pt>
    <dgm:pt modelId="{B9FC6F70-03A5-43A9-802F-C720A47B73E0}" type="pres">
      <dgm:prSet presAssocID="{911FCBFD-86E8-455C-A1A5-A70F869D4314}" presName="sibTrans" presStyleLbl="sibTrans2D1" presStyleIdx="0" presStyleCnt="2"/>
      <dgm:spPr/>
      <dgm:t>
        <a:bodyPr/>
        <a:lstStyle/>
        <a:p>
          <a:endParaRPr lang="zh-CN" altLang="en-US"/>
        </a:p>
      </dgm:t>
    </dgm:pt>
    <dgm:pt modelId="{B0921A0F-0DD9-4EBD-9176-0E1B48B8EB6C}" type="pres">
      <dgm:prSet presAssocID="{911FCBFD-86E8-455C-A1A5-A70F869D4314}" presName="connectorText" presStyleLbl="sibTrans2D1" presStyleIdx="0" presStyleCnt="2"/>
      <dgm:spPr/>
      <dgm:t>
        <a:bodyPr/>
        <a:lstStyle/>
        <a:p>
          <a:endParaRPr lang="zh-CN" altLang="en-US"/>
        </a:p>
      </dgm:t>
    </dgm:pt>
    <dgm:pt modelId="{46CAB64A-D1D6-4B2E-9929-9C9679A5E8AC}" type="pres">
      <dgm:prSet presAssocID="{E0CD5769-5167-45C7-A432-BE7CF20364AF}" presName="node" presStyleLbl="node1" presStyleIdx="1" presStyleCnt="3" custScaleX="132780">
        <dgm:presLayoutVars>
          <dgm:bulletEnabled val="1"/>
        </dgm:presLayoutVars>
      </dgm:prSet>
      <dgm:spPr>
        <a:xfrm>
          <a:off x="2996406" y="2068777"/>
          <a:ext cx="2135187" cy="1281112"/>
        </a:xfrm>
        <a:prstGeom prst="roundRect">
          <a:avLst>
            <a:gd name="adj" fmla="val 10000"/>
          </a:avLst>
        </a:prstGeom>
      </dgm:spPr>
      <dgm:t>
        <a:bodyPr/>
        <a:lstStyle/>
        <a:p>
          <a:endParaRPr lang="zh-CN" altLang="en-US"/>
        </a:p>
      </dgm:t>
    </dgm:pt>
    <dgm:pt modelId="{5192225E-94C8-4C45-9A4F-CBE650831B9A}" type="pres">
      <dgm:prSet presAssocID="{A43B6942-8489-439F-9426-D08DDD5359FF}" presName="sibTrans" presStyleLbl="sibTrans2D1" presStyleIdx="1" presStyleCnt="2"/>
      <dgm:spPr/>
      <dgm:t>
        <a:bodyPr/>
        <a:lstStyle/>
        <a:p>
          <a:endParaRPr lang="zh-CN" altLang="en-US"/>
        </a:p>
      </dgm:t>
    </dgm:pt>
    <dgm:pt modelId="{4E7609B6-154D-4C20-947C-6E5D5BDD23D8}" type="pres">
      <dgm:prSet presAssocID="{A43B6942-8489-439F-9426-D08DDD5359FF}" presName="connectorText" presStyleLbl="sibTrans2D1" presStyleIdx="1" presStyleCnt="2"/>
      <dgm:spPr/>
      <dgm:t>
        <a:bodyPr/>
        <a:lstStyle/>
        <a:p>
          <a:endParaRPr lang="zh-CN" altLang="en-US"/>
        </a:p>
      </dgm:t>
    </dgm:pt>
    <dgm:pt modelId="{6AF76D16-A8DE-4754-8363-747066EC060B}" type="pres">
      <dgm:prSet presAssocID="{92133316-1475-4AED-9FD9-6069C116498B}" presName="node" presStyleLbl="node1" presStyleIdx="2" presStyleCnt="3">
        <dgm:presLayoutVars>
          <dgm:bulletEnabled val="1"/>
        </dgm:presLayoutVars>
      </dgm:prSet>
      <dgm:spPr>
        <a:xfrm>
          <a:off x="5985668" y="2068777"/>
          <a:ext cx="2135187" cy="1281112"/>
        </a:xfrm>
        <a:prstGeom prst="roundRect">
          <a:avLst>
            <a:gd name="adj" fmla="val 10000"/>
          </a:avLst>
        </a:prstGeom>
      </dgm:spPr>
      <dgm:t>
        <a:bodyPr/>
        <a:lstStyle/>
        <a:p>
          <a:endParaRPr lang="zh-CN" altLang="en-US"/>
        </a:p>
      </dgm:t>
    </dgm:pt>
  </dgm:ptLst>
  <dgm:cxnLst>
    <dgm:cxn modelId="{115541E8-615B-4B97-A765-E3DA9297F231}" srcId="{7C7638BC-0355-456B-8B21-A1F633505F4E}" destId="{92133316-1475-4AED-9FD9-6069C116498B}" srcOrd="2" destOrd="0" parTransId="{196C4698-2054-4EE3-AC75-5A776F7B62E9}" sibTransId="{7970C1D7-7A37-42CA-8B65-1C25846AA819}"/>
    <dgm:cxn modelId="{2DDEBF25-80B7-42B5-90AE-3EF3207D9B58}" type="presOf" srcId="{A43B6942-8489-439F-9426-D08DDD5359FF}" destId="{4E7609B6-154D-4C20-947C-6E5D5BDD23D8}" srcOrd="1" destOrd="0" presId="urn:microsoft.com/office/officeart/2005/8/layout/process1"/>
    <dgm:cxn modelId="{61960D06-58E5-4732-9DA1-1A6540E37DB4}" type="presOf" srcId="{911FCBFD-86E8-455C-A1A5-A70F869D4314}" destId="{B0921A0F-0DD9-4EBD-9176-0E1B48B8EB6C}" srcOrd="1" destOrd="0" presId="urn:microsoft.com/office/officeart/2005/8/layout/process1"/>
    <dgm:cxn modelId="{BAA6DED4-DBC1-4E23-B5C3-16DBC9F8EA0E}" type="presOf" srcId="{7C7638BC-0355-456B-8B21-A1F633505F4E}" destId="{B48A0E26-B01F-4801-8375-FE30215B013D}" srcOrd="0" destOrd="0" presId="urn:microsoft.com/office/officeart/2005/8/layout/process1"/>
    <dgm:cxn modelId="{0AC3CBF2-3C40-4752-8236-A60C6EFC557E}" type="presOf" srcId="{911FCBFD-86E8-455C-A1A5-A70F869D4314}" destId="{B9FC6F70-03A5-43A9-802F-C720A47B73E0}" srcOrd="0" destOrd="0" presId="urn:microsoft.com/office/officeart/2005/8/layout/process1"/>
    <dgm:cxn modelId="{2B402F79-580C-421D-874E-9195F256C290}" type="presOf" srcId="{A43B6942-8489-439F-9426-D08DDD5359FF}" destId="{5192225E-94C8-4C45-9A4F-CBE650831B9A}" srcOrd="0" destOrd="0" presId="urn:microsoft.com/office/officeart/2005/8/layout/process1"/>
    <dgm:cxn modelId="{FB1FB424-F43C-4F57-B873-FED7AFD56269}" type="presOf" srcId="{92133316-1475-4AED-9FD9-6069C116498B}" destId="{6AF76D16-A8DE-4754-8363-747066EC060B}" srcOrd="0" destOrd="0" presId="urn:microsoft.com/office/officeart/2005/8/layout/process1"/>
    <dgm:cxn modelId="{81812C23-5E59-4DF1-899E-91E453E56DFF}" type="presOf" srcId="{4ECB98B2-B292-41FC-9862-2B23F65A066F}" destId="{B9373907-BA38-4DB8-AA0C-F2E61FDA4F06}" srcOrd="0" destOrd="0" presId="urn:microsoft.com/office/officeart/2005/8/layout/process1"/>
    <dgm:cxn modelId="{5EA43EA8-EABB-43B6-B24A-16C162F21244}" srcId="{7C7638BC-0355-456B-8B21-A1F633505F4E}" destId="{4ECB98B2-B292-41FC-9862-2B23F65A066F}" srcOrd="0" destOrd="0" parTransId="{2478D9FE-782B-46D2-A43E-9355DBC71BD3}" sibTransId="{911FCBFD-86E8-455C-A1A5-A70F869D4314}"/>
    <dgm:cxn modelId="{4A5B609E-17E5-48C5-9AF4-2079ACE8D7D1}" type="presOf" srcId="{E0CD5769-5167-45C7-A432-BE7CF20364AF}" destId="{46CAB64A-D1D6-4B2E-9929-9C9679A5E8AC}" srcOrd="0" destOrd="0" presId="urn:microsoft.com/office/officeart/2005/8/layout/process1"/>
    <dgm:cxn modelId="{53333DEB-6C1C-45FC-97F0-3913AE8B4F70}" srcId="{7C7638BC-0355-456B-8B21-A1F633505F4E}" destId="{E0CD5769-5167-45C7-A432-BE7CF20364AF}" srcOrd="1" destOrd="0" parTransId="{EF80AFB3-AD5C-49F5-A419-5C8DCF84C9B3}" sibTransId="{A43B6942-8489-439F-9426-D08DDD5359FF}"/>
    <dgm:cxn modelId="{4C59BA04-B60A-422D-B519-E6094995EB71}" type="presParOf" srcId="{B48A0E26-B01F-4801-8375-FE30215B013D}" destId="{B9373907-BA38-4DB8-AA0C-F2E61FDA4F06}" srcOrd="0" destOrd="0" presId="urn:microsoft.com/office/officeart/2005/8/layout/process1"/>
    <dgm:cxn modelId="{72B93330-7C6E-45AE-9835-658992DC3310}" type="presParOf" srcId="{B48A0E26-B01F-4801-8375-FE30215B013D}" destId="{B9FC6F70-03A5-43A9-802F-C720A47B73E0}" srcOrd="1" destOrd="0" presId="urn:microsoft.com/office/officeart/2005/8/layout/process1"/>
    <dgm:cxn modelId="{911AF4F6-68C5-4B9F-9B4E-436FD55E403D}" type="presParOf" srcId="{B9FC6F70-03A5-43A9-802F-C720A47B73E0}" destId="{B0921A0F-0DD9-4EBD-9176-0E1B48B8EB6C}" srcOrd="0" destOrd="0" presId="urn:microsoft.com/office/officeart/2005/8/layout/process1"/>
    <dgm:cxn modelId="{4D69BB13-DF71-41C2-AA5D-324A309FF381}" type="presParOf" srcId="{B48A0E26-B01F-4801-8375-FE30215B013D}" destId="{46CAB64A-D1D6-4B2E-9929-9C9679A5E8AC}" srcOrd="2" destOrd="0" presId="urn:microsoft.com/office/officeart/2005/8/layout/process1"/>
    <dgm:cxn modelId="{7F56937F-1091-42BF-B6B0-843E58B622F9}" type="presParOf" srcId="{B48A0E26-B01F-4801-8375-FE30215B013D}" destId="{5192225E-94C8-4C45-9A4F-CBE650831B9A}" srcOrd="3" destOrd="0" presId="urn:microsoft.com/office/officeart/2005/8/layout/process1"/>
    <dgm:cxn modelId="{2B395498-8F86-450D-A9E6-5F581DB895DA}" type="presParOf" srcId="{5192225E-94C8-4C45-9A4F-CBE650831B9A}" destId="{4E7609B6-154D-4C20-947C-6E5D5BDD23D8}" srcOrd="0" destOrd="0" presId="urn:microsoft.com/office/officeart/2005/8/layout/process1"/>
    <dgm:cxn modelId="{CA508874-08A3-4883-80F2-17E9B04649E5}" type="presParOf" srcId="{B48A0E26-B01F-4801-8375-FE30215B013D}" destId="{6AF76D16-A8DE-4754-8363-747066EC060B}" srcOrd="4"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7638BC-0355-456B-8B21-A1F633505F4E}" type="doc">
      <dgm:prSet loTypeId="urn:microsoft.com/office/officeart/2005/8/layout/process1" loCatId="process" qsTypeId="urn:microsoft.com/office/officeart/2005/8/quickstyle/simple1" qsCatId="simple" csTypeId="urn:microsoft.com/office/officeart/2005/8/colors/accent1_2" csCatId="accent1" phldr="1"/>
      <dgm:spPr/>
    </dgm:pt>
    <dgm:pt modelId="{4ECB98B2-B292-41FC-9862-2B23F65A066F}">
      <dgm:prSet phldrT="[文本]"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dgm:spPr>
      <dgm:t>
        <a:bodyPr rot="0" spcFirstLastPara="0" vert="horz" wrap="square" lIns="91440" tIns="45720" rIns="91440" bIns="45720" numCol="1" spcCol="0" rtlCol="0" fromWordArt="0" anchor="ctr" anchorCtr="0" forceAA="0" compatLnSpc="1">
          <a:prstTxWarp prst="textNoShape">
            <a:avLst/>
          </a:prstTxWarp>
        </a:bodyPr>
        <a:lstStyle/>
        <a:p>
          <a:pPr marL="0" algn="ctr" defTabSz="914400" rtl="0" eaLnBrk="1" latinLnBrk="0" hangingPunct="1"/>
          <a:r>
            <a:rPr lang="zh-CN" altLang="en-US" sz="2400" b="0" kern="1200" spc="300" dirty="0">
              <a:solidFill>
                <a:schemeClr val="lt1"/>
              </a:solidFill>
              <a:latin typeface="+mn-ea"/>
              <a:ea typeface="+mn-ea"/>
              <a:cs typeface="+mn-cs"/>
            </a:rPr>
            <a:t>永久措施</a:t>
          </a:r>
        </a:p>
      </dgm:t>
    </dgm:pt>
    <dgm:pt modelId="{2478D9FE-782B-46D2-A43E-9355DBC71BD3}" type="parTrans" cxnId="{5EA43EA8-EABB-43B6-B24A-16C162F21244}">
      <dgm:prSet/>
      <dgm:spPr/>
      <dgm:t>
        <a:bodyPr/>
        <a:lstStyle/>
        <a:p>
          <a:endParaRPr lang="zh-CN" altLang="en-US"/>
        </a:p>
      </dgm:t>
    </dgm:pt>
    <dgm:pt modelId="{911FCBFD-86E8-455C-A1A5-A70F869D4314}" type="sibTrans" cxnId="{5EA43EA8-EABB-43B6-B24A-16C162F21244}">
      <dgm:prSet/>
      <dgm:spPr/>
      <dgm:t>
        <a:bodyPr/>
        <a:lstStyle/>
        <a:p>
          <a:endParaRPr lang="zh-CN" altLang="en-US"/>
        </a:p>
      </dgm:t>
    </dgm:pt>
    <dgm:pt modelId="{E0CD5769-5167-45C7-A432-BE7CF20364AF}">
      <dgm:prSet phldrT="[文本]"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dgm:spPr>
      <dgm:t>
        <a:bodyPr rot="0" spcFirstLastPara="0" vert="horz" wrap="square" lIns="91440" tIns="45720" rIns="91440" bIns="45720" numCol="1" spcCol="0" rtlCol="0" fromWordArt="0" anchor="ctr" anchorCtr="0" forceAA="0" compatLnSpc="1">
          <a:prstTxWarp prst="textNoShape">
            <a:avLst/>
          </a:prstTxWarp>
        </a:bodyPr>
        <a:lstStyle/>
        <a:p>
          <a:r>
            <a:rPr lang="zh-CN" altLang="en-US" sz="2400" dirty="0">
              <a:latin typeface="+mn-ea"/>
              <a:ea typeface="+mn-ea"/>
            </a:rPr>
            <a:t>消除问题的原因</a:t>
          </a:r>
        </a:p>
      </dgm:t>
    </dgm:pt>
    <dgm:pt modelId="{EF80AFB3-AD5C-49F5-A419-5C8DCF84C9B3}" type="parTrans" cxnId="{53333DEB-6C1C-45FC-97F0-3913AE8B4F70}">
      <dgm:prSet/>
      <dgm:spPr/>
      <dgm:t>
        <a:bodyPr/>
        <a:lstStyle/>
        <a:p>
          <a:endParaRPr lang="zh-CN" altLang="en-US"/>
        </a:p>
      </dgm:t>
    </dgm:pt>
    <dgm:pt modelId="{A43B6942-8489-439F-9426-D08DDD5359FF}" type="sibTrans" cxnId="{53333DEB-6C1C-45FC-97F0-3913AE8B4F70}">
      <dgm:prSet/>
      <dgm:spPr/>
      <dgm:t>
        <a:bodyPr/>
        <a:lstStyle/>
        <a:p>
          <a:endParaRPr lang="zh-CN" altLang="en-US"/>
        </a:p>
      </dgm:t>
    </dgm:pt>
    <dgm:pt modelId="{92133316-1475-4AED-9FD9-6069C116498B}">
      <dgm:prSet phldrT="[文本]" custT="1">
        <dgm:style>
          <a:lnRef idx="2">
            <a:schemeClr val="accent1">
              <a:shade val="50000"/>
            </a:schemeClr>
          </a:lnRef>
          <a:fillRef idx="1">
            <a:schemeClr val="accent1"/>
          </a:fillRef>
          <a:effectRef idx="0">
            <a:schemeClr val="accent1"/>
          </a:effectRef>
          <a:fontRef idx="minor">
            <a:schemeClr val="lt1"/>
          </a:fontRef>
        </dgm:style>
      </dgm:prSet>
      <dgm:spPr>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dgm:spPr>
      <dgm:t>
        <a:bodyPr rot="0" spcFirstLastPara="0" vert="horz" wrap="square" lIns="91440" tIns="45720" rIns="91440" bIns="45720" numCol="1" spcCol="0" rtlCol="0" fromWordArt="0" anchor="ctr" anchorCtr="0" forceAA="0" compatLnSpc="1">
          <a:prstTxWarp prst="textNoShape">
            <a:avLst/>
          </a:prstTxWarp>
        </a:bodyPr>
        <a:lstStyle/>
        <a:p>
          <a:r>
            <a:rPr lang="zh-CN" altLang="en-US" sz="2400" dirty="0">
              <a:latin typeface="+mn-ea"/>
              <a:ea typeface="+mn-ea"/>
            </a:rPr>
            <a:t>可以治本</a:t>
          </a:r>
        </a:p>
      </dgm:t>
    </dgm:pt>
    <dgm:pt modelId="{196C4698-2054-4EE3-AC75-5A776F7B62E9}" type="parTrans" cxnId="{115541E8-615B-4B97-A765-E3DA9297F231}">
      <dgm:prSet/>
      <dgm:spPr/>
      <dgm:t>
        <a:bodyPr/>
        <a:lstStyle/>
        <a:p>
          <a:endParaRPr lang="zh-CN" altLang="en-US"/>
        </a:p>
      </dgm:t>
    </dgm:pt>
    <dgm:pt modelId="{7970C1D7-7A37-42CA-8B65-1C25846AA819}" type="sibTrans" cxnId="{115541E8-615B-4B97-A765-E3DA9297F231}">
      <dgm:prSet/>
      <dgm:spPr/>
      <dgm:t>
        <a:bodyPr/>
        <a:lstStyle/>
        <a:p>
          <a:endParaRPr lang="zh-CN" altLang="en-US"/>
        </a:p>
      </dgm:t>
    </dgm:pt>
    <dgm:pt modelId="{B48A0E26-B01F-4801-8375-FE30215B013D}" type="pres">
      <dgm:prSet presAssocID="{7C7638BC-0355-456B-8B21-A1F633505F4E}" presName="Name0" presStyleCnt="0">
        <dgm:presLayoutVars>
          <dgm:dir/>
          <dgm:resizeHandles val="exact"/>
        </dgm:presLayoutVars>
      </dgm:prSet>
      <dgm:spPr/>
    </dgm:pt>
    <dgm:pt modelId="{B9373907-BA38-4DB8-AA0C-F2E61FDA4F06}" type="pres">
      <dgm:prSet presAssocID="{4ECB98B2-B292-41FC-9862-2B23F65A066F}" presName="node" presStyleLbl="node1" presStyleIdx="0" presStyleCnt="3">
        <dgm:presLayoutVars>
          <dgm:bulletEnabled val="1"/>
        </dgm:presLayoutVars>
      </dgm:prSet>
      <dgm:spPr>
        <a:xfrm>
          <a:off x="7143" y="2068777"/>
          <a:ext cx="2135187" cy="1281112"/>
        </a:xfrm>
        <a:prstGeom prst="roundRect">
          <a:avLst>
            <a:gd name="adj" fmla="val 10000"/>
          </a:avLst>
        </a:prstGeom>
      </dgm:spPr>
      <dgm:t>
        <a:bodyPr/>
        <a:lstStyle/>
        <a:p>
          <a:endParaRPr lang="zh-CN" altLang="en-US"/>
        </a:p>
      </dgm:t>
    </dgm:pt>
    <dgm:pt modelId="{B9FC6F70-03A5-43A9-802F-C720A47B73E0}" type="pres">
      <dgm:prSet presAssocID="{911FCBFD-86E8-455C-A1A5-A70F869D4314}" presName="sibTrans" presStyleLbl="sibTrans2D1" presStyleIdx="0" presStyleCnt="2"/>
      <dgm:spPr/>
      <dgm:t>
        <a:bodyPr/>
        <a:lstStyle/>
        <a:p>
          <a:endParaRPr lang="zh-CN" altLang="en-US"/>
        </a:p>
      </dgm:t>
    </dgm:pt>
    <dgm:pt modelId="{B0921A0F-0DD9-4EBD-9176-0E1B48B8EB6C}" type="pres">
      <dgm:prSet presAssocID="{911FCBFD-86E8-455C-A1A5-A70F869D4314}" presName="connectorText" presStyleLbl="sibTrans2D1" presStyleIdx="0" presStyleCnt="2"/>
      <dgm:spPr/>
      <dgm:t>
        <a:bodyPr/>
        <a:lstStyle/>
        <a:p>
          <a:endParaRPr lang="zh-CN" altLang="en-US"/>
        </a:p>
      </dgm:t>
    </dgm:pt>
    <dgm:pt modelId="{46CAB64A-D1D6-4B2E-9929-9C9679A5E8AC}" type="pres">
      <dgm:prSet presAssocID="{E0CD5769-5167-45C7-A432-BE7CF20364AF}" presName="node" presStyleLbl="node1" presStyleIdx="1" presStyleCnt="3" custScaleX="132780">
        <dgm:presLayoutVars>
          <dgm:bulletEnabled val="1"/>
        </dgm:presLayoutVars>
      </dgm:prSet>
      <dgm:spPr>
        <a:xfrm>
          <a:off x="2996406" y="2068777"/>
          <a:ext cx="2135187" cy="1281112"/>
        </a:xfrm>
        <a:prstGeom prst="roundRect">
          <a:avLst>
            <a:gd name="adj" fmla="val 10000"/>
          </a:avLst>
        </a:prstGeom>
      </dgm:spPr>
      <dgm:t>
        <a:bodyPr/>
        <a:lstStyle/>
        <a:p>
          <a:endParaRPr lang="zh-CN" altLang="en-US"/>
        </a:p>
      </dgm:t>
    </dgm:pt>
    <dgm:pt modelId="{5192225E-94C8-4C45-9A4F-CBE650831B9A}" type="pres">
      <dgm:prSet presAssocID="{A43B6942-8489-439F-9426-D08DDD5359FF}" presName="sibTrans" presStyleLbl="sibTrans2D1" presStyleIdx="1" presStyleCnt="2"/>
      <dgm:spPr/>
      <dgm:t>
        <a:bodyPr/>
        <a:lstStyle/>
        <a:p>
          <a:endParaRPr lang="zh-CN" altLang="en-US"/>
        </a:p>
      </dgm:t>
    </dgm:pt>
    <dgm:pt modelId="{4E7609B6-154D-4C20-947C-6E5D5BDD23D8}" type="pres">
      <dgm:prSet presAssocID="{A43B6942-8489-439F-9426-D08DDD5359FF}" presName="connectorText" presStyleLbl="sibTrans2D1" presStyleIdx="1" presStyleCnt="2"/>
      <dgm:spPr/>
      <dgm:t>
        <a:bodyPr/>
        <a:lstStyle/>
        <a:p>
          <a:endParaRPr lang="zh-CN" altLang="en-US"/>
        </a:p>
      </dgm:t>
    </dgm:pt>
    <dgm:pt modelId="{6AF76D16-A8DE-4754-8363-747066EC060B}" type="pres">
      <dgm:prSet presAssocID="{92133316-1475-4AED-9FD9-6069C116498B}" presName="node" presStyleLbl="node1" presStyleIdx="2" presStyleCnt="3">
        <dgm:presLayoutVars>
          <dgm:bulletEnabled val="1"/>
        </dgm:presLayoutVars>
      </dgm:prSet>
      <dgm:spPr>
        <a:xfrm>
          <a:off x="5985668" y="2068777"/>
          <a:ext cx="2135187" cy="1281112"/>
        </a:xfrm>
        <a:prstGeom prst="roundRect">
          <a:avLst>
            <a:gd name="adj" fmla="val 10000"/>
          </a:avLst>
        </a:prstGeom>
      </dgm:spPr>
      <dgm:t>
        <a:bodyPr/>
        <a:lstStyle/>
        <a:p>
          <a:endParaRPr lang="zh-CN" altLang="en-US"/>
        </a:p>
      </dgm:t>
    </dgm:pt>
  </dgm:ptLst>
  <dgm:cxnLst>
    <dgm:cxn modelId="{115541E8-615B-4B97-A765-E3DA9297F231}" srcId="{7C7638BC-0355-456B-8B21-A1F633505F4E}" destId="{92133316-1475-4AED-9FD9-6069C116498B}" srcOrd="2" destOrd="0" parTransId="{196C4698-2054-4EE3-AC75-5A776F7B62E9}" sibTransId="{7970C1D7-7A37-42CA-8B65-1C25846AA819}"/>
    <dgm:cxn modelId="{2DDEBF25-80B7-42B5-90AE-3EF3207D9B58}" type="presOf" srcId="{A43B6942-8489-439F-9426-D08DDD5359FF}" destId="{4E7609B6-154D-4C20-947C-6E5D5BDD23D8}" srcOrd="1" destOrd="0" presId="urn:microsoft.com/office/officeart/2005/8/layout/process1"/>
    <dgm:cxn modelId="{61960D06-58E5-4732-9DA1-1A6540E37DB4}" type="presOf" srcId="{911FCBFD-86E8-455C-A1A5-A70F869D4314}" destId="{B0921A0F-0DD9-4EBD-9176-0E1B48B8EB6C}" srcOrd="1" destOrd="0" presId="urn:microsoft.com/office/officeart/2005/8/layout/process1"/>
    <dgm:cxn modelId="{BAA6DED4-DBC1-4E23-B5C3-16DBC9F8EA0E}" type="presOf" srcId="{7C7638BC-0355-456B-8B21-A1F633505F4E}" destId="{B48A0E26-B01F-4801-8375-FE30215B013D}" srcOrd="0" destOrd="0" presId="urn:microsoft.com/office/officeart/2005/8/layout/process1"/>
    <dgm:cxn modelId="{0AC3CBF2-3C40-4752-8236-A60C6EFC557E}" type="presOf" srcId="{911FCBFD-86E8-455C-A1A5-A70F869D4314}" destId="{B9FC6F70-03A5-43A9-802F-C720A47B73E0}" srcOrd="0" destOrd="0" presId="urn:microsoft.com/office/officeart/2005/8/layout/process1"/>
    <dgm:cxn modelId="{2B402F79-580C-421D-874E-9195F256C290}" type="presOf" srcId="{A43B6942-8489-439F-9426-D08DDD5359FF}" destId="{5192225E-94C8-4C45-9A4F-CBE650831B9A}" srcOrd="0" destOrd="0" presId="urn:microsoft.com/office/officeart/2005/8/layout/process1"/>
    <dgm:cxn modelId="{FB1FB424-F43C-4F57-B873-FED7AFD56269}" type="presOf" srcId="{92133316-1475-4AED-9FD9-6069C116498B}" destId="{6AF76D16-A8DE-4754-8363-747066EC060B}" srcOrd="0" destOrd="0" presId="urn:microsoft.com/office/officeart/2005/8/layout/process1"/>
    <dgm:cxn modelId="{81812C23-5E59-4DF1-899E-91E453E56DFF}" type="presOf" srcId="{4ECB98B2-B292-41FC-9862-2B23F65A066F}" destId="{B9373907-BA38-4DB8-AA0C-F2E61FDA4F06}" srcOrd="0" destOrd="0" presId="urn:microsoft.com/office/officeart/2005/8/layout/process1"/>
    <dgm:cxn modelId="{5EA43EA8-EABB-43B6-B24A-16C162F21244}" srcId="{7C7638BC-0355-456B-8B21-A1F633505F4E}" destId="{4ECB98B2-B292-41FC-9862-2B23F65A066F}" srcOrd="0" destOrd="0" parTransId="{2478D9FE-782B-46D2-A43E-9355DBC71BD3}" sibTransId="{911FCBFD-86E8-455C-A1A5-A70F869D4314}"/>
    <dgm:cxn modelId="{4A5B609E-17E5-48C5-9AF4-2079ACE8D7D1}" type="presOf" srcId="{E0CD5769-5167-45C7-A432-BE7CF20364AF}" destId="{46CAB64A-D1D6-4B2E-9929-9C9679A5E8AC}" srcOrd="0" destOrd="0" presId="urn:microsoft.com/office/officeart/2005/8/layout/process1"/>
    <dgm:cxn modelId="{53333DEB-6C1C-45FC-97F0-3913AE8B4F70}" srcId="{7C7638BC-0355-456B-8B21-A1F633505F4E}" destId="{E0CD5769-5167-45C7-A432-BE7CF20364AF}" srcOrd="1" destOrd="0" parTransId="{EF80AFB3-AD5C-49F5-A419-5C8DCF84C9B3}" sibTransId="{A43B6942-8489-439F-9426-D08DDD5359FF}"/>
    <dgm:cxn modelId="{4C59BA04-B60A-422D-B519-E6094995EB71}" type="presParOf" srcId="{B48A0E26-B01F-4801-8375-FE30215B013D}" destId="{B9373907-BA38-4DB8-AA0C-F2E61FDA4F06}" srcOrd="0" destOrd="0" presId="urn:microsoft.com/office/officeart/2005/8/layout/process1"/>
    <dgm:cxn modelId="{72B93330-7C6E-45AE-9835-658992DC3310}" type="presParOf" srcId="{B48A0E26-B01F-4801-8375-FE30215B013D}" destId="{B9FC6F70-03A5-43A9-802F-C720A47B73E0}" srcOrd="1" destOrd="0" presId="urn:microsoft.com/office/officeart/2005/8/layout/process1"/>
    <dgm:cxn modelId="{911AF4F6-68C5-4B9F-9B4E-436FD55E403D}" type="presParOf" srcId="{B9FC6F70-03A5-43A9-802F-C720A47B73E0}" destId="{B0921A0F-0DD9-4EBD-9176-0E1B48B8EB6C}" srcOrd="0" destOrd="0" presId="urn:microsoft.com/office/officeart/2005/8/layout/process1"/>
    <dgm:cxn modelId="{4D69BB13-DF71-41C2-AA5D-324A309FF381}" type="presParOf" srcId="{B48A0E26-B01F-4801-8375-FE30215B013D}" destId="{46CAB64A-D1D6-4B2E-9929-9C9679A5E8AC}" srcOrd="2" destOrd="0" presId="urn:microsoft.com/office/officeart/2005/8/layout/process1"/>
    <dgm:cxn modelId="{7F56937F-1091-42BF-B6B0-843E58B622F9}" type="presParOf" srcId="{B48A0E26-B01F-4801-8375-FE30215B013D}" destId="{5192225E-94C8-4C45-9A4F-CBE650831B9A}" srcOrd="3" destOrd="0" presId="urn:microsoft.com/office/officeart/2005/8/layout/process1"/>
    <dgm:cxn modelId="{2B395498-8F86-450D-A9E6-5F581DB895DA}" type="presParOf" srcId="{5192225E-94C8-4C45-9A4F-CBE650831B9A}" destId="{4E7609B6-154D-4C20-947C-6E5D5BDD23D8}" srcOrd="0" destOrd="0" presId="urn:microsoft.com/office/officeart/2005/8/layout/process1"/>
    <dgm:cxn modelId="{CA508874-08A3-4883-80F2-17E9B04649E5}" type="presParOf" srcId="{B48A0E26-B01F-4801-8375-FE30215B013D}" destId="{6AF76D16-A8DE-4754-8363-747066EC060B}" srcOrd="4" destOrd="0" presId="urn:microsoft.com/office/officeart/2005/8/layout/process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73907-BA38-4DB8-AA0C-F2E61FDA4F06}">
      <dsp:nvSpPr>
        <dsp:cNvPr id="0" name=""/>
        <dsp:cNvSpPr/>
      </dsp:nvSpPr>
      <dsp:spPr>
        <a:xfrm>
          <a:off x="1212" y="343749"/>
          <a:ext cx="1968499" cy="1181099"/>
        </a:xfrm>
        <a:prstGeom prst="roundRect">
          <a:avLst>
            <a:gd name="adj" fmla="val 10000"/>
          </a:avLst>
        </a:prstGeom>
        <a:gradFill flip="none" rotWithShape="1">
          <a:gsLst>
            <a:gs pos="0">
              <a:srgbClr val="B0000F"/>
            </a:gs>
            <a:gs pos="100000">
              <a:srgbClr val="E30910"/>
            </a:gs>
          </a:gsLst>
          <a:lin ang="0" scaled="0"/>
          <a:tileRect/>
        </a:gradFill>
        <a:ln w="9525" cap="flat" cmpd="sng" algn="ctr">
          <a:noFill/>
          <a:prstDash val="solid"/>
        </a:ln>
        <a:effectLst>
          <a:outerShdw blurRad="254000" dist="101600" dir="5400000" algn="ctr" rotWithShape="0">
            <a:srgbClr val="000000">
              <a:alpha val="30000"/>
            </a:srgbClr>
          </a:outerShdw>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horz" wrap="square" lIns="91440" tIns="45720" rIns="91440" bIns="45720" numCol="1" spcCol="1270" rtlCol="0" fromWordArt="0" anchor="ctr" anchorCtr="0" forceAA="0" compatLnSpc="1">
          <a:prstTxWarp prst="textNoShape">
            <a:avLst/>
          </a:prstTxWarp>
          <a:noAutofit/>
        </a:bodyPr>
        <a:lstStyle/>
        <a:p>
          <a:pPr marL="0" lvl="0" algn="ctr" defTabSz="914400" rtl="0" eaLnBrk="1" latinLnBrk="0" hangingPunct="1">
            <a:lnSpc>
              <a:spcPct val="90000"/>
            </a:lnSpc>
            <a:spcBef>
              <a:spcPct val="0"/>
            </a:spcBef>
            <a:spcAft>
              <a:spcPct val="35000"/>
            </a:spcAft>
          </a:pPr>
          <a:r>
            <a:rPr lang="zh-CN" altLang="en-US" sz="2400" b="0" kern="1200" spc="300" dirty="0">
              <a:solidFill>
                <a:schemeClr val="lt1"/>
              </a:solidFill>
              <a:latin typeface="+mn-ea"/>
              <a:ea typeface="+mn-ea"/>
              <a:cs typeface="+mn-cs"/>
            </a:rPr>
            <a:t>围堵措施</a:t>
          </a:r>
        </a:p>
      </dsp:txBody>
      <dsp:txXfrm>
        <a:off x="35805" y="378342"/>
        <a:ext cx="1899313" cy="1111913"/>
      </dsp:txXfrm>
    </dsp:sp>
    <dsp:sp modelId="{B9FC6F70-03A5-43A9-802F-C720A47B73E0}">
      <dsp:nvSpPr>
        <dsp:cNvPr id="0" name=""/>
        <dsp:cNvSpPr/>
      </dsp:nvSpPr>
      <dsp:spPr>
        <a:xfrm>
          <a:off x="2166562" y="690205"/>
          <a:ext cx="417321" cy="488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a:off x="2166562" y="787842"/>
        <a:ext cx="292125" cy="292913"/>
      </dsp:txXfrm>
    </dsp:sp>
    <dsp:sp modelId="{46CAB64A-D1D6-4B2E-9929-9C9679A5E8AC}">
      <dsp:nvSpPr>
        <dsp:cNvPr id="0" name=""/>
        <dsp:cNvSpPr/>
      </dsp:nvSpPr>
      <dsp:spPr>
        <a:xfrm>
          <a:off x="2757112" y="343749"/>
          <a:ext cx="2613774" cy="1181099"/>
        </a:xfrm>
        <a:prstGeom prst="roundRect">
          <a:avLst>
            <a:gd name="adj" fmla="val 10000"/>
          </a:avLst>
        </a:prstGeom>
        <a:gradFill flip="none" rotWithShape="1">
          <a:gsLst>
            <a:gs pos="0">
              <a:srgbClr val="B0000F"/>
            </a:gs>
            <a:gs pos="100000">
              <a:srgbClr val="E30910"/>
            </a:gs>
          </a:gsLst>
          <a:lin ang="0" scaled="0"/>
          <a:tileRect/>
        </a:gradFill>
        <a:ln w="9525" cap="flat" cmpd="sng" algn="ctr">
          <a:noFill/>
          <a:prstDash val="solid"/>
        </a:ln>
        <a:effectLst>
          <a:outerShdw blurRad="254000" dist="101600" dir="5400000" algn="ctr" rotWithShape="0">
            <a:srgbClr val="000000">
              <a:alpha val="30000"/>
            </a:srgbClr>
          </a:outerShdw>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horz" wrap="square" lIns="91440" tIns="45720" rIns="91440" bIns="45720" numCol="1" spcCol="1270" rtlCol="0" fromWordArt="0" anchor="ctr" anchorCtr="0" forceAA="0" compatLnSpc="1">
          <a:prstTxWarp prst="textNoShape">
            <a:avLst/>
          </a:prstTxWarp>
          <a:noAutofit/>
        </a:bodyPr>
        <a:lstStyle/>
        <a:p>
          <a:pPr lvl="0" algn="ctr" defTabSz="1066800">
            <a:lnSpc>
              <a:spcPct val="90000"/>
            </a:lnSpc>
            <a:spcBef>
              <a:spcPct val="0"/>
            </a:spcBef>
            <a:spcAft>
              <a:spcPct val="35000"/>
            </a:spcAft>
          </a:pPr>
          <a:r>
            <a:rPr lang="zh-CN" altLang="en-US" sz="2400" kern="1200" dirty="0">
              <a:latin typeface="+mn-ea"/>
              <a:ea typeface="+mn-ea"/>
            </a:rPr>
            <a:t>消除问题的影响</a:t>
          </a:r>
        </a:p>
      </dsp:txBody>
      <dsp:txXfrm>
        <a:off x="2791705" y="378342"/>
        <a:ext cx="2544588" cy="1111913"/>
      </dsp:txXfrm>
    </dsp:sp>
    <dsp:sp modelId="{5192225E-94C8-4C45-9A4F-CBE650831B9A}">
      <dsp:nvSpPr>
        <dsp:cNvPr id="0" name=""/>
        <dsp:cNvSpPr/>
      </dsp:nvSpPr>
      <dsp:spPr>
        <a:xfrm>
          <a:off x="5567737" y="690205"/>
          <a:ext cx="417321" cy="488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a:off x="5567737" y="787842"/>
        <a:ext cx="292125" cy="292913"/>
      </dsp:txXfrm>
    </dsp:sp>
    <dsp:sp modelId="{6AF76D16-A8DE-4754-8363-747066EC060B}">
      <dsp:nvSpPr>
        <dsp:cNvPr id="0" name=""/>
        <dsp:cNvSpPr/>
      </dsp:nvSpPr>
      <dsp:spPr>
        <a:xfrm>
          <a:off x="6158287" y="343749"/>
          <a:ext cx="1968499" cy="1181099"/>
        </a:xfrm>
        <a:prstGeom prst="roundRect">
          <a:avLst>
            <a:gd name="adj" fmla="val 10000"/>
          </a:avLst>
        </a:prstGeom>
        <a:gradFill flip="none" rotWithShape="1">
          <a:gsLst>
            <a:gs pos="0">
              <a:srgbClr val="B0000F"/>
            </a:gs>
            <a:gs pos="100000">
              <a:srgbClr val="E30910"/>
            </a:gs>
          </a:gsLst>
          <a:lin ang="0" scaled="0"/>
          <a:tileRect/>
        </a:gradFill>
        <a:ln w="9525" cap="flat" cmpd="sng" algn="ctr">
          <a:noFill/>
          <a:prstDash val="solid"/>
        </a:ln>
        <a:effectLst>
          <a:outerShdw blurRad="254000" dist="101600" dir="5400000" algn="ctr" rotWithShape="0">
            <a:srgbClr val="000000">
              <a:alpha val="30000"/>
            </a:srgbClr>
          </a:outerShdw>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horz" wrap="square" lIns="91440" tIns="45720" rIns="91440" bIns="45720" numCol="1" spcCol="1270" rtlCol="0" fromWordArt="0" anchor="ctr" anchorCtr="0" forceAA="0" compatLnSpc="1">
          <a:prstTxWarp prst="textNoShape">
            <a:avLst/>
          </a:prstTxWarp>
          <a:noAutofit/>
        </a:bodyPr>
        <a:lstStyle/>
        <a:p>
          <a:pPr lvl="0" algn="ctr" defTabSz="1066800">
            <a:lnSpc>
              <a:spcPct val="90000"/>
            </a:lnSpc>
            <a:spcBef>
              <a:spcPct val="0"/>
            </a:spcBef>
            <a:spcAft>
              <a:spcPct val="35000"/>
            </a:spcAft>
          </a:pPr>
          <a:r>
            <a:rPr lang="zh-CN" altLang="en-US" sz="2400" kern="1200" dirty="0">
              <a:latin typeface="+mn-ea"/>
              <a:ea typeface="+mn-ea"/>
            </a:rPr>
            <a:t>只能治标</a:t>
          </a:r>
        </a:p>
      </dsp:txBody>
      <dsp:txXfrm>
        <a:off x="6192880" y="378342"/>
        <a:ext cx="1899313" cy="11119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373907-BA38-4DB8-AA0C-F2E61FDA4F06}">
      <dsp:nvSpPr>
        <dsp:cNvPr id="0" name=""/>
        <dsp:cNvSpPr/>
      </dsp:nvSpPr>
      <dsp:spPr>
        <a:xfrm>
          <a:off x="1212" y="492381"/>
          <a:ext cx="1968499" cy="1181099"/>
        </a:xfrm>
        <a:prstGeom prst="roundRect">
          <a:avLst>
            <a:gd name="adj" fmla="val 10000"/>
          </a:avLst>
        </a:prstGeom>
        <a:gradFill flip="none" rotWithShape="1">
          <a:gsLst>
            <a:gs pos="0">
              <a:srgbClr val="B0000F"/>
            </a:gs>
            <a:gs pos="100000">
              <a:srgbClr val="E30910"/>
            </a:gs>
          </a:gsLst>
          <a:lin ang="0" scaled="0"/>
          <a:tileRect/>
        </a:gradFill>
        <a:ln w="9525" cap="flat" cmpd="sng" algn="ctr">
          <a:noFill/>
          <a:prstDash val="solid"/>
        </a:ln>
        <a:effectLst>
          <a:outerShdw blurRad="254000" dist="101600" dir="5400000" algn="ctr" rotWithShape="0">
            <a:srgbClr val="000000">
              <a:alpha val="30000"/>
            </a:srgbClr>
          </a:outerShdw>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horz" wrap="square" lIns="91440" tIns="45720" rIns="91440" bIns="45720" numCol="1" spcCol="1270" rtlCol="0" fromWordArt="0" anchor="ctr" anchorCtr="0" forceAA="0" compatLnSpc="1">
          <a:prstTxWarp prst="textNoShape">
            <a:avLst/>
          </a:prstTxWarp>
          <a:noAutofit/>
        </a:bodyPr>
        <a:lstStyle/>
        <a:p>
          <a:pPr marL="0" lvl="0" algn="ctr" defTabSz="914400" rtl="0" eaLnBrk="1" latinLnBrk="0" hangingPunct="1">
            <a:lnSpc>
              <a:spcPct val="90000"/>
            </a:lnSpc>
            <a:spcBef>
              <a:spcPct val="0"/>
            </a:spcBef>
            <a:spcAft>
              <a:spcPct val="35000"/>
            </a:spcAft>
          </a:pPr>
          <a:r>
            <a:rPr lang="zh-CN" altLang="en-US" sz="2400" b="0" kern="1200" spc="300" dirty="0">
              <a:solidFill>
                <a:schemeClr val="lt1"/>
              </a:solidFill>
              <a:latin typeface="+mn-ea"/>
              <a:ea typeface="+mn-ea"/>
              <a:cs typeface="+mn-cs"/>
            </a:rPr>
            <a:t>永久措施</a:t>
          </a:r>
        </a:p>
      </dsp:txBody>
      <dsp:txXfrm>
        <a:off x="35805" y="526974"/>
        <a:ext cx="1899313" cy="1111913"/>
      </dsp:txXfrm>
    </dsp:sp>
    <dsp:sp modelId="{B9FC6F70-03A5-43A9-802F-C720A47B73E0}">
      <dsp:nvSpPr>
        <dsp:cNvPr id="0" name=""/>
        <dsp:cNvSpPr/>
      </dsp:nvSpPr>
      <dsp:spPr>
        <a:xfrm>
          <a:off x="2166562" y="838837"/>
          <a:ext cx="417321" cy="488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a:off x="2166562" y="936474"/>
        <a:ext cx="292125" cy="292913"/>
      </dsp:txXfrm>
    </dsp:sp>
    <dsp:sp modelId="{46CAB64A-D1D6-4B2E-9929-9C9679A5E8AC}">
      <dsp:nvSpPr>
        <dsp:cNvPr id="0" name=""/>
        <dsp:cNvSpPr/>
      </dsp:nvSpPr>
      <dsp:spPr>
        <a:xfrm>
          <a:off x="2757112" y="492381"/>
          <a:ext cx="2613774" cy="1181099"/>
        </a:xfrm>
        <a:prstGeom prst="roundRect">
          <a:avLst>
            <a:gd name="adj" fmla="val 10000"/>
          </a:avLst>
        </a:prstGeom>
        <a:gradFill flip="none" rotWithShape="1">
          <a:gsLst>
            <a:gs pos="0">
              <a:srgbClr val="B0000F"/>
            </a:gs>
            <a:gs pos="100000">
              <a:srgbClr val="E30910"/>
            </a:gs>
          </a:gsLst>
          <a:lin ang="0" scaled="0"/>
          <a:tileRect/>
        </a:gradFill>
        <a:ln w="9525" cap="flat" cmpd="sng" algn="ctr">
          <a:noFill/>
          <a:prstDash val="solid"/>
        </a:ln>
        <a:effectLst>
          <a:outerShdw blurRad="254000" dist="101600" dir="5400000" algn="ctr" rotWithShape="0">
            <a:srgbClr val="000000">
              <a:alpha val="30000"/>
            </a:srgbClr>
          </a:outerShdw>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horz" wrap="square" lIns="91440" tIns="45720" rIns="91440" bIns="45720" numCol="1" spcCol="1270" rtlCol="0" fromWordArt="0" anchor="ctr" anchorCtr="0" forceAA="0" compatLnSpc="1">
          <a:prstTxWarp prst="textNoShape">
            <a:avLst/>
          </a:prstTxWarp>
          <a:noAutofit/>
        </a:bodyPr>
        <a:lstStyle/>
        <a:p>
          <a:pPr lvl="0" algn="ctr" defTabSz="1066800">
            <a:lnSpc>
              <a:spcPct val="90000"/>
            </a:lnSpc>
            <a:spcBef>
              <a:spcPct val="0"/>
            </a:spcBef>
            <a:spcAft>
              <a:spcPct val="35000"/>
            </a:spcAft>
          </a:pPr>
          <a:r>
            <a:rPr lang="zh-CN" altLang="en-US" sz="2400" kern="1200" dirty="0">
              <a:latin typeface="+mn-ea"/>
              <a:ea typeface="+mn-ea"/>
            </a:rPr>
            <a:t>消除问题的原因</a:t>
          </a:r>
        </a:p>
      </dsp:txBody>
      <dsp:txXfrm>
        <a:off x="2791705" y="526974"/>
        <a:ext cx="2544588" cy="1111913"/>
      </dsp:txXfrm>
    </dsp:sp>
    <dsp:sp modelId="{5192225E-94C8-4C45-9A4F-CBE650831B9A}">
      <dsp:nvSpPr>
        <dsp:cNvPr id="0" name=""/>
        <dsp:cNvSpPr/>
      </dsp:nvSpPr>
      <dsp:spPr>
        <a:xfrm>
          <a:off x="5567737" y="838837"/>
          <a:ext cx="417321" cy="48818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zh-CN" altLang="en-US" sz="2100" kern="1200"/>
        </a:p>
      </dsp:txBody>
      <dsp:txXfrm>
        <a:off x="5567737" y="936474"/>
        <a:ext cx="292125" cy="292913"/>
      </dsp:txXfrm>
    </dsp:sp>
    <dsp:sp modelId="{6AF76D16-A8DE-4754-8363-747066EC060B}">
      <dsp:nvSpPr>
        <dsp:cNvPr id="0" name=""/>
        <dsp:cNvSpPr/>
      </dsp:nvSpPr>
      <dsp:spPr>
        <a:xfrm>
          <a:off x="6158287" y="492381"/>
          <a:ext cx="1968499" cy="1181099"/>
        </a:xfrm>
        <a:prstGeom prst="roundRect">
          <a:avLst>
            <a:gd name="adj" fmla="val 10000"/>
          </a:avLst>
        </a:prstGeom>
        <a:gradFill flip="none" rotWithShape="1">
          <a:gsLst>
            <a:gs pos="0">
              <a:srgbClr val="B0000F"/>
            </a:gs>
            <a:gs pos="100000">
              <a:srgbClr val="E30910"/>
            </a:gs>
          </a:gsLst>
          <a:lin ang="0" scaled="0"/>
          <a:tileRect/>
        </a:gradFill>
        <a:ln w="9525" cap="flat" cmpd="sng" algn="ctr">
          <a:noFill/>
          <a:prstDash val="solid"/>
        </a:ln>
        <a:effectLst>
          <a:outerShdw blurRad="254000" dist="101600" dir="5400000" algn="ctr" rotWithShape="0">
            <a:srgbClr val="000000">
              <a:alpha val="30000"/>
            </a:srgbClr>
          </a:outerShdw>
        </a:effectLst>
      </dsp:spPr>
      <dsp:style>
        <a:lnRef idx="2">
          <a:schemeClr val="accent1">
            <a:shade val="50000"/>
          </a:schemeClr>
        </a:lnRef>
        <a:fillRef idx="1">
          <a:schemeClr val="accent1"/>
        </a:fillRef>
        <a:effectRef idx="0">
          <a:schemeClr val="accent1"/>
        </a:effectRef>
        <a:fontRef idx="minor">
          <a:schemeClr val="lt1"/>
        </a:fontRef>
      </dsp:style>
      <dsp:txBody>
        <a:bodyPr rot="0" spcFirstLastPara="0" vert="horz" wrap="square" lIns="91440" tIns="45720" rIns="91440" bIns="45720" numCol="1" spcCol="1270" rtlCol="0" fromWordArt="0" anchor="ctr" anchorCtr="0" forceAA="0" compatLnSpc="1">
          <a:prstTxWarp prst="textNoShape">
            <a:avLst/>
          </a:prstTxWarp>
          <a:noAutofit/>
        </a:bodyPr>
        <a:lstStyle/>
        <a:p>
          <a:pPr lvl="0" algn="ctr" defTabSz="1066800">
            <a:lnSpc>
              <a:spcPct val="90000"/>
            </a:lnSpc>
            <a:spcBef>
              <a:spcPct val="0"/>
            </a:spcBef>
            <a:spcAft>
              <a:spcPct val="35000"/>
            </a:spcAft>
          </a:pPr>
          <a:r>
            <a:rPr lang="zh-CN" altLang="en-US" sz="2400" kern="1200" dirty="0">
              <a:latin typeface="+mn-ea"/>
              <a:ea typeface="+mn-ea"/>
            </a:rPr>
            <a:t>可以治本</a:t>
          </a:r>
        </a:p>
      </dsp:txBody>
      <dsp:txXfrm>
        <a:off x="6192880" y="526974"/>
        <a:ext cx="1899313" cy="111191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297C5972-C4BE-4BD3-8EB3-2346926A086F}"/>
              </a:ext>
            </a:extLst>
          </p:cNvPr>
          <p:cNvSpPr>
            <a:spLocks noGrp="1"/>
          </p:cNvSpPr>
          <p:nvPr>
            <p:ph type="hdr" sz="quarter"/>
          </p:nvPr>
        </p:nvSpPr>
        <p:spPr>
          <a:xfrm>
            <a:off x="1" y="0"/>
            <a:ext cx="4302231"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8BFE0E37-768F-44ED-92A8-672F8EB6FCC1}"/>
              </a:ext>
            </a:extLst>
          </p:cNvPr>
          <p:cNvSpPr>
            <a:spLocks noGrp="1"/>
          </p:cNvSpPr>
          <p:nvPr>
            <p:ph type="dt" sz="quarter" idx="1"/>
          </p:nvPr>
        </p:nvSpPr>
        <p:spPr>
          <a:xfrm>
            <a:off x="5623698" y="0"/>
            <a:ext cx="4302231" cy="341064"/>
          </a:xfrm>
          <a:prstGeom prst="rect">
            <a:avLst/>
          </a:prstGeom>
        </p:spPr>
        <p:txBody>
          <a:bodyPr vert="horz" lIns="91440" tIns="45720" rIns="91440" bIns="45720" rtlCol="0"/>
          <a:lstStyle>
            <a:lvl1pPr algn="r">
              <a:defRPr sz="1200"/>
            </a:lvl1pPr>
          </a:lstStyle>
          <a:p>
            <a:fld id="{E89A8200-6DAA-4BAB-8902-683D9CFEDF6B}" type="datetimeFigureOut">
              <a:rPr lang="zh-CN" altLang="en-US" smtClean="0"/>
              <a:t>2022/7/17</a:t>
            </a:fld>
            <a:endParaRPr lang="zh-CN" altLang="en-US"/>
          </a:p>
        </p:txBody>
      </p:sp>
      <p:sp>
        <p:nvSpPr>
          <p:cNvPr id="4" name="页脚占位符 3">
            <a:extLst>
              <a:ext uri="{FF2B5EF4-FFF2-40B4-BE49-F238E27FC236}">
                <a16:creationId xmlns:a16="http://schemas.microsoft.com/office/drawing/2014/main" id="{37E52807-4B28-4C1E-88CC-838323714BE1}"/>
              </a:ext>
            </a:extLst>
          </p:cNvPr>
          <p:cNvSpPr>
            <a:spLocks noGrp="1"/>
          </p:cNvSpPr>
          <p:nvPr>
            <p:ph type="ftr" sz="quarter" idx="2"/>
          </p:nvPr>
        </p:nvSpPr>
        <p:spPr>
          <a:xfrm>
            <a:off x="1" y="6456612"/>
            <a:ext cx="4302231" cy="341063"/>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62DFC321-A191-4A0D-9025-D985AD117D55}"/>
              </a:ext>
            </a:extLst>
          </p:cNvPr>
          <p:cNvSpPr>
            <a:spLocks noGrp="1"/>
          </p:cNvSpPr>
          <p:nvPr>
            <p:ph type="sldNum" sz="quarter" idx="3"/>
          </p:nvPr>
        </p:nvSpPr>
        <p:spPr>
          <a:xfrm>
            <a:off x="5623698" y="6456612"/>
            <a:ext cx="4302231" cy="341063"/>
          </a:xfrm>
          <a:prstGeom prst="rect">
            <a:avLst/>
          </a:prstGeom>
        </p:spPr>
        <p:txBody>
          <a:bodyPr vert="horz" lIns="91440" tIns="45720" rIns="91440" bIns="45720" rtlCol="0" anchor="b"/>
          <a:lstStyle>
            <a:lvl1pPr algn="r">
              <a:defRPr sz="1200"/>
            </a:lvl1pPr>
          </a:lstStyle>
          <a:p>
            <a:fld id="{B1CCFE47-8320-4D68-A9E2-613E8D35F7DD}" type="slidenum">
              <a:rPr lang="zh-CN" altLang="en-US" smtClean="0"/>
              <a:t>‹#›</a:t>
            </a:fld>
            <a:endParaRPr lang="zh-CN" altLang="en-US"/>
          </a:p>
        </p:txBody>
      </p:sp>
    </p:spTree>
    <p:extLst>
      <p:ext uri="{BB962C8B-B14F-4D97-AF65-F5344CB8AC3E}">
        <p14:creationId xmlns:p14="http://schemas.microsoft.com/office/powerpoint/2010/main" val="13449476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幻灯片图像占位符 3"/>
          <p:cNvSpPr>
            <a:spLocks noGrp="1" noRot="1" noChangeAspect="1"/>
          </p:cNvSpPr>
          <p:nvPr>
            <p:ph type="sldImg" idx="2"/>
          </p:nvPr>
        </p:nvSpPr>
        <p:spPr>
          <a:xfrm>
            <a:off x="1402436" y="165253"/>
            <a:ext cx="7123351" cy="406055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823" y="4225808"/>
            <a:ext cx="7942580" cy="2571867"/>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Tree>
    <p:extLst>
      <p:ext uri="{BB962C8B-B14F-4D97-AF65-F5344CB8AC3E}">
        <p14:creationId xmlns:p14="http://schemas.microsoft.com/office/powerpoint/2010/main" val="246504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1</a:t>
            </a:fld>
            <a:endParaRPr lang="zh-CN" altLang="en-US"/>
          </a:p>
        </p:txBody>
      </p:sp>
    </p:spTree>
    <p:extLst>
      <p:ext uri="{BB962C8B-B14F-4D97-AF65-F5344CB8AC3E}">
        <p14:creationId xmlns:p14="http://schemas.microsoft.com/office/powerpoint/2010/main" val="1057684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10</a:t>
            </a:fld>
            <a:endParaRPr lang="zh-CN" altLang="en-US"/>
          </a:p>
        </p:txBody>
      </p:sp>
    </p:spTree>
    <p:extLst>
      <p:ext uri="{BB962C8B-B14F-4D97-AF65-F5344CB8AC3E}">
        <p14:creationId xmlns:p14="http://schemas.microsoft.com/office/powerpoint/2010/main" val="1241639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11</a:t>
            </a:fld>
            <a:endParaRPr lang="zh-CN" altLang="en-US"/>
          </a:p>
        </p:txBody>
      </p:sp>
    </p:spTree>
    <p:extLst>
      <p:ext uri="{BB962C8B-B14F-4D97-AF65-F5344CB8AC3E}">
        <p14:creationId xmlns:p14="http://schemas.microsoft.com/office/powerpoint/2010/main" val="8640966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12</a:t>
            </a:fld>
            <a:endParaRPr lang="zh-CN" altLang="en-US"/>
          </a:p>
        </p:txBody>
      </p:sp>
    </p:spTree>
    <p:extLst>
      <p:ext uri="{BB962C8B-B14F-4D97-AF65-F5344CB8AC3E}">
        <p14:creationId xmlns:p14="http://schemas.microsoft.com/office/powerpoint/2010/main" val="2882664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13</a:t>
            </a:fld>
            <a:endParaRPr lang="zh-CN" altLang="en-US"/>
          </a:p>
        </p:txBody>
      </p:sp>
    </p:spTree>
    <p:extLst>
      <p:ext uri="{BB962C8B-B14F-4D97-AF65-F5344CB8AC3E}">
        <p14:creationId xmlns:p14="http://schemas.microsoft.com/office/powerpoint/2010/main" val="34172865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14</a:t>
            </a:fld>
            <a:endParaRPr lang="zh-CN" altLang="en-US"/>
          </a:p>
        </p:txBody>
      </p:sp>
    </p:spTree>
    <p:extLst>
      <p:ext uri="{BB962C8B-B14F-4D97-AF65-F5344CB8AC3E}">
        <p14:creationId xmlns:p14="http://schemas.microsoft.com/office/powerpoint/2010/main" val="2680921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15</a:t>
            </a:fld>
            <a:endParaRPr lang="zh-CN" altLang="en-US"/>
          </a:p>
        </p:txBody>
      </p:sp>
    </p:spTree>
    <p:extLst>
      <p:ext uri="{BB962C8B-B14F-4D97-AF65-F5344CB8AC3E}">
        <p14:creationId xmlns:p14="http://schemas.microsoft.com/office/powerpoint/2010/main" val="3410544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16</a:t>
            </a:fld>
            <a:endParaRPr lang="zh-CN" altLang="en-US"/>
          </a:p>
        </p:txBody>
      </p:sp>
    </p:spTree>
    <p:extLst>
      <p:ext uri="{BB962C8B-B14F-4D97-AF65-F5344CB8AC3E}">
        <p14:creationId xmlns:p14="http://schemas.microsoft.com/office/powerpoint/2010/main" val="323556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17</a:t>
            </a:fld>
            <a:endParaRPr lang="zh-CN" altLang="en-US"/>
          </a:p>
        </p:txBody>
      </p:sp>
    </p:spTree>
    <p:extLst>
      <p:ext uri="{BB962C8B-B14F-4D97-AF65-F5344CB8AC3E}">
        <p14:creationId xmlns:p14="http://schemas.microsoft.com/office/powerpoint/2010/main" val="1341431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18</a:t>
            </a:fld>
            <a:endParaRPr lang="zh-CN" altLang="en-US"/>
          </a:p>
        </p:txBody>
      </p:sp>
    </p:spTree>
    <p:extLst>
      <p:ext uri="{BB962C8B-B14F-4D97-AF65-F5344CB8AC3E}">
        <p14:creationId xmlns:p14="http://schemas.microsoft.com/office/powerpoint/2010/main" val="22019587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19</a:t>
            </a:fld>
            <a:endParaRPr lang="zh-CN" altLang="en-US"/>
          </a:p>
        </p:txBody>
      </p:sp>
    </p:spTree>
    <p:extLst>
      <p:ext uri="{BB962C8B-B14F-4D97-AF65-F5344CB8AC3E}">
        <p14:creationId xmlns:p14="http://schemas.microsoft.com/office/powerpoint/2010/main" val="3740772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2</a:t>
            </a:fld>
            <a:endParaRPr lang="zh-CN" altLang="en-US"/>
          </a:p>
        </p:txBody>
      </p:sp>
    </p:spTree>
    <p:extLst>
      <p:ext uri="{BB962C8B-B14F-4D97-AF65-F5344CB8AC3E}">
        <p14:creationId xmlns:p14="http://schemas.microsoft.com/office/powerpoint/2010/main" val="924706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20</a:t>
            </a:fld>
            <a:endParaRPr lang="zh-CN" altLang="en-US"/>
          </a:p>
        </p:txBody>
      </p:sp>
    </p:spTree>
    <p:extLst>
      <p:ext uri="{BB962C8B-B14F-4D97-AF65-F5344CB8AC3E}">
        <p14:creationId xmlns:p14="http://schemas.microsoft.com/office/powerpoint/2010/main" val="2061706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21</a:t>
            </a:fld>
            <a:endParaRPr lang="zh-CN" altLang="en-US"/>
          </a:p>
        </p:txBody>
      </p:sp>
    </p:spTree>
    <p:extLst>
      <p:ext uri="{BB962C8B-B14F-4D97-AF65-F5344CB8AC3E}">
        <p14:creationId xmlns:p14="http://schemas.microsoft.com/office/powerpoint/2010/main" val="42581770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22</a:t>
            </a:fld>
            <a:endParaRPr lang="zh-CN" altLang="en-US"/>
          </a:p>
        </p:txBody>
      </p:sp>
    </p:spTree>
    <p:extLst>
      <p:ext uri="{BB962C8B-B14F-4D97-AF65-F5344CB8AC3E}">
        <p14:creationId xmlns:p14="http://schemas.microsoft.com/office/powerpoint/2010/main" val="3391324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23</a:t>
            </a:fld>
            <a:endParaRPr lang="zh-CN" altLang="en-US"/>
          </a:p>
        </p:txBody>
      </p:sp>
    </p:spTree>
    <p:extLst>
      <p:ext uri="{BB962C8B-B14F-4D97-AF65-F5344CB8AC3E}">
        <p14:creationId xmlns:p14="http://schemas.microsoft.com/office/powerpoint/2010/main" val="34115866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24</a:t>
            </a:fld>
            <a:endParaRPr lang="zh-CN" altLang="en-US"/>
          </a:p>
        </p:txBody>
      </p:sp>
    </p:spTree>
    <p:extLst>
      <p:ext uri="{BB962C8B-B14F-4D97-AF65-F5344CB8AC3E}">
        <p14:creationId xmlns:p14="http://schemas.microsoft.com/office/powerpoint/2010/main" val="10952266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25</a:t>
            </a:fld>
            <a:endParaRPr lang="zh-CN" altLang="en-US"/>
          </a:p>
        </p:txBody>
      </p:sp>
    </p:spTree>
    <p:extLst>
      <p:ext uri="{BB962C8B-B14F-4D97-AF65-F5344CB8AC3E}">
        <p14:creationId xmlns:p14="http://schemas.microsoft.com/office/powerpoint/2010/main" val="32036604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26</a:t>
            </a:fld>
            <a:endParaRPr lang="zh-CN" altLang="en-US"/>
          </a:p>
        </p:txBody>
      </p:sp>
    </p:spTree>
    <p:extLst>
      <p:ext uri="{BB962C8B-B14F-4D97-AF65-F5344CB8AC3E}">
        <p14:creationId xmlns:p14="http://schemas.microsoft.com/office/powerpoint/2010/main" val="4997490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27</a:t>
            </a:fld>
            <a:endParaRPr lang="zh-CN" altLang="en-US"/>
          </a:p>
        </p:txBody>
      </p:sp>
    </p:spTree>
    <p:extLst>
      <p:ext uri="{BB962C8B-B14F-4D97-AF65-F5344CB8AC3E}">
        <p14:creationId xmlns:p14="http://schemas.microsoft.com/office/powerpoint/2010/main" val="41894908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28</a:t>
            </a:fld>
            <a:endParaRPr lang="zh-CN" altLang="en-US"/>
          </a:p>
        </p:txBody>
      </p:sp>
    </p:spTree>
    <p:extLst>
      <p:ext uri="{BB962C8B-B14F-4D97-AF65-F5344CB8AC3E}">
        <p14:creationId xmlns:p14="http://schemas.microsoft.com/office/powerpoint/2010/main" val="14271719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29</a:t>
            </a:fld>
            <a:endParaRPr lang="zh-CN" altLang="en-US"/>
          </a:p>
        </p:txBody>
      </p:sp>
    </p:spTree>
    <p:extLst>
      <p:ext uri="{BB962C8B-B14F-4D97-AF65-F5344CB8AC3E}">
        <p14:creationId xmlns:p14="http://schemas.microsoft.com/office/powerpoint/2010/main" val="2477082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3</a:t>
            </a:fld>
            <a:endParaRPr lang="zh-CN" altLang="en-US"/>
          </a:p>
        </p:txBody>
      </p:sp>
    </p:spTree>
    <p:extLst>
      <p:ext uri="{BB962C8B-B14F-4D97-AF65-F5344CB8AC3E}">
        <p14:creationId xmlns:p14="http://schemas.microsoft.com/office/powerpoint/2010/main" val="4139547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30</a:t>
            </a:fld>
            <a:endParaRPr lang="zh-CN" altLang="en-US"/>
          </a:p>
        </p:txBody>
      </p:sp>
    </p:spTree>
    <p:extLst>
      <p:ext uri="{BB962C8B-B14F-4D97-AF65-F5344CB8AC3E}">
        <p14:creationId xmlns:p14="http://schemas.microsoft.com/office/powerpoint/2010/main" val="1060765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31</a:t>
            </a:fld>
            <a:endParaRPr lang="zh-CN" altLang="en-US"/>
          </a:p>
        </p:txBody>
      </p:sp>
    </p:spTree>
    <p:extLst>
      <p:ext uri="{BB962C8B-B14F-4D97-AF65-F5344CB8AC3E}">
        <p14:creationId xmlns:p14="http://schemas.microsoft.com/office/powerpoint/2010/main" val="30836250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32</a:t>
            </a:fld>
            <a:endParaRPr lang="zh-CN" altLang="en-US"/>
          </a:p>
        </p:txBody>
      </p:sp>
    </p:spTree>
    <p:extLst>
      <p:ext uri="{BB962C8B-B14F-4D97-AF65-F5344CB8AC3E}">
        <p14:creationId xmlns:p14="http://schemas.microsoft.com/office/powerpoint/2010/main" val="38745199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33</a:t>
            </a:fld>
            <a:endParaRPr lang="zh-CN" altLang="en-US"/>
          </a:p>
        </p:txBody>
      </p:sp>
    </p:spTree>
    <p:extLst>
      <p:ext uri="{BB962C8B-B14F-4D97-AF65-F5344CB8AC3E}">
        <p14:creationId xmlns:p14="http://schemas.microsoft.com/office/powerpoint/2010/main" val="259893527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34</a:t>
            </a:fld>
            <a:endParaRPr lang="zh-CN" altLang="en-US"/>
          </a:p>
        </p:txBody>
      </p:sp>
    </p:spTree>
    <p:extLst>
      <p:ext uri="{BB962C8B-B14F-4D97-AF65-F5344CB8AC3E}">
        <p14:creationId xmlns:p14="http://schemas.microsoft.com/office/powerpoint/2010/main" val="34249590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35</a:t>
            </a:fld>
            <a:endParaRPr lang="zh-CN" altLang="en-US"/>
          </a:p>
        </p:txBody>
      </p:sp>
    </p:spTree>
    <p:extLst>
      <p:ext uri="{BB962C8B-B14F-4D97-AF65-F5344CB8AC3E}">
        <p14:creationId xmlns:p14="http://schemas.microsoft.com/office/powerpoint/2010/main" val="38176331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36</a:t>
            </a:fld>
            <a:endParaRPr lang="zh-CN" altLang="en-US"/>
          </a:p>
        </p:txBody>
      </p:sp>
    </p:spTree>
    <p:extLst>
      <p:ext uri="{BB962C8B-B14F-4D97-AF65-F5344CB8AC3E}">
        <p14:creationId xmlns:p14="http://schemas.microsoft.com/office/powerpoint/2010/main" val="382265724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37</a:t>
            </a:fld>
            <a:endParaRPr lang="zh-CN" altLang="en-US"/>
          </a:p>
        </p:txBody>
      </p:sp>
    </p:spTree>
    <p:extLst>
      <p:ext uri="{BB962C8B-B14F-4D97-AF65-F5344CB8AC3E}">
        <p14:creationId xmlns:p14="http://schemas.microsoft.com/office/powerpoint/2010/main" val="14952445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38</a:t>
            </a:fld>
            <a:endParaRPr lang="zh-CN" altLang="en-US"/>
          </a:p>
        </p:txBody>
      </p:sp>
    </p:spTree>
    <p:extLst>
      <p:ext uri="{BB962C8B-B14F-4D97-AF65-F5344CB8AC3E}">
        <p14:creationId xmlns:p14="http://schemas.microsoft.com/office/powerpoint/2010/main" val="39102422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39</a:t>
            </a:fld>
            <a:endParaRPr lang="zh-CN" altLang="en-US"/>
          </a:p>
        </p:txBody>
      </p:sp>
    </p:spTree>
    <p:extLst>
      <p:ext uri="{BB962C8B-B14F-4D97-AF65-F5344CB8AC3E}">
        <p14:creationId xmlns:p14="http://schemas.microsoft.com/office/powerpoint/2010/main" val="3143709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4</a:t>
            </a:fld>
            <a:endParaRPr lang="zh-CN" altLang="en-US"/>
          </a:p>
        </p:txBody>
      </p:sp>
    </p:spTree>
    <p:extLst>
      <p:ext uri="{BB962C8B-B14F-4D97-AF65-F5344CB8AC3E}">
        <p14:creationId xmlns:p14="http://schemas.microsoft.com/office/powerpoint/2010/main" val="10380964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40</a:t>
            </a:fld>
            <a:endParaRPr lang="zh-CN" altLang="en-US"/>
          </a:p>
        </p:txBody>
      </p:sp>
    </p:spTree>
    <p:extLst>
      <p:ext uri="{BB962C8B-B14F-4D97-AF65-F5344CB8AC3E}">
        <p14:creationId xmlns:p14="http://schemas.microsoft.com/office/powerpoint/2010/main" val="3702743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41</a:t>
            </a:fld>
            <a:endParaRPr lang="zh-CN" altLang="en-US"/>
          </a:p>
        </p:txBody>
      </p:sp>
    </p:spTree>
    <p:extLst>
      <p:ext uri="{BB962C8B-B14F-4D97-AF65-F5344CB8AC3E}">
        <p14:creationId xmlns:p14="http://schemas.microsoft.com/office/powerpoint/2010/main" val="49865035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42</a:t>
            </a:fld>
            <a:endParaRPr lang="zh-CN" altLang="en-US"/>
          </a:p>
        </p:txBody>
      </p:sp>
    </p:spTree>
    <p:extLst>
      <p:ext uri="{BB962C8B-B14F-4D97-AF65-F5344CB8AC3E}">
        <p14:creationId xmlns:p14="http://schemas.microsoft.com/office/powerpoint/2010/main" val="3346006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43</a:t>
            </a:fld>
            <a:endParaRPr lang="zh-CN" altLang="en-US"/>
          </a:p>
        </p:txBody>
      </p:sp>
    </p:spTree>
    <p:extLst>
      <p:ext uri="{BB962C8B-B14F-4D97-AF65-F5344CB8AC3E}">
        <p14:creationId xmlns:p14="http://schemas.microsoft.com/office/powerpoint/2010/main" val="29912495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44</a:t>
            </a:fld>
            <a:endParaRPr lang="zh-CN" altLang="en-US"/>
          </a:p>
        </p:txBody>
      </p:sp>
    </p:spTree>
    <p:extLst>
      <p:ext uri="{BB962C8B-B14F-4D97-AF65-F5344CB8AC3E}">
        <p14:creationId xmlns:p14="http://schemas.microsoft.com/office/powerpoint/2010/main" val="353859122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45</a:t>
            </a:fld>
            <a:endParaRPr lang="zh-CN" altLang="en-US"/>
          </a:p>
        </p:txBody>
      </p:sp>
    </p:spTree>
    <p:extLst>
      <p:ext uri="{BB962C8B-B14F-4D97-AF65-F5344CB8AC3E}">
        <p14:creationId xmlns:p14="http://schemas.microsoft.com/office/powerpoint/2010/main" val="396698531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46</a:t>
            </a:fld>
            <a:endParaRPr lang="zh-CN" altLang="en-US"/>
          </a:p>
        </p:txBody>
      </p:sp>
    </p:spTree>
    <p:extLst>
      <p:ext uri="{BB962C8B-B14F-4D97-AF65-F5344CB8AC3E}">
        <p14:creationId xmlns:p14="http://schemas.microsoft.com/office/powerpoint/2010/main" val="9229076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47</a:t>
            </a:fld>
            <a:endParaRPr lang="zh-CN" altLang="en-US"/>
          </a:p>
        </p:txBody>
      </p:sp>
    </p:spTree>
    <p:extLst>
      <p:ext uri="{BB962C8B-B14F-4D97-AF65-F5344CB8AC3E}">
        <p14:creationId xmlns:p14="http://schemas.microsoft.com/office/powerpoint/2010/main" val="13291900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48</a:t>
            </a:fld>
            <a:endParaRPr lang="zh-CN" altLang="en-US"/>
          </a:p>
        </p:txBody>
      </p:sp>
    </p:spTree>
    <p:extLst>
      <p:ext uri="{BB962C8B-B14F-4D97-AF65-F5344CB8AC3E}">
        <p14:creationId xmlns:p14="http://schemas.microsoft.com/office/powerpoint/2010/main" val="2383078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pPr>
              <a:lnSpc>
                <a:spcPct val="150000"/>
              </a:lnSpc>
            </a:pPr>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49</a:t>
            </a:fld>
            <a:endParaRPr lang="zh-CN" altLang="en-US"/>
          </a:p>
        </p:txBody>
      </p:sp>
    </p:spTree>
    <p:extLst>
      <p:ext uri="{BB962C8B-B14F-4D97-AF65-F5344CB8AC3E}">
        <p14:creationId xmlns:p14="http://schemas.microsoft.com/office/powerpoint/2010/main" val="1244474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5</a:t>
            </a:fld>
            <a:endParaRPr lang="zh-CN" altLang="en-US"/>
          </a:p>
        </p:txBody>
      </p:sp>
    </p:spTree>
    <p:extLst>
      <p:ext uri="{BB962C8B-B14F-4D97-AF65-F5344CB8AC3E}">
        <p14:creationId xmlns:p14="http://schemas.microsoft.com/office/powerpoint/2010/main" val="25430213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50</a:t>
            </a:fld>
            <a:endParaRPr lang="zh-CN" altLang="en-US"/>
          </a:p>
        </p:txBody>
      </p:sp>
    </p:spTree>
    <p:extLst>
      <p:ext uri="{BB962C8B-B14F-4D97-AF65-F5344CB8AC3E}">
        <p14:creationId xmlns:p14="http://schemas.microsoft.com/office/powerpoint/2010/main" val="384290707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51</a:t>
            </a:fld>
            <a:endParaRPr lang="zh-CN" altLang="en-US"/>
          </a:p>
        </p:txBody>
      </p:sp>
    </p:spTree>
    <p:extLst>
      <p:ext uri="{BB962C8B-B14F-4D97-AF65-F5344CB8AC3E}">
        <p14:creationId xmlns:p14="http://schemas.microsoft.com/office/powerpoint/2010/main" val="20995044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52</a:t>
            </a:fld>
            <a:endParaRPr lang="zh-CN" altLang="en-US"/>
          </a:p>
        </p:txBody>
      </p:sp>
    </p:spTree>
    <p:extLst>
      <p:ext uri="{BB962C8B-B14F-4D97-AF65-F5344CB8AC3E}">
        <p14:creationId xmlns:p14="http://schemas.microsoft.com/office/powerpoint/2010/main" val="266884212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53</a:t>
            </a:fld>
            <a:endParaRPr lang="zh-CN" altLang="en-US"/>
          </a:p>
        </p:txBody>
      </p:sp>
    </p:spTree>
    <p:extLst>
      <p:ext uri="{BB962C8B-B14F-4D97-AF65-F5344CB8AC3E}">
        <p14:creationId xmlns:p14="http://schemas.microsoft.com/office/powerpoint/2010/main" val="125619050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54</a:t>
            </a:fld>
            <a:endParaRPr lang="zh-CN" altLang="en-US"/>
          </a:p>
        </p:txBody>
      </p:sp>
    </p:spTree>
    <p:extLst>
      <p:ext uri="{BB962C8B-B14F-4D97-AF65-F5344CB8AC3E}">
        <p14:creationId xmlns:p14="http://schemas.microsoft.com/office/powerpoint/2010/main" val="169194304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55</a:t>
            </a:fld>
            <a:endParaRPr lang="zh-CN" altLang="en-US"/>
          </a:p>
        </p:txBody>
      </p:sp>
    </p:spTree>
    <p:extLst>
      <p:ext uri="{BB962C8B-B14F-4D97-AF65-F5344CB8AC3E}">
        <p14:creationId xmlns:p14="http://schemas.microsoft.com/office/powerpoint/2010/main" val="3265404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56</a:t>
            </a:fld>
            <a:endParaRPr lang="zh-CN" altLang="en-US"/>
          </a:p>
        </p:txBody>
      </p:sp>
    </p:spTree>
    <p:extLst>
      <p:ext uri="{BB962C8B-B14F-4D97-AF65-F5344CB8AC3E}">
        <p14:creationId xmlns:p14="http://schemas.microsoft.com/office/powerpoint/2010/main" val="1737226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57</a:t>
            </a:fld>
            <a:endParaRPr lang="zh-CN" altLang="en-US"/>
          </a:p>
        </p:txBody>
      </p:sp>
    </p:spTree>
    <p:extLst>
      <p:ext uri="{BB962C8B-B14F-4D97-AF65-F5344CB8AC3E}">
        <p14:creationId xmlns:p14="http://schemas.microsoft.com/office/powerpoint/2010/main" val="42090985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58</a:t>
            </a:fld>
            <a:endParaRPr lang="zh-CN" altLang="en-US"/>
          </a:p>
        </p:txBody>
      </p:sp>
    </p:spTree>
    <p:extLst>
      <p:ext uri="{BB962C8B-B14F-4D97-AF65-F5344CB8AC3E}">
        <p14:creationId xmlns:p14="http://schemas.microsoft.com/office/powerpoint/2010/main" val="102712589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59</a:t>
            </a:fld>
            <a:endParaRPr lang="zh-CN" altLang="en-US"/>
          </a:p>
        </p:txBody>
      </p:sp>
    </p:spTree>
    <p:extLst>
      <p:ext uri="{BB962C8B-B14F-4D97-AF65-F5344CB8AC3E}">
        <p14:creationId xmlns:p14="http://schemas.microsoft.com/office/powerpoint/2010/main" val="2592433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6</a:t>
            </a:fld>
            <a:endParaRPr lang="zh-CN" altLang="en-US"/>
          </a:p>
        </p:txBody>
      </p:sp>
    </p:spTree>
    <p:extLst>
      <p:ext uri="{BB962C8B-B14F-4D97-AF65-F5344CB8AC3E}">
        <p14:creationId xmlns:p14="http://schemas.microsoft.com/office/powerpoint/2010/main" val="16554717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60</a:t>
            </a:fld>
            <a:endParaRPr lang="zh-CN" altLang="en-US"/>
          </a:p>
        </p:txBody>
      </p:sp>
    </p:spTree>
    <p:extLst>
      <p:ext uri="{BB962C8B-B14F-4D97-AF65-F5344CB8AC3E}">
        <p14:creationId xmlns:p14="http://schemas.microsoft.com/office/powerpoint/2010/main" val="23878114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61</a:t>
            </a:fld>
            <a:endParaRPr lang="zh-CN" altLang="en-US"/>
          </a:p>
        </p:txBody>
      </p:sp>
    </p:spTree>
    <p:extLst>
      <p:ext uri="{BB962C8B-B14F-4D97-AF65-F5344CB8AC3E}">
        <p14:creationId xmlns:p14="http://schemas.microsoft.com/office/powerpoint/2010/main" val="30359054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62</a:t>
            </a:fld>
            <a:endParaRPr lang="zh-CN" altLang="en-US"/>
          </a:p>
        </p:txBody>
      </p:sp>
    </p:spTree>
    <p:extLst>
      <p:ext uri="{BB962C8B-B14F-4D97-AF65-F5344CB8AC3E}">
        <p14:creationId xmlns:p14="http://schemas.microsoft.com/office/powerpoint/2010/main" val="26680481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63</a:t>
            </a:fld>
            <a:endParaRPr lang="zh-CN" altLang="en-US"/>
          </a:p>
        </p:txBody>
      </p:sp>
    </p:spTree>
    <p:extLst>
      <p:ext uri="{BB962C8B-B14F-4D97-AF65-F5344CB8AC3E}">
        <p14:creationId xmlns:p14="http://schemas.microsoft.com/office/powerpoint/2010/main" val="201402393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64</a:t>
            </a:fld>
            <a:endParaRPr lang="zh-CN" altLang="en-US"/>
          </a:p>
        </p:txBody>
      </p:sp>
    </p:spTree>
    <p:extLst>
      <p:ext uri="{BB962C8B-B14F-4D97-AF65-F5344CB8AC3E}">
        <p14:creationId xmlns:p14="http://schemas.microsoft.com/office/powerpoint/2010/main" val="11807635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65</a:t>
            </a:fld>
            <a:endParaRPr lang="zh-CN" altLang="en-US"/>
          </a:p>
        </p:txBody>
      </p:sp>
    </p:spTree>
    <p:extLst>
      <p:ext uri="{BB962C8B-B14F-4D97-AF65-F5344CB8AC3E}">
        <p14:creationId xmlns:p14="http://schemas.microsoft.com/office/powerpoint/2010/main" val="135088838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66</a:t>
            </a:fld>
            <a:endParaRPr lang="zh-CN" altLang="en-US"/>
          </a:p>
        </p:txBody>
      </p:sp>
    </p:spTree>
    <p:extLst>
      <p:ext uri="{BB962C8B-B14F-4D97-AF65-F5344CB8AC3E}">
        <p14:creationId xmlns:p14="http://schemas.microsoft.com/office/powerpoint/2010/main" val="138985087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67</a:t>
            </a:fld>
            <a:endParaRPr lang="zh-CN" altLang="en-US"/>
          </a:p>
        </p:txBody>
      </p:sp>
    </p:spTree>
    <p:extLst>
      <p:ext uri="{BB962C8B-B14F-4D97-AF65-F5344CB8AC3E}">
        <p14:creationId xmlns:p14="http://schemas.microsoft.com/office/powerpoint/2010/main" val="166669140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68</a:t>
            </a:fld>
            <a:endParaRPr lang="zh-CN" altLang="en-US"/>
          </a:p>
        </p:txBody>
      </p:sp>
    </p:spTree>
    <p:extLst>
      <p:ext uri="{BB962C8B-B14F-4D97-AF65-F5344CB8AC3E}">
        <p14:creationId xmlns:p14="http://schemas.microsoft.com/office/powerpoint/2010/main" val="55522919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69</a:t>
            </a:fld>
            <a:endParaRPr lang="zh-CN" altLang="en-US"/>
          </a:p>
        </p:txBody>
      </p:sp>
    </p:spTree>
    <p:extLst>
      <p:ext uri="{BB962C8B-B14F-4D97-AF65-F5344CB8AC3E}">
        <p14:creationId xmlns:p14="http://schemas.microsoft.com/office/powerpoint/2010/main" val="333344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7</a:t>
            </a:fld>
            <a:endParaRPr lang="zh-CN" altLang="en-US"/>
          </a:p>
        </p:txBody>
      </p:sp>
    </p:spTree>
    <p:extLst>
      <p:ext uri="{BB962C8B-B14F-4D97-AF65-F5344CB8AC3E}">
        <p14:creationId xmlns:p14="http://schemas.microsoft.com/office/powerpoint/2010/main" val="417003336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70</a:t>
            </a:fld>
            <a:endParaRPr lang="zh-CN" altLang="en-US"/>
          </a:p>
        </p:txBody>
      </p:sp>
    </p:spTree>
    <p:extLst>
      <p:ext uri="{BB962C8B-B14F-4D97-AF65-F5344CB8AC3E}">
        <p14:creationId xmlns:p14="http://schemas.microsoft.com/office/powerpoint/2010/main" val="4032734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8</a:t>
            </a:fld>
            <a:endParaRPr lang="zh-CN" altLang="en-US"/>
          </a:p>
        </p:txBody>
      </p:sp>
    </p:spTree>
    <p:extLst>
      <p:ext uri="{BB962C8B-B14F-4D97-AF65-F5344CB8AC3E}">
        <p14:creationId xmlns:p14="http://schemas.microsoft.com/office/powerpoint/2010/main" val="1050542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401763" y="165100"/>
            <a:ext cx="7124700" cy="4008438"/>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a:xfrm>
            <a:off x="5623698" y="6456612"/>
            <a:ext cx="4302231" cy="341063"/>
          </a:xfrm>
          <a:prstGeom prst="rect">
            <a:avLst/>
          </a:prstGeom>
        </p:spPr>
        <p:txBody>
          <a:bodyPr/>
          <a:lstStyle/>
          <a:p>
            <a:fld id="{AEEAA9BA-A279-49AC-922F-B866EC0282EB}" type="slidenum">
              <a:rPr lang="zh-CN" altLang="en-US" smtClean="0"/>
              <a:t>9</a:t>
            </a:fld>
            <a:endParaRPr lang="zh-CN" altLang="en-US"/>
          </a:p>
        </p:txBody>
      </p:sp>
    </p:spTree>
    <p:extLst>
      <p:ext uri="{BB962C8B-B14F-4D97-AF65-F5344CB8AC3E}">
        <p14:creationId xmlns:p14="http://schemas.microsoft.com/office/powerpoint/2010/main" val="16242747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2400" noProof="0" dirty="0"/>
          </a:p>
        </p:txBody>
      </p:sp>
      <p:sp>
        <p:nvSpPr>
          <p:cNvPr id="15" name="Pladsholder til billede 14"/>
          <p:cNvSpPr>
            <a:spLocks noGrp="1"/>
          </p:cNvSpPr>
          <p:nvPr>
            <p:ph type="pic" sz="quarter" idx="13"/>
          </p:nvPr>
        </p:nvSpPr>
        <p:spPr>
          <a:xfrm>
            <a:off x="0" y="0"/>
            <a:ext cx="12192000" cy="6858000"/>
          </a:xfrm>
        </p:spPr>
        <p:txBody>
          <a:bodyPr tIns="3672000"/>
          <a:lstStyle>
            <a:lvl1pPr marL="0" indent="0" algn="ctr">
              <a:buNone/>
              <a:defRPr sz="1867" baseline="0"/>
            </a:lvl1pPr>
          </a:lstStyle>
          <a:p>
            <a:r>
              <a:rPr lang="en-US"/>
              <a:t>Click icon to add picture</a:t>
            </a:r>
            <a:endParaRPr lang="en-US" dirty="0"/>
          </a:p>
        </p:txBody>
      </p:sp>
      <p:sp>
        <p:nvSpPr>
          <p:cNvPr id="6" name="Backdrop single"/>
          <p:cNvSpPr>
            <a:spLocks noGrp="1"/>
          </p:cNvSpPr>
          <p:nvPr>
            <p:ph type="body" sz="quarter" idx="14" hasCustomPrompt="1"/>
          </p:nvPr>
        </p:nvSpPr>
        <p:spPr>
          <a:xfrm>
            <a:off x="0" y="0"/>
            <a:ext cx="12192000" cy="1166400"/>
          </a:xfrm>
          <a:blipFill>
            <a:blip r:embed="rId2"/>
            <a:stretch>
              <a:fillRect/>
            </a:stretch>
          </a:blipFill>
        </p:spPr>
        <p:txBody>
          <a:bodyPr/>
          <a:lstStyle>
            <a:lvl1pPr marL="0" indent="0">
              <a:buNone/>
              <a:defRPr sz="133">
                <a:solidFill>
                  <a:schemeClr val="bg1"/>
                </a:solidFill>
              </a:defRPr>
            </a:lvl1pPr>
          </a:lstStyle>
          <a:p>
            <a:pPr lvl="0"/>
            <a:r>
              <a:rPr lang="en-US" dirty="0"/>
              <a:t>-</a:t>
            </a:r>
          </a:p>
        </p:txBody>
      </p:sp>
      <p:sp>
        <p:nvSpPr>
          <p:cNvPr id="8" name="Title 1"/>
          <p:cNvSpPr>
            <a:spLocks noGrp="1"/>
          </p:cNvSpPr>
          <p:nvPr>
            <p:ph type="ctrTitle" hasCustomPrompt="1"/>
          </p:nvPr>
        </p:nvSpPr>
        <p:spPr>
          <a:xfrm>
            <a:off x="560916" y="1310441"/>
            <a:ext cx="11076517" cy="1157379"/>
          </a:xfrm>
        </p:spPr>
        <p:txBody>
          <a:bodyPr anchor="b" anchorCtr="0"/>
          <a:lstStyle>
            <a:lvl1pPr>
              <a:defRPr>
                <a:solidFill>
                  <a:schemeClr val="tx1"/>
                </a:solidFill>
              </a:defRPr>
            </a:lvl1pPr>
          </a:lstStyle>
          <a:p>
            <a:r>
              <a:rPr lang="en-US" dirty="0"/>
              <a:t>Click to insert Presentation title in</a:t>
            </a:r>
            <a:br>
              <a:rPr lang="en-US" dirty="0"/>
            </a:br>
            <a:r>
              <a:rPr lang="en-US" b="1" dirty="0"/>
              <a:t>Verdana Bold </a:t>
            </a:r>
            <a:r>
              <a:rPr lang="en-US" dirty="0"/>
              <a:t>and Verdana Regular</a:t>
            </a:r>
          </a:p>
        </p:txBody>
      </p:sp>
      <p:sp>
        <p:nvSpPr>
          <p:cNvPr id="9" name="Subtitle 2"/>
          <p:cNvSpPr>
            <a:spLocks noGrp="1"/>
          </p:cNvSpPr>
          <p:nvPr>
            <p:ph type="subTitle" idx="1" hasCustomPrompt="1"/>
          </p:nvPr>
        </p:nvSpPr>
        <p:spPr>
          <a:xfrm>
            <a:off x="558799" y="2651586"/>
            <a:ext cx="11078633" cy="389093"/>
          </a:xfrm>
        </p:spPr>
        <p:txBody>
          <a:bodyPr/>
          <a:lstStyle>
            <a:lvl1pPr marL="0" indent="0" algn="l">
              <a:buNone/>
              <a:defRPr sz="1867" baseline="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insert name and title of presenter</a:t>
            </a:r>
          </a:p>
        </p:txBody>
      </p:sp>
    </p:spTree>
    <p:extLst>
      <p:ext uri="{BB962C8B-B14F-4D97-AF65-F5344CB8AC3E}">
        <p14:creationId xmlns:p14="http://schemas.microsoft.com/office/powerpoint/2010/main" val="245173964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4" name="Rectangle 3"/>
          <p:cNvSpPr/>
          <p:nvPr userDrawn="1"/>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2400" dirty="0"/>
          </a:p>
        </p:txBody>
      </p:sp>
      <p:sp>
        <p:nvSpPr>
          <p:cNvPr id="5"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58801" y="1629833"/>
            <a:ext cx="11078633" cy="4391555"/>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2153053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5" name="Rectangle 4"/>
          <p:cNvSpPr/>
          <p:nvPr userDrawn="1"/>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2400" dirty="0"/>
          </a:p>
        </p:txBody>
      </p:sp>
      <p:sp>
        <p:nvSpPr>
          <p:cNvPr id="3" name="Title 1"/>
          <p:cNvSpPr>
            <a:spLocks noGrp="1"/>
          </p:cNvSpPr>
          <p:nvPr>
            <p:ph type="title"/>
          </p:nvPr>
        </p:nvSpPr>
        <p:spPr/>
        <p:txBody>
          <a:bodyPr/>
          <a:lstStyle/>
          <a:p>
            <a:r>
              <a:rPr lang="en-US" dirty="0"/>
              <a:t>Click to edit Master title style</a:t>
            </a:r>
          </a:p>
        </p:txBody>
      </p:sp>
      <p:sp>
        <p:nvSpPr>
          <p:cNvPr id="7" name="Content Placeholder 2"/>
          <p:cNvSpPr>
            <a:spLocks noGrp="1"/>
          </p:cNvSpPr>
          <p:nvPr>
            <p:ph sz="quarter" idx="14"/>
          </p:nvPr>
        </p:nvSpPr>
        <p:spPr>
          <a:xfrm>
            <a:off x="558800" y="1629834"/>
            <a:ext cx="5424000" cy="4391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3"/>
          <p:cNvSpPr>
            <a:spLocks noGrp="1"/>
          </p:cNvSpPr>
          <p:nvPr>
            <p:ph sz="quarter" idx="15"/>
          </p:nvPr>
        </p:nvSpPr>
        <p:spPr>
          <a:xfrm>
            <a:off x="6206400" y="1629834"/>
            <a:ext cx="5424000" cy="439155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7143459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medium picture, grey">
    <p:spTree>
      <p:nvGrpSpPr>
        <p:cNvPr id="1" name=""/>
        <p:cNvGrpSpPr/>
        <p:nvPr/>
      </p:nvGrpSpPr>
      <p:grpSpPr>
        <a:xfrm>
          <a:off x="0" y="0"/>
          <a:ext cx="0" cy="0"/>
          <a:chOff x="0" y="0"/>
          <a:chExt cx="0" cy="0"/>
        </a:xfrm>
      </p:grpSpPr>
      <p:sp>
        <p:nvSpPr>
          <p:cNvPr id="5" name="Rectangle 4"/>
          <p:cNvSpPr/>
          <p:nvPr userDrawn="1"/>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2400" dirty="0"/>
          </a:p>
        </p:txBody>
      </p:sp>
      <p:sp>
        <p:nvSpPr>
          <p:cNvPr id="4" name="Title 1"/>
          <p:cNvSpPr>
            <a:spLocks noGrp="1"/>
          </p:cNvSpPr>
          <p:nvPr>
            <p:ph type="title"/>
          </p:nvPr>
        </p:nvSpPr>
        <p:spPr>
          <a:xfrm>
            <a:off x="558800" y="295274"/>
            <a:ext cx="5422901" cy="1151233"/>
          </a:xfrm>
        </p:spPr>
        <p:txBody>
          <a:bodyPr/>
          <a:lstStyle/>
          <a:p>
            <a:r>
              <a:rPr lang="en-US" dirty="0"/>
              <a:t>Click to edit Master title style</a:t>
            </a:r>
          </a:p>
        </p:txBody>
      </p:sp>
      <p:sp>
        <p:nvSpPr>
          <p:cNvPr id="8" name="Text Placeholder 2"/>
          <p:cNvSpPr>
            <a:spLocks noGrp="1"/>
          </p:cNvSpPr>
          <p:nvPr>
            <p:ph type="body" sz="quarter" idx="13"/>
          </p:nvPr>
        </p:nvSpPr>
        <p:spPr>
          <a:xfrm>
            <a:off x="558801" y="1629834"/>
            <a:ext cx="5422900" cy="439155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Picture Placeholder 3"/>
          <p:cNvSpPr>
            <a:spLocks noGrp="1"/>
          </p:cNvSpPr>
          <p:nvPr>
            <p:ph type="pic" sz="quarter" idx="12" hasCustomPrompt="1"/>
          </p:nvPr>
        </p:nvSpPr>
        <p:spPr>
          <a:xfrm>
            <a:off x="6212418" y="1"/>
            <a:ext cx="5979581" cy="6392863"/>
          </a:xfrm>
          <a:solidFill>
            <a:schemeClr val="bg1"/>
          </a:solidFill>
        </p:spPr>
        <p:txBody>
          <a:bodyPr tIns="612000" anchor="ctr" anchorCtr="0"/>
          <a:lstStyle>
            <a:lvl1pPr marL="0" indent="0" algn="ctr">
              <a:buNone/>
              <a:defRPr sz="1867"/>
            </a:lvl1pPr>
          </a:lstStyle>
          <a:p>
            <a:r>
              <a:rPr lang="da-DK" dirty="0" err="1"/>
              <a:t>Click</a:t>
            </a:r>
            <a:r>
              <a:rPr lang="da-DK" dirty="0"/>
              <a:t> </a:t>
            </a:r>
            <a:r>
              <a:rPr lang="da-DK" dirty="0" err="1"/>
              <a:t>icon</a:t>
            </a:r>
            <a:r>
              <a:rPr lang="da-DK" dirty="0"/>
              <a:t> to </a:t>
            </a:r>
            <a:br>
              <a:rPr lang="da-DK" dirty="0"/>
            </a:br>
            <a:r>
              <a:rPr lang="da-DK" dirty="0" err="1"/>
              <a:t>add</a:t>
            </a:r>
            <a:r>
              <a:rPr lang="da-DK" dirty="0"/>
              <a:t> </a:t>
            </a:r>
            <a:r>
              <a:rPr lang="da-DK" dirty="0" err="1"/>
              <a:t>picture</a:t>
            </a:r>
            <a:endParaRPr lang="en-US" dirty="0"/>
          </a:p>
        </p:txBody>
      </p:sp>
    </p:spTree>
    <p:extLst>
      <p:ext uri="{BB962C8B-B14F-4D97-AF65-F5344CB8AC3E}">
        <p14:creationId xmlns:p14="http://schemas.microsoft.com/office/powerpoint/2010/main" val="2659624078"/>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picture and text, grey">
    <p:spTree>
      <p:nvGrpSpPr>
        <p:cNvPr id="1" name=""/>
        <p:cNvGrpSpPr/>
        <p:nvPr/>
      </p:nvGrpSpPr>
      <p:grpSpPr>
        <a:xfrm>
          <a:off x="0" y="0"/>
          <a:ext cx="0" cy="0"/>
          <a:chOff x="0" y="0"/>
          <a:chExt cx="0" cy="0"/>
        </a:xfrm>
      </p:grpSpPr>
      <p:sp>
        <p:nvSpPr>
          <p:cNvPr id="6" name="Rectangle 5"/>
          <p:cNvSpPr/>
          <p:nvPr userDrawn="1"/>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2400" dirty="0"/>
          </a:p>
        </p:txBody>
      </p:sp>
      <p:sp>
        <p:nvSpPr>
          <p:cNvPr id="3" name="Title 1"/>
          <p:cNvSpPr>
            <a:spLocks noGrp="1"/>
          </p:cNvSpPr>
          <p:nvPr>
            <p:ph type="title"/>
          </p:nvPr>
        </p:nvSpPr>
        <p:spPr>
          <a:xfrm>
            <a:off x="6212419" y="295275"/>
            <a:ext cx="5425015" cy="936000"/>
          </a:xfrm>
        </p:spPr>
        <p:txBody>
          <a:bodyPr/>
          <a:lstStyle/>
          <a:p>
            <a:r>
              <a:rPr lang="en-US" dirty="0"/>
              <a:t>Click to edit Master title style</a:t>
            </a:r>
          </a:p>
        </p:txBody>
      </p:sp>
      <p:sp>
        <p:nvSpPr>
          <p:cNvPr id="10" name="Text Placeholder 2"/>
          <p:cNvSpPr>
            <a:spLocks noGrp="1"/>
          </p:cNvSpPr>
          <p:nvPr>
            <p:ph type="body" sz="quarter" idx="14"/>
          </p:nvPr>
        </p:nvSpPr>
        <p:spPr>
          <a:xfrm>
            <a:off x="6205162" y="1629833"/>
            <a:ext cx="5423807" cy="43915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p:cNvSpPr>
            <a:spLocks noGrp="1"/>
          </p:cNvSpPr>
          <p:nvPr>
            <p:ph type="pic" sz="quarter" idx="12" hasCustomPrompt="1"/>
          </p:nvPr>
        </p:nvSpPr>
        <p:spPr>
          <a:xfrm>
            <a:off x="2" y="1"/>
            <a:ext cx="5981700" cy="6392863"/>
          </a:xfrm>
          <a:solidFill>
            <a:schemeClr val="bg1"/>
          </a:solidFill>
        </p:spPr>
        <p:txBody>
          <a:bodyPr tIns="612000" anchor="ctr" anchorCtr="0"/>
          <a:lstStyle>
            <a:lvl1pPr marL="0" indent="0" algn="ctr">
              <a:buNone/>
              <a:defRPr sz="1867"/>
            </a:lvl1pPr>
          </a:lstStyle>
          <a:p>
            <a:r>
              <a:rPr lang="da-DK" dirty="0" err="1"/>
              <a:t>Click</a:t>
            </a:r>
            <a:r>
              <a:rPr lang="da-DK" dirty="0"/>
              <a:t> </a:t>
            </a:r>
            <a:r>
              <a:rPr lang="da-DK" dirty="0" err="1"/>
              <a:t>icon</a:t>
            </a:r>
            <a:r>
              <a:rPr lang="da-DK" dirty="0"/>
              <a:t> to </a:t>
            </a:r>
            <a:br>
              <a:rPr lang="da-DK" dirty="0"/>
            </a:br>
            <a:r>
              <a:rPr lang="da-DK" dirty="0" err="1"/>
              <a:t>add</a:t>
            </a:r>
            <a:r>
              <a:rPr lang="da-DK" dirty="0"/>
              <a:t> </a:t>
            </a:r>
            <a:r>
              <a:rPr lang="da-DK" dirty="0" err="1"/>
              <a:t>picture</a:t>
            </a:r>
            <a:endParaRPr lang="en-US" dirty="0"/>
          </a:p>
        </p:txBody>
      </p:sp>
    </p:spTree>
    <p:extLst>
      <p:ext uri="{BB962C8B-B14F-4D97-AF65-F5344CB8AC3E}">
        <p14:creationId xmlns:p14="http://schemas.microsoft.com/office/powerpoint/2010/main" val="3130695671"/>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small picture, grey">
    <p:spTree>
      <p:nvGrpSpPr>
        <p:cNvPr id="1" name=""/>
        <p:cNvGrpSpPr/>
        <p:nvPr/>
      </p:nvGrpSpPr>
      <p:grpSpPr>
        <a:xfrm>
          <a:off x="0" y="0"/>
          <a:ext cx="0" cy="0"/>
          <a:chOff x="0" y="0"/>
          <a:chExt cx="0" cy="0"/>
        </a:xfrm>
      </p:grpSpPr>
      <p:sp>
        <p:nvSpPr>
          <p:cNvPr id="6" name="Rectangle 5"/>
          <p:cNvSpPr/>
          <p:nvPr userDrawn="1"/>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2400" dirty="0"/>
          </a:p>
        </p:txBody>
      </p:sp>
      <p:sp>
        <p:nvSpPr>
          <p:cNvPr id="3" name="Title 1"/>
          <p:cNvSpPr>
            <a:spLocks noGrp="1"/>
          </p:cNvSpPr>
          <p:nvPr>
            <p:ph type="title"/>
          </p:nvPr>
        </p:nvSpPr>
        <p:spPr/>
        <p:txBody>
          <a:bodyPr/>
          <a:lstStyle/>
          <a:p>
            <a:r>
              <a:rPr lang="en-US" dirty="0"/>
              <a:t>Click to edit Master title style</a:t>
            </a:r>
          </a:p>
        </p:txBody>
      </p:sp>
      <p:sp>
        <p:nvSpPr>
          <p:cNvPr id="8" name="Text Placeholder 2"/>
          <p:cNvSpPr>
            <a:spLocks noGrp="1"/>
          </p:cNvSpPr>
          <p:nvPr>
            <p:ph type="body" sz="quarter" idx="13"/>
          </p:nvPr>
        </p:nvSpPr>
        <p:spPr>
          <a:xfrm>
            <a:off x="558800" y="1629833"/>
            <a:ext cx="6881283" cy="43915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p:cNvSpPr>
            <a:spLocks noGrp="1"/>
          </p:cNvSpPr>
          <p:nvPr>
            <p:ph type="pic" sz="quarter" idx="12" hasCustomPrompt="1"/>
          </p:nvPr>
        </p:nvSpPr>
        <p:spPr>
          <a:xfrm>
            <a:off x="7663033" y="1629834"/>
            <a:ext cx="3974400" cy="4391556"/>
          </a:xfrm>
          <a:solidFill>
            <a:schemeClr val="bg1"/>
          </a:solidFill>
        </p:spPr>
        <p:txBody>
          <a:bodyPr tIns="756000" anchor="ctr" anchorCtr="0"/>
          <a:lstStyle>
            <a:lvl1pPr marL="0" indent="0" algn="ctr">
              <a:buNone/>
              <a:defRPr sz="1867"/>
            </a:lvl1pPr>
          </a:lstStyle>
          <a:p>
            <a:r>
              <a:rPr lang="da-DK" dirty="0" err="1"/>
              <a:t>Click</a:t>
            </a:r>
            <a:r>
              <a:rPr lang="da-DK" dirty="0"/>
              <a:t> </a:t>
            </a:r>
            <a:r>
              <a:rPr lang="da-DK" dirty="0" err="1"/>
              <a:t>icon</a:t>
            </a:r>
            <a:r>
              <a:rPr lang="da-DK" dirty="0"/>
              <a:t> to </a:t>
            </a:r>
            <a:br>
              <a:rPr lang="da-DK" dirty="0"/>
            </a:br>
            <a:r>
              <a:rPr lang="da-DK" dirty="0" err="1"/>
              <a:t>add</a:t>
            </a:r>
            <a:r>
              <a:rPr lang="da-DK" dirty="0"/>
              <a:t> </a:t>
            </a:r>
            <a:r>
              <a:rPr lang="da-DK" dirty="0" err="1"/>
              <a:t>picture</a:t>
            </a:r>
            <a:endParaRPr lang="en-US" dirty="0"/>
          </a:p>
        </p:txBody>
      </p:sp>
    </p:spTree>
    <p:extLst>
      <p:ext uri="{BB962C8B-B14F-4D97-AF65-F5344CB8AC3E}">
        <p14:creationId xmlns:p14="http://schemas.microsoft.com/office/powerpoint/2010/main" val="676289817"/>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icture and text, grey">
    <p:spTree>
      <p:nvGrpSpPr>
        <p:cNvPr id="1" name=""/>
        <p:cNvGrpSpPr/>
        <p:nvPr/>
      </p:nvGrpSpPr>
      <p:grpSpPr>
        <a:xfrm>
          <a:off x="0" y="0"/>
          <a:ext cx="0" cy="0"/>
          <a:chOff x="0" y="0"/>
          <a:chExt cx="0" cy="0"/>
        </a:xfrm>
      </p:grpSpPr>
      <p:sp>
        <p:nvSpPr>
          <p:cNvPr id="6" name="Rectangle 5"/>
          <p:cNvSpPr/>
          <p:nvPr userDrawn="1"/>
        </p:nvSpPr>
        <p:spPr>
          <a:xfrm>
            <a:off x="0" y="1"/>
            <a:ext cx="12192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2400" dirty="0"/>
          </a:p>
        </p:txBody>
      </p:sp>
      <p:sp>
        <p:nvSpPr>
          <p:cNvPr id="2" name="Title 1"/>
          <p:cNvSpPr>
            <a:spLocks noGrp="1"/>
          </p:cNvSpPr>
          <p:nvPr>
            <p:ph type="title"/>
          </p:nvPr>
        </p:nvSpPr>
        <p:spPr/>
        <p:txBody>
          <a:bodyPr/>
          <a:lstStyle/>
          <a:p>
            <a:r>
              <a:rPr lang="en-US" dirty="0"/>
              <a:t>Click to edit Master title style</a:t>
            </a:r>
          </a:p>
        </p:txBody>
      </p:sp>
      <p:sp>
        <p:nvSpPr>
          <p:cNvPr id="8" name="Text Placeholder 2"/>
          <p:cNvSpPr>
            <a:spLocks noGrp="1"/>
          </p:cNvSpPr>
          <p:nvPr>
            <p:ph type="body" sz="quarter" idx="13"/>
          </p:nvPr>
        </p:nvSpPr>
        <p:spPr>
          <a:xfrm>
            <a:off x="4756802" y="1629833"/>
            <a:ext cx="6880633" cy="43915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3"/>
          <p:cNvSpPr>
            <a:spLocks noGrp="1"/>
          </p:cNvSpPr>
          <p:nvPr>
            <p:ph type="pic" sz="quarter" idx="12" hasCustomPrompt="1"/>
          </p:nvPr>
        </p:nvSpPr>
        <p:spPr>
          <a:xfrm>
            <a:off x="558800" y="1629833"/>
            <a:ext cx="3974400" cy="4391556"/>
          </a:xfrm>
          <a:solidFill>
            <a:schemeClr val="bg1"/>
          </a:solidFill>
        </p:spPr>
        <p:txBody>
          <a:bodyPr tIns="900000" anchor="ctr" anchorCtr="0"/>
          <a:lstStyle>
            <a:lvl1pPr marL="0" indent="0" algn="ctr">
              <a:buNone/>
              <a:defRPr sz="1867"/>
            </a:lvl1pPr>
          </a:lstStyle>
          <a:p>
            <a:r>
              <a:rPr lang="da-DK" dirty="0" err="1"/>
              <a:t>Click</a:t>
            </a:r>
            <a:r>
              <a:rPr lang="da-DK" dirty="0"/>
              <a:t> </a:t>
            </a:r>
            <a:r>
              <a:rPr lang="da-DK" dirty="0" err="1"/>
              <a:t>icon</a:t>
            </a:r>
            <a:r>
              <a:rPr lang="da-DK" dirty="0"/>
              <a:t> to </a:t>
            </a:r>
            <a:br>
              <a:rPr lang="da-DK" dirty="0"/>
            </a:br>
            <a:r>
              <a:rPr lang="da-DK" dirty="0" err="1"/>
              <a:t>add</a:t>
            </a:r>
            <a:r>
              <a:rPr lang="da-DK" dirty="0"/>
              <a:t> </a:t>
            </a:r>
            <a:r>
              <a:rPr lang="da-DK" dirty="0" err="1"/>
              <a:t>picture</a:t>
            </a:r>
            <a:endParaRPr lang="en-US" dirty="0"/>
          </a:p>
        </p:txBody>
      </p:sp>
    </p:spTree>
    <p:extLst>
      <p:ext uri="{BB962C8B-B14F-4D97-AF65-F5344CB8AC3E}">
        <p14:creationId xmlns:p14="http://schemas.microsoft.com/office/powerpoint/2010/main" val="329995386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content, grey">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2400" dirty="0"/>
          </a:p>
        </p:txBody>
      </p:sp>
      <p:sp>
        <p:nvSpPr>
          <p:cNvPr id="4" name="Title 1"/>
          <p:cNvSpPr>
            <a:spLocks noGrp="1"/>
          </p:cNvSpPr>
          <p:nvPr>
            <p:ph type="title"/>
          </p:nvPr>
        </p:nvSpPr>
        <p:spPr/>
        <p:txBody>
          <a:bodyPr/>
          <a:lstStyle/>
          <a:p>
            <a:r>
              <a:rPr lang="en-US" noProof="0" dirty="0"/>
              <a:t>Click to edit Master title style</a:t>
            </a:r>
          </a:p>
        </p:txBody>
      </p:sp>
      <p:sp>
        <p:nvSpPr>
          <p:cNvPr id="3" name="Content Placeholder 2"/>
          <p:cNvSpPr>
            <a:spLocks noGrp="1"/>
          </p:cNvSpPr>
          <p:nvPr>
            <p:ph idx="1"/>
          </p:nvPr>
        </p:nvSpPr>
        <p:spPr>
          <a:xfrm>
            <a:off x="560918" y="1629833"/>
            <a:ext cx="11068049" cy="4894339"/>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Page#"/>
          <p:cNvSpPr txBox="1">
            <a:spLocks noChangeArrowheads="1"/>
          </p:cNvSpPr>
          <p:nvPr userDrawn="1"/>
        </p:nvSpPr>
        <p:spPr bwMode="auto">
          <a:xfrm>
            <a:off x="85908" y="6621841"/>
            <a:ext cx="508056"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US" sz="1067" b="1" noProof="0" smtClean="0">
                <a:solidFill>
                  <a:schemeClr val="tx1"/>
                </a:solidFill>
                <a:ea typeface="SimHei"/>
                <a:cs typeface="Arial" charset="0"/>
              </a:rPr>
              <a:pPr algn="r" fontAlgn="base">
                <a:spcBef>
                  <a:spcPct val="20000"/>
                </a:spcBef>
                <a:spcAft>
                  <a:spcPct val="0"/>
                </a:spcAft>
                <a:buClr>
                  <a:srgbClr val="808080"/>
                </a:buClr>
              </a:pPr>
              <a:t>‹#›</a:t>
            </a:fld>
            <a:r>
              <a:rPr lang="en-US" sz="1067" noProof="0" dirty="0">
                <a:solidFill>
                  <a:schemeClr val="tx1"/>
                </a:solidFill>
                <a:ea typeface="SimHei"/>
                <a:cs typeface="Arial" charset="0"/>
              </a:rPr>
              <a:t> |</a:t>
            </a:r>
          </a:p>
        </p:txBody>
      </p:sp>
    </p:spTree>
    <p:extLst>
      <p:ext uri="{BB962C8B-B14F-4D97-AF65-F5344CB8AC3E}">
        <p14:creationId xmlns:p14="http://schemas.microsoft.com/office/powerpoint/2010/main" val="107277085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large picture">
    <p:spTree>
      <p:nvGrpSpPr>
        <p:cNvPr id="1" name=""/>
        <p:cNvGrpSpPr/>
        <p:nvPr/>
      </p:nvGrpSpPr>
      <p:grpSpPr>
        <a:xfrm>
          <a:off x="0" y="0"/>
          <a:ext cx="0" cy="0"/>
          <a:chOff x="0" y="0"/>
          <a:chExt cx="0" cy="0"/>
        </a:xfrm>
      </p:grpSpPr>
      <p:sp>
        <p:nvSpPr>
          <p:cNvPr id="6" name="Picture Placeholder 2"/>
          <p:cNvSpPr>
            <a:spLocks noGrp="1"/>
          </p:cNvSpPr>
          <p:nvPr>
            <p:ph type="pic" sz="quarter" idx="12" hasCustomPrompt="1"/>
          </p:nvPr>
        </p:nvSpPr>
        <p:spPr>
          <a:xfrm>
            <a:off x="0" y="1"/>
            <a:ext cx="12192000" cy="6392863"/>
          </a:xfrm>
        </p:spPr>
        <p:txBody>
          <a:bodyPr tIns="900000" anchor="ctr" anchorCtr="0"/>
          <a:lstStyle>
            <a:lvl1pPr marL="0" indent="0" algn="ctr">
              <a:buNone/>
              <a:defRPr sz="1867"/>
            </a:lvl1pPr>
          </a:lstStyle>
          <a:p>
            <a:r>
              <a:rPr lang="en-US" noProof="0" dirty="0"/>
              <a:t>Click icon to </a:t>
            </a:r>
            <a:br>
              <a:rPr lang="en-US" noProof="0" dirty="0"/>
            </a:br>
            <a:r>
              <a:rPr lang="en-US" noProof="0" dirty="0"/>
              <a:t>add picture</a:t>
            </a:r>
          </a:p>
        </p:txBody>
      </p:sp>
      <p:sp>
        <p:nvSpPr>
          <p:cNvPr id="3" name="Title 1"/>
          <p:cNvSpPr>
            <a:spLocks noGrp="1"/>
          </p:cNvSpPr>
          <p:nvPr>
            <p:ph type="title"/>
          </p:nvPr>
        </p:nvSpPr>
        <p:spPr/>
        <p:txBody>
          <a:bodyPr/>
          <a:lstStyle/>
          <a:p>
            <a:r>
              <a:rPr lang="en-US" noProof="0" dirty="0"/>
              <a:t>Click to edit Master title style</a:t>
            </a:r>
          </a:p>
        </p:txBody>
      </p:sp>
    </p:spTree>
    <p:extLst>
      <p:ext uri="{BB962C8B-B14F-4D97-AF65-F5344CB8AC3E}">
        <p14:creationId xmlns:p14="http://schemas.microsoft.com/office/powerpoint/2010/main" val="327508534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8" name="Title 1"/>
          <p:cNvSpPr>
            <a:spLocks noGrp="1"/>
          </p:cNvSpPr>
          <p:nvPr>
            <p:ph type="ctrTitle" hasCustomPrompt="1"/>
          </p:nvPr>
        </p:nvSpPr>
        <p:spPr>
          <a:xfrm>
            <a:off x="560916" y="1640058"/>
            <a:ext cx="11076517" cy="1157379"/>
          </a:xfrm>
        </p:spPr>
        <p:txBody>
          <a:bodyPr anchor="b" anchorCtr="0"/>
          <a:lstStyle>
            <a:lvl1pPr algn="ctr">
              <a:defRPr sz="4800">
                <a:solidFill>
                  <a:schemeClr val="bg1"/>
                </a:solidFill>
              </a:defRPr>
            </a:lvl1pPr>
          </a:lstStyle>
          <a:p>
            <a:r>
              <a:rPr lang="en-US" noProof="0" dirty="0"/>
              <a:t>Click to insert Presentation title in</a:t>
            </a:r>
            <a:br>
              <a:rPr lang="en-US" noProof="0" dirty="0"/>
            </a:br>
            <a:r>
              <a:rPr lang="en-US" b="1" noProof="0" dirty="0"/>
              <a:t>Verdana Bold </a:t>
            </a:r>
            <a:r>
              <a:rPr lang="en-US" noProof="0" dirty="0"/>
              <a:t>and Verdana Regular</a:t>
            </a:r>
          </a:p>
        </p:txBody>
      </p:sp>
      <p:sp>
        <p:nvSpPr>
          <p:cNvPr id="9" name="Subtitle 2"/>
          <p:cNvSpPr>
            <a:spLocks noGrp="1"/>
          </p:cNvSpPr>
          <p:nvPr>
            <p:ph type="subTitle" idx="1" hasCustomPrompt="1"/>
          </p:nvPr>
        </p:nvSpPr>
        <p:spPr>
          <a:xfrm>
            <a:off x="7899831" y="5547559"/>
            <a:ext cx="3536850" cy="389093"/>
          </a:xfrm>
        </p:spPr>
        <p:txBody>
          <a:bodyPr/>
          <a:lstStyle>
            <a:lvl1pPr marL="0" indent="0" algn="l">
              <a:buNone/>
              <a:defRPr sz="18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Click to insert name and title of presenter</a:t>
            </a:r>
          </a:p>
        </p:txBody>
      </p:sp>
      <p:sp>
        <p:nvSpPr>
          <p:cNvPr id="14" name="文本占位符 13">
            <a:extLst>
              <a:ext uri="{FF2B5EF4-FFF2-40B4-BE49-F238E27FC236}">
                <a16:creationId xmlns:a16="http://schemas.microsoft.com/office/drawing/2014/main" id="{3C0E5B26-6CAD-445E-B6D7-A0017C5CFB70}"/>
              </a:ext>
            </a:extLst>
          </p:cNvPr>
          <p:cNvSpPr>
            <a:spLocks noGrp="1"/>
          </p:cNvSpPr>
          <p:nvPr>
            <p:ph type="body" sz="quarter" idx="10"/>
          </p:nvPr>
        </p:nvSpPr>
        <p:spPr>
          <a:xfrm>
            <a:off x="560388" y="3168067"/>
            <a:ext cx="11077575" cy="939800"/>
          </a:xfrm>
        </p:spPr>
        <p:txBody>
          <a:bodyPr/>
          <a:lstStyle>
            <a:lvl1pPr marL="0" indent="0" algn="ctr" defTabSz="1219170" rtl="0" eaLnBrk="1" latinLnBrk="0" hangingPunct="1">
              <a:spcBef>
                <a:spcPct val="0"/>
              </a:spcBef>
              <a:buNone/>
              <a:defRPr lang="zh-CN" altLang="en-US" sz="4000" kern="1200" dirty="0" smtClean="0">
                <a:solidFill>
                  <a:schemeClr val="bg1"/>
                </a:solidFill>
                <a:latin typeface="+mj-lt"/>
                <a:ea typeface="+mj-ea"/>
                <a:cs typeface="+mj-cs"/>
              </a:defRPr>
            </a:lvl1pPr>
          </a:lstStyle>
          <a:p>
            <a:pPr lvl="0"/>
            <a:r>
              <a:rPr lang="zh-CN" altLang="en-US" dirty="0"/>
              <a:t>单击此处编辑母版文本样式</a:t>
            </a:r>
          </a:p>
        </p:txBody>
      </p:sp>
    </p:spTree>
    <p:extLst>
      <p:ext uri="{BB962C8B-B14F-4D97-AF65-F5344CB8AC3E}">
        <p14:creationId xmlns:p14="http://schemas.microsoft.com/office/powerpoint/2010/main" val="916797334"/>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Small picture and text, grey">
    <p:spTree>
      <p:nvGrpSpPr>
        <p:cNvPr id="1" name=""/>
        <p:cNvGrpSpPr/>
        <p:nvPr/>
      </p:nvGrpSpPr>
      <p:grpSpPr>
        <a:xfrm>
          <a:off x="0" y="0"/>
          <a:ext cx="0" cy="0"/>
          <a:chOff x="0" y="0"/>
          <a:chExt cx="0" cy="0"/>
        </a:xfrm>
      </p:grpSpPr>
      <p:sp>
        <p:nvSpPr>
          <p:cNvPr id="6" name="Rectangle 5"/>
          <p:cNvSpPr/>
          <p:nvPr userDrawn="1"/>
        </p:nvSpPr>
        <p:spPr>
          <a:xfrm>
            <a:off x="0" y="1"/>
            <a:ext cx="12192000" cy="6394449"/>
          </a:xfrm>
          <a:prstGeom prst="rect">
            <a:avLst/>
          </a:prstGeom>
          <a:gradFill flip="none" rotWithShape="1">
            <a:gsLst>
              <a:gs pos="0">
                <a:srgbClr val="C7C7C7"/>
              </a:gs>
              <a:gs pos="0">
                <a:schemeClr val="bg1"/>
              </a:gs>
              <a:gs pos="100000">
                <a:srgbClr val="CDCDCD"/>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2400" dirty="0"/>
          </a:p>
        </p:txBody>
      </p:sp>
    </p:spTree>
    <p:extLst>
      <p:ext uri="{BB962C8B-B14F-4D97-AF65-F5344CB8AC3E}">
        <p14:creationId xmlns:p14="http://schemas.microsoft.com/office/powerpoint/2010/main" val="197007089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noProof="0" dirty="0"/>
              <a:t>Click to edit Master title style</a:t>
            </a:r>
          </a:p>
        </p:txBody>
      </p:sp>
      <p:sp>
        <p:nvSpPr>
          <p:cNvPr id="3" name="Content Placeholder 2"/>
          <p:cNvSpPr>
            <a:spLocks noGrp="1"/>
          </p:cNvSpPr>
          <p:nvPr>
            <p:ph idx="1"/>
          </p:nvPr>
        </p:nvSpPr>
        <p:spPr>
          <a:xfrm>
            <a:off x="558801" y="1629833"/>
            <a:ext cx="11078633" cy="437250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704510279"/>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Small picture and text, grey">
    <p:spTree>
      <p:nvGrpSpPr>
        <p:cNvPr id="1" name=""/>
        <p:cNvGrpSpPr/>
        <p:nvPr/>
      </p:nvGrpSpPr>
      <p:grpSpPr>
        <a:xfrm>
          <a:off x="0" y="0"/>
          <a:ext cx="0" cy="0"/>
          <a:chOff x="0" y="0"/>
          <a:chExt cx="0" cy="0"/>
        </a:xfrm>
      </p:grpSpPr>
      <p:sp>
        <p:nvSpPr>
          <p:cNvPr id="14" name="梯形 13">
            <a:extLst>
              <a:ext uri="{FF2B5EF4-FFF2-40B4-BE49-F238E27FC236}">
                <a16:creationId xmlns:a16="http://schemas.microsoft.com/office/drawing/2014/main" id="{01B1421F-AB3D-41E3-9B61-3CF30E50F7F2}"/>
              </a:ext>
            </a:extLst>
          </p:cNvPr>
          <p:cNvSpPr/>
          <p:nvPr userDrawn="1"/>
        </p:nvSpPr>
        <p:spPr>
          <a:xfrm>
            <a:off x="158386" y="115025"/>
            <a:ext cx="2045064" cy="395311"/>
          </a:xfrm>
          <a:prstGeom prst="trapezoid">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2">
            <a:extLst>
              <a:ext uri="{FF2B5EF4-FFF2-40B4-BE49-F238E27FC236}">
                <a16:creationId xmlns:a16="http://schemas.microsoft.com/office/drawing/2014/main" id="{60F83AF9-63D1-495D-8349-91DCF9BA28CF}"/>
              </a:ext>
            </a:extLst>
          </p:cNvPr>
          <p:cNvSpPr/>
          <p:nvPr userDrawn="1"/>
        </p:nvSpPr>
        <p:spPr>
          <a:xfrm>
            <a:off x="-1" y="297925"/>
            <a:ext cx="6096001" cy="527575"/>
          </a:xfrm>
          <a:custGeom>
            <a:avLst/>
            <a:gdLst>
              <a:gd name="connsiteX0" fmla="*/ 0 w 6877050"/>
              <a:gd name="connsiteY0" fmla="*/ 0 h 783320"/>
              <a:gd name="connsiteX1" fmla="*/ 6877050 w 6877050"/>
              <a:gd name="connsiteY1" fmla="*/ 0 h 783320"/>
              <a:gd name="connsiteX2" fmla="*/ 6877050 w 6877050"/>
              <a:gd name="connsiteY2" fmla="*/ 783320 h 783320"/>
              <a:gd name="connsiteX3" fmla="*/ 0 w 6877050"/>
              <a:gd name="connsiteY3" fmla="*/ 783320 h 783320"/>
              <a:gd name="connsiteX4" fmla="*/ 0 w 6877050"/>
              <a:gd name="connsiteY4" fmla="*/ 0 h 783320"/>
              <a:gd name="connsiteX0" fmla="*/ 0 w 6877050"/>
              <a:gd name="connsiteY0" fmla="*/ 0 h 784750"/>
              <a:gd name="connsiteX1" fmla="*/ 6877050 w 6877050"/>
              <a:gd name="connsiteY1" fmla="*/ 0 h 784750"/>
              <a:gd name="connsiteX2" fmla="*/ 6877050 w 6877050"/>
              <a:gd name="connsiteY2" fmla="*/ 783320 h 784750"/>
              <a:gd name="connsiteX3" fmla="*/ 6505575 w 6877050"/>
              <a:gd name="connsiteY3" fmla="*/ 784750 h 784750"/>
              <a:gd name="connsiteX4" fmla="*/ 0 w 6877050"/>
              <a:gd name="connsiteY4" fmla="*/ 783320 h 784750"/>
              <a:gd name="connsiteX5" fmla="*/ 0 w 6877050"/>
              <a:gd name="connsiteY5" fmla="*/ 0 h 784750"/>
              <a:gd name="connsiteX0" fmla="*/ 0 w 6877050"/>
              <a:gd name="connsiteY0" fmla="*/ 0 h 784750"/>
              <a:gd name="connsiteX1" fmla="*/ 6877050 w 6877050"/>
              <a:gd name="connsiteY1" fmla="*/ 0 h 784750"/>
              <a:gd name="connsiteX2" fmla="*/ 6505575 w 6877050"/>
              <a:gd name="connsiteY2" fmla="*/ 784750 h 784750"/>
              <a:gd name="connsiteX3" fmla="*/ 0 w 6877050"/>
              <a:gd name="connsiteY3" fmla="*/ 783320 h 784750"/>
              <a:gd name="connsiteX4" fmla="*/ 0 w 6877050"/>
              <a:gd name="connsiteY4" fmla="*/ 0 h 7847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77050" h="784750">
                <a:moveTo>
                  <a:pt x="0" y="0"/>
                </a:moveTo>
                <a:lnTo>
                  <a:pt x="6877050" y="0"/>
                </a:lnTo>
                <a:lnTo>
                  <a:pt x="6505575" y="784750"/>
                </a:lnTo>
                <a:lnTo>
                  <a:pt x="0" y="783320"/>
                </a:lnTo>
                <a:lnTo>
                  <a:pt x="0" y="0"/>
                </a:lnTo>
                <a:close/>
              </a:path>
            </a:pathLst>
          </a:custGeom>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lvl="0" algn="ctr"/>
            <a:endParaRPr lang="zh-CN" altLang="en-US" sz="2000" dirty="0"/>
          </a:p>
        </p:txBody>
      </p:sp>
      <p:sp>
        <p:nvSpPr>
          <p:cNvPr id="16" name="梯形 15">
            <a:extLst>
              <a:ext uri="{FF2B5EF4-FFF2-40B4-BE49-F238E27FC236}">
                <a16:creationId xmlns:a16="http://schemas.microsoft.com/office/drawing/2014/main" id="{458A930B-AA08-4D0F-852D-7CD2C47D7A9B}"/>
              </a:ext>
            </a:extLst>
          </p:cNvPr>
          <p:cNvSpPr/>
          <p:nvPr userDrawn="1"/>
        </p:nvSpPr>
        <p:spPr>
          <a:xfrm flipV="1">
            <a:off x="260349" y="109273"/>
            <a:ext cx="1842717" cy="401063"/>
          </a:xfrm>
          <a:prstGeom prst="trapezoid">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内容占位符 2">
            <a:extLst>
              <a:ext uri="{FF2B5EF4-FFF2-40B4-BE49-F238E27FC236}">
                <a16:creationId xmlns:a16="http://schemas.microsoft.com/office/drawing/2014/main" id="{F4B7F3A9-48CF-459A-93FF-68AD2ADA2277}"/>
              </a:ext>
            </a:extLst>
          </p:cNvPr>
          <p:cNvSpPr>
            <a:spLocks noGrp="1"/>
          </p:cNvSpPr>
          <p:nvPr>
            <p:ph sz="quarter" idx="10"/>
          </p:nvPr>
        </p:nvSpPr>
        <p:spPr>
          <a:xfrm>
            <a:off x="2485336" y="376718"/>
            <a:ext cx="3877727" cy="430746"/>
          </a:xfrm>
        </p:spPr>
        <p:txBody>
          <a:bodyPr/>
          <a:lstStyle>
            <a:lvl1pPr marL="0" indent="0">
              <a:buNone/>
              <a:defRPr sz="2400" b="1">
                <a:solidFill>
                  <a:schemeClr val="bg1"/>
                </a:solidFill>
                <a:latin typeface="+mj-ea"/>
                <a:ea typeface="+mj-ea"/>
              </a:defRPr>
            </a:lvl1pPr>
          </a:lstStyle>
          <a:p>
            <a:pPr lvl="0"/>
            <a:r>
              <a:rPr lang="zh-CN" altLang="en-US" dirty="0"/>
              <a:t>单击此处编辑母版文本样式</a:t>
            </a:r>
          </a:p>
        </p:txBody>
      </p:sp>
    </p:spTree>
    <p:extLst>
      <p:ext uri="{BB962C8B-B14F-4D97-AF65-F5344CB8AC3E}">
        <p14:creationId xmlns:p14="http://schemas.microsoft.com/office/powerpoint/2010/main" val="401976144"/>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I">
    <p:spTree>
      <p:nvGrpSpPr>
        <p:cNvPr id="1" name=""/>
        <p:cNvGrpSpPr/>
        <p:nvPr/>
      </p:nvGrpSpPr>
      <p:grpSpPr>
        <a:xfrm>
          <a:off x="0" y="0"/>
          <a:ext cx="0" cy="0"/>
          <a:chOff x="0" y="0"/>
          <a:chExt cx="0" cy="0"/>
        </a:xfrm>
      </p:grpSpPr>
      <p:sp>
        <p:nvSpPr>
          <p:cNvPr id="11" name="Rektangel 10"/>
          <p:cNvSpPr/>
          <p:nvPr userDrawn="1"/>
        </p:nvSpPr>
        <p:spPr>
          <a:xfrm>
            <a:off x="0" y="0"/>
            <a:ext cx="12192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2400" noProof="0" dirty="0"/>
          </a:p>
        </p:txBody>
      </p:sp>
      <p:sp>
        <p:nvSpPr>
          <p:cNvPr id="15" name="Pladsholder til billede 14"/>
          <p:cNvSpPr>
            <a:spLocks noGrp="1"/>
          </p:cNvSpPr>
          <p:nvPr>
            <p:ph type="pic" sz="quarter" idx="13"/>
          </p:nvPr>
        </p:nvSpPr>
        <p:spPr>
          <a:xfrm>
            <a:off x="0" y="0"/>
            <a:ext cx="12192000" cy="6858000"/>
          </a:xfrm>
        </p:spPr>
        <p:txBody>
          <a:bodyPr tIns="720000" anchor="ctr" anchorCtr="0"/>
          <a:lstStyle>
            <a:lvl1pPr marL="0" marR="0" indent="0" algn="ctr" defTabSz="1219170" rtl="0" eaLnBrk="1" fontAlgn="auto" latinLnBrk="0" hangingPunct="1">
              <a:lnSpc>
                <a:spcPct val="100000"/>
              </a:lnSpc>
              <a:spcBef>
                <a:spcPts val="0"/>
              </a:spcBef>
              <a:spcAft>
                <a:spcPts val="800"/>
              </a:spcAft>
              <a:buClr>
                <a:schemeClr val="tx1">
                  <a:lumMod val="50000"/>
                  <a:lumOff val="50000"/>
                </a:schemeClr>
              </a:buClr>
              <a:buSzTx/>
              <a:buFont typeface="Verdana" panose="020B0604030504040204" pitchFamily="34" charset="0"/>
              <a:buNone/>
              <a:tabLst/>
              <a:defRPr sz="1867"/>
            </a:lvl1pPr>
          </a:lstStyle>
          <a:p>
            <a:r>
              <a:rPr lang="en-US"/>
              <a:t>Click icon to add picture</a:t>
            </a:r>
            <a:endParaRPr lang="en-US" dirty="0"/>
          </a:p>
        </p:txBody>
      </p:sp>
      <p:sp>
        <p:nvSpPr>
          <p:cNvPr id="10" name="Backdrop single"/>
          <p:cNvSpPr>
            <a:spLocks noGrp="1"/>
          </p:cNvSpPr>
          <p:nvPr>
            <p:ph type="body" sz="quarter" idx="14" hasCustomPrompt="1"/>
          </p:nvPr>
        </p:nvSpPr>
        <p:spPr>
          <a:xfrm>
            <a:off x="0" y="0"/>
            <a:ext cx="12192000" cy="3091200"/>
          </a:xfrm>
          <a:blipFill>
            <a:blip r:embed="rId2"/>
            <a:stretch>
              <a:fillRect/>
            </a:stretch>
          </a:blipFill>
        </p:spPr>
        <p:txBody>
          <a:bodyPr/>
          <a:lstStyle>
            <a:lvl1pPr marL="0" indent="0">
              <a:buNone/>
              <a:defRPr sz="133">
                <a:solidFill>
                  <a:schemeClr val="bg1"/>
                </a:solidFill>
              </a:defRPr>
            </a:lvl1pPr>
          </a:lstStyle>
          <a:p>
            <a:pPr lvl="0"/>
            <a:r>
              <a:rPr lang="en-US" dirty="0"/>
              <a:t>-</a:t>
            </a:r>
          </a:p>
        </p:txBody>
      </p:sp>
      <p:sp>
        <p:nvSpPr>
          <p:cNvPr id="2" name="Title 1"/>
          <p:cNvSpPr>
            <a:spLocks noGrp="1"/>
          </p:cNvSpPr>
          <p:nvPr>
            <p:ph type="ctrTitle" hasCustomPrompt="1"/>
          </p:nvPr>
        </p:nvSpPr>
        <p:spPr>
          <a:xfrm>
            <a:off x="560916" y="1310441"/>
            <a:ext cx="11076517" cy="1157379"/>
          </a:xfrm>
        </p:spPr>
        <p:txBody>
          <a:bodyPr anchor="b" anchorCtr="0"/>
          <a:lstStyle>
            <a:lvl1pPr>
              <a:defRPr>
                <a:solidFill>
                  <a:schemeClr val="bg1"/>
                </a:solidFill>
              </a:defRPr>
            </a:lvl1pPr>
          </a:lstStyle>
          <a:p>
            <a:r>
              <a:rPr lang="en-US" dirty="0"/>
              <a:t>Click to insert Presentation title in</a:t>
            </a:r>
            <a:br>
              <a:rPr lang="en-US" dirty="0"/>
            </a:br>
            <a:r>
              <a:rPr lang="en-US" b="1" dirty="0"/>
              <a:t>Verdana Bold </a:t>
            </a:r>
            <a:r>
              <a:rPr lang="en-US" dirty="0"/>
              <a:t>and Verdana Regular</a:t>
            </a:r>
          </a:p>
        </p:txBody>
      </p:sp>
      <p:sp>
        <p:nvSpPr>
          <p:cNvPr id="3" name="Subtitle 2"/>
          <p:cNvSpPr>
            <a:spLocks noGrp="1"/>
          </p:cNvSpPr>
          <p:nvPr>
            <p:ph type="subTitle" idx="1" hasCustomPrompt="1"/>
          </p:nvPr>
        </p:nvSpPr>
        <p:spPr>
          <a:xfrm>
            <a:off x="558799" y="2651586"/>
            <a:ext cx="11078633" cy="389093"/>
          </a:xfrm>
        </p:spPr>
        <p:txBody>
          <a:bodyPr/>
          <a:lstStyle>
            <a:lvl1pPr marL="0" indent="0" algn="l">
              <a:buNone/>
              <a:defRPr sz="1867" baseline="0">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dirty="0"/>
              <a:t>Click to insert name and title of presenter</a:t>
            </a:r>
          </a:p>
        </p:txBody>
      </p:sp>
    </p:spTree>
    <p:extLst>
      <p:ext uri="{BB962C8B-B14F-4D97-AF65-F5344CB8AC3E}">
        <p14:creationId xmlns:p14="http://schemas.microsoft.com/office/powerpoint/2010/main" val="30231424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noProof="0" dirty="0"/>
              <a:t>Click to edit Master title style</a:t>
            </a:r>
          </a:p>
        </p:txBody>
      </p:sp>
      <p:sp>
        <p:nvSpPr>
          <p:cNvPr id="7" name="Content Placeholder 2"/>
          <p:cNvSpPr>
            <a:spLocks noGrp="1"/>
          </p:cNvSpPr>
          <p:nvPr>
            <p:ph sz="quarter" idx="14"/>
          </p:nvPr>
        </p:nvSpPr>
        <p:spPr>
          <a:xfrm>
            <a:off x="558801" y="1629834"/>
            <a:ext cx="5422900" cy="439155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Content Placeholder 3"/>
          <p:cNvSpPr>
            <a:spLocks noGrp="1"/>
          </p:cNvSpPr>
          <p:nvPr>
            <p:ph sz="quarter" idx="15"/>
          </p:nvPr>
        </p:nvSpPr>
        <p:spPr>
          <a:xfrm>
            <a:off x="6212419" y="1629834"/>
            <a:ext cx="5425015" cy="4391553"/>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4092099817"/>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medium picture, white">
    <p:spTree>
      <p:nvGrpSpPr>
        <p:cNvPr id="1" name=""/>
        <p:cNvGrpSpPr/>
        <p:nvPr/>
      </p:nvGrpSpPr>
      <p:grpSpPr>
        <a:xfrm>
          <a:off x="0" y="0"/>
          <a:ext cx="0" cy="0"/>
          <a:chOff x="0" y="0"/>
          <a:chExt cx="0" cy="0"/>
        </a:xfrm>
      </p:grpSpPr>
      <p:sp>
        <p:nvSpPr>
          <p:cNvPr id="4" name="Title 1"/>
          <p:cNvSpPr>
            <a:spLocks noGrp="1"/>
          </p:cNvSpPr>
          <p:nvPr>
            <p:ph type="title"/>
          </p:nvPr>
        </p:nvSpPr>
        <p:spPr>
          <a:xfrm>
            <a:off x="558800" y="295274"/>
            <a:ext cx="5422901" cy="1161567"/>
          </a:xfrm>
        </p:spPr>
        <p:txBody>
          <a:bodyPr/>
          <a:lstStyle/>
          <a:p>
            <a:r>
              <a:rPr lang="en-US" noProof="0" dirty="0"/>
              <a:t>Click to edit Master title style</a:t>
            </a:r>
          </a:p>
        </p:txBody>
      </p:sp>
      <p:sp>
        <p:nvSpPr>
          <p:cNvPr id="8" name="Text Placeholder 2"/>
          <p:cNvSpPr>
            <a:spLocks noGrp="1"/>
          </p:cNvSpPr>
          <p:nvPr>
            <p:ph type="body" sz="quarter" idx="13"/>
          </p:nvPr>
        </p:nvSpPr>
        <p:spPr>
          <a:xfrm>
            <a:off x="558801" y="1629834"/>
            <a:ext cx="5422900" cy="439155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Picture Placeholder 3"/>
          <p:cNvSpPr>
            <a:spLocks noGrp="1"/>
          </p:cNvSpPr>
          <p:nvPr>
            <p:ph type="pic" sz="quarter" idx="12" hasCustomPrompt="1"/>
          </p:nvPr>
        </p:nvSpPr>
        <p:spPr>
          <a:xfrm>
            <a:off x="6212418" y="1"/>
            <a:ext cx="5979581" cy="6392863"/>
          </a:xfrm>
        </p:spPr>
        <p:txBody>
          <a:bodyPr tIns="612000" anchor="ctr" anchorCtr="0"/>
          <a:lstStyle>
            <a:lvl1pPr marL="0" indent="0" algn="ctr">
              <a:buNone/>
              <a:defRPr sz="1867"/>
            </a:lvl1pPr>
          </a:lstStyle>
          <a:p>
            <a:r>
              <a:rPr lang="da-DK" dirty="0" err="1"/>
              <a:t>Click</a:t>
            </a:r>
            <a:r>
              <a:rPr lang="da-DK" dirty="0"/>
              <a:t> </a:t>
            </a:r>
            <a:r>
              <a:rPr lang="da-DK" dirty="0" err="1"/>
              <a:t>icon</a:t>
            </a:r>
            <a:r>
              <a:rPr lang="da-DK" dirty="0"/>
              <a:t> to </a:t>
            </a:r>
            <a:br>
              <a:rPr lang="da-DK" dirty="0"/>
            </a:br>
            <a:r>
              <a:rPr lang="da-DK" dirty="0" err="1"/>
              <a:t>add</a:t>
            </a:r>
            <a:r>
              <a:rPr lang="da-DK" dirty="0"/>
              <a:t> </a:t>
            </a:r>
            <a:r>
              <a:rPr lang="da-DK" dirty="0" err="1"/>
              <a:t>picture</a:t>
            </a:r>
            <a:endParaRPr lang="en-US" dirty="0"/>
          </a:p>
        </p:txBody>
      </p:sp>
    </p:spTree>
    <p:extLst>
      <p:ext uri="{BB962C8B-B14F-4D97-AF65-F5344CB8AC3E}">
        <p14:creationId xmlns:p14="http://schemas.microsoft.com/office/powerpoint/2010/main" val="3399881289"/>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picture and text, white">
    <p:spTree>
      <p:nvGrpSpPr>
        <p:cNvPr id="1" name=""/>
        <p:cNvGrpSpPr/>
        <p:nvPr/>
      </p:nvGrpSpPr>
      <p:grpSpPr>
        <a:xfrm>
          <a:off x="0" y="0"/>
          <a:ext cx="0" cy="0"/>
          <a:chOff x="0" y="0"/>
          <a:chExt cx="0" cy="0"/>
        </a:xfrm>
      </p:grpSpPr>
      <p:sp>
        <p:nvSpPr>
          <p:cNvPr id="3" name="Title 1"/>
          <p:cNvSpPr>
            <a:spLocks noGrp="1"/>
          </p:cNvSpPr>
          <p:nvPr>
            <p:ph type="title"/>
          </p:nvPr>
        </p:nvSpPr>
        <p:spPr>
          <a:xfrm>
            <a:off x="6212419" y="295275"/>
            <a:ext cx="5425015" cy="936000"/>
          </a:xfrm>
        </p:spPr>
        <p:txBody>
          <a:bodyPr/>
          <a:lstStyle/>
          <a:p>
            <a:r>
              <a:rPr lang="en-US" noProof="0" dirty="0"/>
              <a:t>Click to edit Master title style</a:t>
            </a:r>
          </a:p>
        </p:txBody>
      </p:sp>
      <p:sp>
        <p:nvSpPr>
          <p:cNvPr id="10" name="Text Placeholder 2"/>
          <p:cNvSpPr>
            <a:spLocks noGrp="1"/>
          </p:cNvSpPr>
          <p:nvPr>
            <p:ph type="body" sz="quarter" idx="14"/>
          </p:nvPr>
        </p:nvSpPr>
        <p:spPr>
          <a:xfrm>
            <a:off x="6205162" y="1629833"/>
            <a:ext cx="5423807" cy="439155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Picture Placeholder 3"/>
          <p:cNvSpPr>
            <a:spLocks noGrp="1"/>
          </p:cNvSpPr>
          <p:nvPr>
            <p:ph type="pic" sz="quarter" idx="12" hasCustomPrompt="1"/>
          </p:nvPr>
        </p:nvSpPr>
        <p:spPr>
          <a:xfrm>
            <a:off x="2" y="1"/>
            <a:ext cx="5981700" cy="6392863"/>
          </a:xfrm>
        </p:spPr>
        <p:txBody>
          <a:bodyPr tIns="612000" anchor="ctr" anchorCtr="0"/>
          <a:lstStyle>
            <a:lvl1pPr marL="0" indent="0" algn="ctr">
              <a:buNone/>
              <a:defRPr sz="1867"/>
            </a:lvl1pPr>
          </a:lstStyle>
          <a:p>
            <a:r>
              <a:rPr lang="en-US" noProof="0" dirty="0"/>
              <a:t>Click icon to </a:t>
            </a:r>
            <a:br>
              <a:rPr lang="en-US" noProof="0" dirty="0"/>
            </a:br>
            <a:r>
              <a:rPr lang="en-US" noProof="0" dirty="0"/>
              <a:t>add picture</a:t>
            </a:r>
          </a:p>
        </p:txBody>
      </p:sp>
    </p:spTree>
    <p:extLst>
      <p:ext uri="{BB962C8B-B14F-4D97-AF65-F5344CB8AC3E}">
        <p14:creationId xmlns:p14="http://schemas.microsoft.com/office/powerpoint/2010/main" val="395606776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small picture,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noProof="0" dirty="0"/>
              <a:t>Click to edit Master title style</a:t>
            </a:r>
          </a:p>
        </p:txBody>
      </p:sp>
      <p:sp>
        <p:nvSpPr>
          <p:cNvPr id="8" name="Text Placeholder 2"/>
          <p:cNvSpPr>
            <a:spLocks noGrp="1"/>
          </p:cNvSpPr>
          <p:nvPr>
            <p:ph type="body" sz="quarter" idx="13"/>
          </p:nvPr>
        </p:nvSpPr>
        <p:spPr>
          <a:xfrm>
            <a:off x="558800" y="1629833"/>
            <a:ext cx="6881283" cy="439155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Picture Placeholder 3"/>
          <p:cNvSpPr>
            <a:spLocks noGrp="1"/>
          </p:cNvSpPr>
          <p:nvPr>
            <p:ph type="pic" sz="quarter" idx="12" hasCustomPrompt="1"/>
          </p:nvPr>
        </p:nvSpPr>
        <p:spPr>
          <a:xfrm>
            <a:off x="7663033" y="1629833"/>
            <a:ext cx="3974400" cy="4391556"/>
          </a:xfrm>
        </p:spPr>
        <p:txBody>
          <a:bodyPr tIns="756000" anchor="ctr" anchorCtr="0"/>
          <a:lstStyle>
            <a:lvl1pPr marL="0" indent="0" algn="ctr">
              <a:buNone/>
              <a:defRPr sz="1867"/>
            </a:lvl1pPr>
          </a:lstStyle>
          <a:p>
            <a:r>
              <a:rPr lang="en-US" noProof="0" dirty="0"/>
              <a:t>Click icon to </a:t>
            </a:r>
            <a:br>
              <a:rPr lang="en-US" noProof="0" dirty="0"/>
            </a:br>
            <a:r>
              <a:rPr lang="en-US" noProof="0" dirty="0"/>
              <a:t>add picture</a:t>
            </a:r>
          </a:p>
        </p:txBody>
      </p:sp>
    </p:spTree>
    <p:extLst>
      <p:ext uri="{BB962C8B-B14F-4D97-AF65-F5344CB8AC3E}">
        <p14:creationId xmlns:p14="http://schemas.microsoft.com/office/powerpoint/2010/main" val="2346475963"/>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picture and tex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dirty="0"/>
              <a:t>Click to edit Master title style</a:t>
            </a:r>
          </a:p>
        </p:txBody>
      </p:sp>
      <p:sp>
        <p:nvSpPr>
          <p:cNvPr id="8" name="Text Placeholder 2"/>
          <p:cNvSpPr>
            <a:spLocks noGrp="1"/>
          </p:cNvSpPr>
          <p:nvPr>
            <p:ph type="body" sz="quarter" idx="13"/>
          </p:nvPr>
        </p:nvSpPr>
        <p:spPr>
          <a:xfrm>
            <a:off x="4756802" y="1629833"/>
            <a:ext cx="6880633" cy="4391555"/>
          </a:xfrm>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Picture Placeholder 3"/>
          <p:cNvSpPr>
            <a:spLocks noGrp="1"/>
          </p:cNvSpPr>
          <p:nvPr>
            <p:ph type="pic" sz="quarter" idx="12" hasCustomPrompt="1"/>
          </p:nvPr>
        </p:nvSpPr>
        <p:spPr>
          <a:xfrm>
            <a:off x="558800" y="1629833"/>
            <a:ext cx="3974400" cy="4391556"/>
          </a:xfrm>
        </p:spPr>
        <p:txBody>
          <a:bodyPr tIns="756000" anchor="ctr" anchorCtr="0"/>
          <a:lstStyle>
            <a:lvl1pPr marL="0" indent="0" algn="ctr">
              <a:buNone/>
              <a:defRPr sz="1867"/>
            </a:lvl1pPr>
          </a:lstStyle>
          <a:p>
            <a:r>
              <a:rPr lang="en-US" noProof="0" dirty="0"/>
              <a:t>Click icon to </a:t>
            </a:r>
            <a:br>
              <a:rPr lang="en-US" noProof="0" dirty="0"/>
            </a:br>
            <a:r>
              <a:rPr lang="en-US" noProof="0" dirty="0"/>
              <a:t>add picture</a:t>
            </a:r>
          </a:p>
        </p:txBody>
      </p:sp>
    </p:spTree>
    <p:extLst>
      <p:ext uri="{BB962C8B-B14F-4D97-AF65-F5344CB8AC3E}">
        <p14:creationId xmlns:p14="http://schemas.microsoft.com/office/powerpoint/2010/main" val="498236725"/>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content, white">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a:endParaRPr lang="en-US" sz="2400" dirty="0"/>
          </a:p>
        </p:txBody>
      </p:sp>
      <p:sp>
        <p:nvSpPr>
          <p:cNvPr id="4"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560918" y="1629833"/>
            <a:ext cx="11068049" cy="489433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age#"/>
          <p:cNvSpPr txBox="1">
            <a:spLocks noChangeArrowheads="1"/>
          </p:cNvSpPr>
          <p:nvPr userDrawn="1"/>
        </p:nvSpPr>
        <p:spPr bwMode="auto">
          <a:xfrm>
            <a:off x="85908" y="6621841"/>
            <a:ext cx="508056"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US" sz="1067" b="1" smtClean="0">
                <a:solidFill>
                  <a:schemeClr val="tx1"/>
                </a:solidFill>
                <a:ea typeface="SimHei"/>
                <a:cs typeface="Arial" charset="0"/>
              </a:rPr>
              <a:pPr algn="r" fontAlgn="base">
                <a:spcBef>
                  <a:spcPct val="20000"/>
                </a:spcBef>
                <a:spcAft>
                  <a:spcPct val="0"/>
                </a:spcAft>
                <a:buClr>
                  <a:srgbClr val="808080"/>
                </a:buClr>
              </a:pPr>
              <a:t>‹#›</a:t>
            </a:fld>
            <a:r>
              <a:rPr lang="en-US" sz="1067" dirty="0">
                <a:solidFill>
                  <a:schemeClr val="tx1"/>
                </a:solidFill>
                <a:ea typeface="SimHei"/>
                <a:cs typeface="Arial" charset="0"/>
              </a:rPr>
              <a:t> |</a:t>
            </a:r>
          </a:p>
        </p:txBody>
      </p:sp>
    </p:spTree>
    <p:extLst>
      <p:ext uri="{BB962C8B-B14F-4D97-AF65-F5344CB8AC3E}">
        <p14:creationId xmlns:p14="http://schemas.microsoft.com/office/powerpoint/2010/main" val="150344262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3"/>
            </p:custDataLst>
          </p:nvPr>
        </p:nvGraphicFramePr>
        <p:xfrm>
          <a:off x="2118" y="2118"/>
          <a:ext cx="2116" cy="2116"/>
        </p:xfrm>
        <a:graphic>
          <a:graphicData uri="http://schemas.openxmlformats.org/presentationml/2006/ole">
            <mc:AlternateContent xmlns:mc="http://schemas.openxmlformats.org/markup-compatibility/2006">
              <mc:Choice xmlns:v="urn:schemas-microsoft-com:vml" Requires="v">
                <p:oleObj spid="_x0000_s2481" name="think-cell Slide" r:id="rId24" imgW="270" imgH="270" progId="TCLayout.ActiveDocument.1">
                  <p:embed/>
                </p:oleObj>
              </mc:Choice>
              <mc:Fallback>
                <p:oleObj name="think-cell Slide" r:id="rId24" imgW="270" imgH="270" progId="TCLayout.ActiveDocument.1">
                  <p:embed/>
                  <p:pic>
                    <p:nvPicPr>
                      <p:cNvPr id="4" name="Object 3" hidden="1"/>
                      <p:cNvPicPr/>
                      <p:nvPr/>
                    </p:nvPicPr>
                    <p:blipFill>
                      <a:blip r:embed="rId25"/>
                      <a:stretch>
                        <a:fillRect/>
                      </a:stretch>
                    </p:blipFill>
                    <p:spPr>
                      <a:xfrm>
                        <a:off x="2118" y="2118"/>
                        <a:ext cx="2116" cy="2116"/>
                      </a:xfrm>
                      <a:prstGeom prst="rect">
                        <a:avLst/>
                      </a:prstGeom>
                    </p:spPr>
                  </p:pic>
                </p:oleObj>
              </mc:Fallback>
            </mc:AlternateContent>
          </a:graphicData>
        </a:graphic>
      </p:graphicFrame>
      <p:pic>
        <p:nvPicPr>
          <p:cNvPr id="27" name="Picture 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0" y="6382988"/>
            <a:ext cx="12192000" cy="463296"/>
          </a:xfrm>
          <a:prstGeom prst="rect">
            <a:avLst/>
          </a:prstGeom>
        </p:spPr>
      </p:pic>
      <p:sp>
        <p:nvSpPr>
          <p:cNvPr id="2" name="Title Placeholder 1"/>
          <p:cNvSpPr>
            <a:spLocks noGrp="1"/>
          </p:cNvSpPr>
          <p:nvPr>
            <p:ph type="title"/>
          </p:nvPr>
        </p:nvSpPr>
        <p:spPr>
          <a:xfrm>
            <a:off x="558799" y="295275"/>
            <a:ext cx="11078633" cy="1152000"/>
          </a:xfrm>
          <a:prstGeom prst="rect">
            <a:avLst/>
          </a:prstGeom>
        </p:spPr>
        <p:txBody>
          <a:bodyPr vert="horz" lIns="0" tIns="0" rIns="0" bIns="0" rtlCol="0" anchor="t" anchorCtr="0">
            <a:noAutofit/>
          </a:bodyPr>
          <a:lstStyle/>
          <a:p>
            <a:r>
              <a:rPr lang="en-US" noProof="0" dirty="0"/>
              <a:t>Click to edit Master title style</a:t>
            </a:r>
          </a:p>
        </p:txBody>
      </p:sp>
      <p:sp>
        <p:nvSpPr>
          <p:cNvPr id="3" name="Text Placeholder 2"/>
          <p:cNvSpPr>
            <a:spLocks noGrp="1"/>
          </p:cNvSpPr>
          <p:nvPr>
            <p:ph type="body" idx="1"/>
          </p:nvPr>
        </p:nvSpPr>
        <p:spPr>
          <a:xfrm>
            <a:off x="558801" y="1629833"/>
            <a:ext cx="11078633" cy="4391555"/>
          </a:xfrm>
          <a:prstGeom prst="rect">
            <a:avLst/>
          </a:prstGeom>
        </p:spPr>
        <p:txBody>
          <a:bodyPr vert="horz" lIns="0" tIns="0" rIns="0" bIns="0" rtlCol="0" anchor="t" anchorCtr="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grpSp>
        <p:nvGrpSpPr>
          <p:cNvPr id="24" name="Group 23"/>
          <p:cNvGrpSpPr/>
          <p:nvPr/>
        </p:nvGrpSpPr>
        <p:grpSpPr>
          <a:xfrm>
            <a:off x="-261257" y="290607"/>
            <a:ext cx="174172" cy="1339227"/>
            <a:chOff x="-478971" y="290606"/>
            <a:chExt cx="413657" cy="1339226"/>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629832"/>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11563654"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49560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7605788"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737356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6145287"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5913062" y="-176847"/>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4692952" y="-176847"/>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4460727"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Page#"/>
          <p:cNvSpPr txBox="1">
            <a:spLocks noChangeArrowheads="1"/>
          </p:cNvSpPr>
          <p:nvPr/>
        </p:nvSpPr>
        <p:spPr bwMode="auto">
          <a:xfrm>
            <a:off x="85908" y="6620799"/>
            <a:ext cx="508056"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US" sz="1067" b="1" smtClean="0">
                <a:solidFill>
                  <a:schemeClr val="bg1"/>
                </a:solidFill>
                <a:ea typeface="SimHei"/>
                <a:cs typeface="Arial" charset="0"/>
              </a:rPr>
              <a:pPr algn="r" fontAlgn="base">
                <a:spcBef>
                  <a:spcPct val="20000"/>
                </a:spcBef>
                <a:spcAft>
                  <a:spcPct val="0"/>
                </a:spcAft>
                <a:buClr>
                  <a:srgbClr val="808080"/>
                </a:buClr>
              </a:pPr>
              <a:t>‹#›</a:t>
            </a:fld>
            <a:r>
              <a:rPr lang="en-US" sz="1067" dirty="0">
                <a:solidFill>
                  <a:schemeClr val="bg1"/>
                </a:solidFill>
                <a:ea typeface="SimHei"/>
                <a:cs typeface="Arial" charset="0"/>
              </a:rPr>
              <a:t> </a:t>
            </a:r>
            <a:r>
              <a:rPr lang="en-US" sz="1200" dirty="0">
                <a:solidFill>
                  <a:schemeClr val="bg1"/>
                </a:solidFill>
                <a:ea typeface="SimHei"/>
                <a:cs typeface="Arial" charset="0"/>
              </a:rPr>
              <a:t>|</a:t>
            </a:r>
          </a:p>
        </p:txBody>
      </p:sp>
      <p:grpSp>
        <p:nvGrpSpPr>
          <p:cNvPr id="25" name="Group 24"/>
          <p:cNvGrpSpPr/>
          <p:nvPr/>
        </p:nvGrpSpPr>
        <p:grpSpPr>
          <a:xfrm>
            <a:off x="12306602" y="290598"/>
            <a:ext cx="174172" cy="1339236"/>
            <a:chOff x="-478971" y="290597"/>
            <a:chExt cx="413657" cy="133923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629833"/>
              <a:ext cx="41365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bmkFldAdditionalInfo"/>
          <p:cNvSpPr txBox="1">
            <a:spLocks noChangeArrowheads="1"/>
          </p:cNvSpPr>
          <p:nvPr/>
        </p:nvSpPr>
        <p:spPr bwMode="auto">
          <a:xfrm>
            <a:off x="647699" y="6620190"/>
            <a:ext cx="5330676" cy="122239"/>
          </a:xfrm>
          <a:prstGeom prst="rect">
            <a:avLst/>
          </a:prstGeom>
          <a:noFill/>
          <a:ln w="6350" algn="ctr">
            <a:noFill/>
            <a:miter lim="800000"/>
            <a:headEnd/>
            <a:tailEnd/>
          </a:ln>
          <a:effectLst/>
        </p:spPr>
        <p:txBody>
          <a:bodyPr lIns="0" tIns="0" rIns="0" bIns="0" anchor="b" anchorCtr="0"/>
          <a:lstStyle/>
          <a:p>
            <a:pPr fontAlgn="base">
              <a:spcBef>
                <a:spcPct val="50000"/>
              </a:spcBef>
              <a:spcAft>
                <a:spcPct val="0"/>
              </a:spcAft>
              <a:buClr>
                <a:srgbClr val="808080"/>
              </a:buClr>
            </a:pPr>
            <a:endParaRPr lang="en-US" sz="1067" noProof="0" dirty="0">
              <a:solidFill>
                <a:schemeClr val="bg1"/>
              </a:solidFill>
              <a:ea typeface="SimHei"/>
              <a:cs typeface="Arial" charset="0"/>
            </a:endParaRPr>
          </a:p>
        </p:txBody>
      </p:sp>
    </p:spTree>
    <p:extLst>
      <p:ext uri="{BB962C8B-B14F-4D97-AF65-F5344CB8AC3E}">
        <p14:creationId xmlns:p14="http://schemas.microsoft.com/office/powerpoint/2010/main" val="329998032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3" r:id="rId19"/>
    <p:sldLayoutId id="2147483704" r:id="rId20"/>
  </p:sldLayoutIdLst>
  <p:transition spd="slow">
    <p:push dir="u"/>
  </p:transition>
  <p:hf sldNum="0" hdr="0" dt="0"/>
  <p:txStyles>
    <p:titleStyle>
      <a:lvl1pPr algn="l" defTabSz="1219170" rtl="0" eaLnBrk="1" latinLnBrk="0" hangingPunct="1">
        <a:spcBef>
          <a:spcPct val="0"/>
        </a:spcBef>
        <a:buNone/>
        <a:defRPr sz="3733" kern="1200">
          <a:solidFill>
            <a:schemeClr val="tx1"/>
          </a:solidFill>
          <a:latin typeface="+mj-lt"/>
          <a:ea typeface="+mj-ea"/>
          <a:cs typeface="+mj-cs"/>
        </a:defRPr>
      </a:lvl1pPr>
    </p:titleStyle>
    <p:bodyStyle>
      <a:lvl1pPr marL="243411"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0.xml"/><Relationship Id="rId1" Type="http://schemas.openxmlformats.org/officeDocument/2006/relationships/vmlDrawing" Target="../drawings/vmlDrawing2.vml"/><Relationship Id="rId5" Type="http://schemas.openxmlformats.org/officeDocument/2006/relationships/image" Target="../media/image10.png"/><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1.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2.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3.xml"/><Relationship Id="rId1" Type="http://schemas.openxmlformats.org/officeDocument/2006/relationships/slideLayout" Target="../slideLayouts/slideLayout20.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4.xml"/><Relationship Id="rId1" Type="http://schemas.openxmlformats.org/officeDocument/2006/relationships/slideLayout" Target="../slideLayouts/slideLayout20.xml"/><Relationship Id="rId5" Type="http://schemas.microsoft.com/office/2007/relationships/hdphoto" Target="../media/hdphoto2.wdp"/><Relationship Id="rId4" Type="http://schemas.openxmlformats.org/officeDocument/2006/relationships/image" Target="../media/image2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7.xml"/><Relationship Id="rId1" Type="http://schemas.openxmlformats.org/officeDocument/2006/relationships/slideLayout" Target="../slideLayouts/slideLayout20.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0.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9.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0.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0.xml"/></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3.xml"/><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0.xml"/></Relationships>
</file>

<file path=ppt/slides/_rels/slide5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8.xml"/><Relationship Id="rId1" Type="http://schemas.openxmlformats.org/officeDocument/2006/relationships/slideLayout" Target="../slideLayouts/slideLayout20.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0.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0.xml"/></Relationships>
</file>

<file path=ppt/slides/_rels/slide6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2.xml"/><Relationship Id="rId1" Type="http://schemas.openxmlformats.org/officeDocument/2006/relationships/slideLayout" Target="../slideLayouts/slideLayout20.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0.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0.xml"/></Relationships>
</file>

<file path=ppt/slides/_rels/slide6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5.xml"/><Relationship Id="rId1" Type="http://schemas.openxmlformats.org/officeDocument/2006/relationships/slideLayout" Target="../slideLayouts/slideLayout2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0.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0.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0.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a:extLst>
              <a:ext uri="{FF2B5EF4-FFF2-40B4-BE49-F238E27FC236}">
                <a16:creationId xmlns:a16="http://schemas.microsoft.com/office/drawing/2014/main" id="{C68E9390-4565-418B-A38E-E35BE7BD78B7}"/>
              </a:ext>
            </a:extLst>
          </p:cNvPr>
          <p:cNvSpPr/>
          <p:nvPr/>
        </p:nvSpPr>
        <p:spPr>
          <a:xfrm>
            <a:off x="255567" y="2571151"/>
            <a:ext cx="5679033" cy="1069845"/>
          </a:xfrm>
          <a:prstGeom prst="rect">
            <a:avLst/>
          </a:prstGeom>
        </p:spPr>
        <p:txBody>
          <a:bodyPr wrap="square">
            <a:spAutoFit/>
          </a:bodyPr>
          <a:lstStyle/>
          <a:p>
            <a:pPr algn="ctr">
              <a:lnSpc>
                <a:spcPct val="150000"/>
              </a:lnSpc>
            </a:pPr>
            <a:r>
              <a:rPr lang="en-US" altLang="zh-CN" sz="4800" dirty="0">
                <a:solidFill>
                  <a:srgbClr val="FF0000"/>
                </a:solidFill>
                <a:latin typeface="+mj-ea"/>
                <a:ea typeface="+mj-ea"/>
                <a:cs typeface="Browallia New" panose="020B0502040204020203" pitchFamily="34" charset="-34"/>
              </a:rPr>
              <a:t>8D</a:t>
            </a:r>
            <a:r>
              <a:rPr lang="zh-CN" altLang="en-US" sz="4800" dirty="0">
                <a:solidFill>
                  <a:srgbClr val="FF0000"/>
                </a:solidFill>
                <a:latin typeface="+mj-ea"/>
                <a:ea typeface="+mj-ea"/>
                <a:cs typeface="Browallia New" panose="020B0502040204020203" pitchFamily="34" charset="-34"/>
              </a:rPr>
              <a:t>问题解决</a:t>
            </a:r>
            <a:r>
              <a:rPr lang="zh-CN" altLang="en-US" sz="4800" dirty="0" smtClean="0">
                <a:solidFill>
                  <a:srgbClr val="FF0000"/>
                </a:solidFill>
                <a:latin typeface="+mj-ea"/>
                <a:ea typeface="+mj-ea"/>
                <a:cs typeface="Browallia New" panose="020B0502040204020203" pitchFamily="34" charset="-34"/>
              </a:rPr>
              <a:t>法</a:t>
            </a:r>
            <a:endParaRPr lang="en-US" altLang="zh-CN" sz="4800" dirty="0">
              <a:solidFill>
                <a:srgbClr val="FF0000"/>
              </a:solidFill>
              <a:latin typeface="+mj-ea"/>
              <a:ea typeface="+mj-ea"/>
              <a:cs typeface="Browallia New" panose="020B0502040204020203" pitchFamily="34" charset="-34"/>
            </a:endParaRPr>
          </a:p>
        </p:txBody>
      </p:sp>
    </p:spTree>
    <p:extLst>
      <p:ext uri="{BB962C8B-B14F-4D97-AF65-F5344CB8AC3E}">
        <p14:creationId xmlns:p14="http://schemas.microsoft.com/office/powerpoint/2010/main" val="19007430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E4D06F8-B0D3-4EEA-A1E3-A4D65047F646}"/>
              </a:ext>
            </a:extLst>
          </p:cNvPr>
          <p:cNvSpPr txBox="1"/>
          <p:nvPr/>
        </p:nvSpPr>
        <p:spPr>
          <a:xfrm>
            <a:off x="1420485" y="1274752"/>
            <a:ext cx="3481715" cy="369332"/>
          </a:xfrm>
          <a:prstGeom prst="rect">
            <a:avLst/>
          </a:prstGeom>
          <a:noFill/>
        </p:spPr>
        <p:txBody>
          <a:bodyPr wrap="square" lIns="0" tIns="0" rIns="0" bIns="0" rtlCol="0">
            <a:spAutoFit/>
          </a:bodyPr>
          <a:lstStyle/>
          <a:p>
            <a:r>
              <a:rPr lang="zh-CN" altLang="en-US" sz="2400" b="1" dirty="0">
                <a:solidFill>
                  <a:srgbClr val="CE060F"/>
                </a:solidFill>
                <a:latin typeface="+mj-ea"/>
                <a:ea typeface="+mj-ea"/>
              </a:rPr>
              <a:t>企业为什么要推行</a:t>
            </a:r>
            <a:r>
              <a:rPr lang="en-US" altLang="zh-CN" sz="2400" b="1" dirty="0">
                <a:solidFill>
                  <a:srgbClr val="CE060F"/>
                </a:solidFill>
                <a:latin typeface="+mj-ea"/>
                <a:ea typeface="+mj-ea"/>
              </a:rPr>
              <a:t>8D</a:t>
            </a:r>
            <a:endParaRPr lang="zh-CN" altLang="en-US" sz="2400" b="1" dirty="0">
              <a:solidFill>
                <a:srgbClr val="CE060F"/>
              </a:solidFill>
              <a:latin typeface="+mj-ea"/>
              <a:ea typeface="+mj-ea"/>
            </a:endParaRPr>
          </a:p>
        </p:txBody>
      </p:sp>
      <p:sp>
        <p:nvSpPr>
          <p:cNvPr id="5" name="椭圆 4">
            <a:extLst>
              <a:ext uri="{FF2B5EF4-FFF2-40B4-BE49-F238E27FC236}">
                <a16:creationId xmlns:a16="http://schemas.microsoft.com/office/drawing/2014/main" id="{8663D46F-C23D-464F-9053-C09F26A420DA}"/>
              </a:ext>
            </a:extLst>
          </p:cNvPr>
          <p:cNvSpPr/>
          <p:nvPr/>
        </p:nvSpPr>
        <p:spPr>
          <a:xfrm>
            <a:off x="494902" y="1096284"/>
            <a:ext cx="720000" cy="720000"/>
          </a:xfrm>
          <a:prstGeom prst="ellipse">
            <a:avLst/>
          </a:prstGeom>
          <a:gradFill flip="none" rotWithShape="1">
            <a:gsLst>
              <a:gs pos="0">
                <a:schemeClr val="bg1"/>
              </a:gs>
              <a:gs pos="100000">
                <a:srgbClr val="CDCDCD"/>
              </a:gs>
            </a:gsLst>
            <a:lin ang="11400000" scaled="0"/>
            <a:tileRect/>
          </a:gradFill>
          <a:ln w="9525">
            <a:solidFill>
              <a:schemeClr val="bg1"/>
            </a:solid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noProof="0" dirty="0" err="1"/>
          </a:p>
        </p:txBody>
      </p:sp>
      <p:sp>
        <p:nvSpPr>
          <p:cNvPr id="6" name="椭圆 5">
            <a:extLst>
              <a:ext uri="{FF2B5EF4-FFF2-40B4-BE49-F238E27FC236}">
                <a16:creationId xmlns:a16="http://schemas.microsoft.com/office/drawing/2014/main" id="{40BF73A0-36C9-4950-B651-E8F0ACDE00FF}"/>
              </a:ext>
            </a:extLst>
          </p:cNvPr>
          <p:cNvSpPr/>
          <p:nvPr/>
        </p:nvSpPr>
        <p:spPr>
          <a:xfrm>
            <a:off x="571312" y="1172695"/>
            <a:ext cx="567181" cy="567181"/>
          </a:xfrm>
          <a:prstGeom prst="ellipse">
            <a:avLst/>
          </a:prstGeom>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noProof="0" dirty="0" err="1"/>
          </a:p>
        </p:txBody>
      </p:sp>
      <p:sp>
        <p:nvSpPr>
          <p:cNvPr id="8" name="文本框 7">
            <a:extLst>
              <a:ext uri="{FF2B5EF4-FFF2-40B4-BE49-F238E27FC236}">
                <a16:creationId xmlns:a16="http://schemas.microsoft.com/office/drawing/2014/main" id="{EFDCF4BC-B362-4C6B-9F46-6BDC53D31122}"/>
              </a:ext>
            </a:extLst>
          </p:cNvPr>
          <p:cNvSpPr txBox="1"/>
          <p:nvPr/>
        </p:nvSpPr>
        <p:spPr>
          <a:xfrm>
            <a:off x="708320" y="1333174"/>
            <a:ext cx="504896" cy="246221"/>
          </a:xfrm>
          <a:prstGeom prst="rect">
            <a:avLst/>
          </a:prstGeom>
          <a:noFill/>
        </p:spPr>
        <p:txBody>
          <a:bodyPr wrap="square" lIns="0" tIns="0" rIns="0" bIns="0" rtlCol="0">
            <a:spAutoFit/>
          </a:bodyPr>
          <a:lstStyle/>
          <a:p>
            <a:r>
              <a:rPr lang="en-US" altLang="zh-CN" sz="1600" b="1" dirty="0">
                <a:solidFill>
                  <a:schemeClr val="bg1"/>
                </a:solidFill>
                <a:latin typeface="+mn-ea"/>
              </a:rPr>
              <a:t>1.2</a:t>
            </a:r>
            <a:endParaRPr lang="zh-CN" altLang="en-US" sz="1600" b="1" dirty="0" err="1">
              <a:solidFill>
                <a:schemeClr val="bg1"/>
              </a:solidFill>
              <a:latin typeface="+mn-ea"/>
            </a:endParaRPr>
          </a:p>
        </p:txBody>
      </p:sp>
      <p:sp>
        <p:nvSpPr>
          <p:cNvPr id="10" name="内容占位符 6">
            <a:extLst>
              <a:ext uri="{FF2B5EF4-FFF2-40B4-BE49-F238E27FC236}">
                <a16:creationId xmlns:a16="http://schemas.microsoft.com/office/drawing/2014/main" id="{2B8DF20B-59B9-4386-A79F-C1F8E5C84624}"/>
              </a:ext>
            </a:extLst>
          </p:cNvPr>
          <p:cNvSpPr txBox="1">
            <a:spLocks/>
          </p:cNvSpPr>
          <p:nvPr/>
        </p:nvSpPr>
        <p:spPr>
          <a:xfrm>
            <a:off x="3195645"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dirty="0"/>
              <a:t>基本概念</a:t>
            </a:r>
          </a:p>
        </p:txBody>
      </p:sp>
      <p:sp>
        <p:nvSpPr>
          <p:cNvPr id="11" name="Oval 1">
            <a:extLst>
              <a:ext uri="{FF2B5EF4-FFF2-40B4-BE49-F238E27FC236}">
                <a16:creationId xmlns:a16="http://schemas.microsoft.com/office/drawing/2014/main" id="{F7A5F06E-48A9-41E1-B6C3-0390364E8F14}"/>
              </a:ext>
            </a:extLst>
          </p:cNvPr>
          <p:cNvSpPr/>
          <p:nvPr/>
        </p:nvSpPr>
        <p:spPr bwMode="auto">
          <a:xfrm>
            <a:off x="1654541" y="2616596"/>
            <a:ext cx="577541" cy="577541"/>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dirty="0">
                <a:solidFill>
                  <a:srgbClr val="404040"/>
                </a:solidFill>
                <a:latin typeface="+mn-ea"/>
                <a:sym typeface="+mn-lt"/>
              </a:rPr>
              <a:t>1</a:t>
            </a:r>
          </a:p>
        </p:txBody>
      </p:sp>
      <p:sp>
        <p:nvSpPr>
          <p:cNvPr id="12" name="Oval 1">
            <a:extLst>
              <a:ext uri="{FF2B5EF4-FFF2-40B4-BE49-F238E27FC236}">
                <a16:creationId xmlns:a16="http://schemas.microsoft.com/office/drawing/2014/main" id="{5BF8BD1B-23F3-4004-BCE0-B9F9C7546349}"/>
              </a:ext>
            </a:extLst>
          </p:cNvPr>
          <p:cNvSpPr/>
          <p:nvPr/>
        </p:nvSpPr>
        <p:spPr bwMode="auto">
          <a:xfrm>
            <a:off x="2443680" y="2616596"/>
            <a:ext cx="2892407" cy="577541"/>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dirty="0">
                <a:solidFill>
                  <a:srgbClr val="404040"/>
                </a:solidFill>
                <a:latin typeface="+mn-ea"/>
                <a:sym typeface="+mn-lt"/>
              </a:rPr>
              <a:t>提供问题有效解决的方法</a:t>
            </a:r>
            <a:endParaRPr lang="en-US" altLang="zh-CN" sz="1600" b="1" dirty="0">
              <a:solidFill>
                <a:srgbClr val="404040"/>
              </a:solidFill>
              <a:latin typeface="+mn-ea"/>
              <a:sym typeface="+mn-lt"/>
            </a:endParaRPr>
          </a:p>
        </p:txBody>
      </p:sp>
      <p:sp>
        <p:nvSpPr>
          <p:cNvPr id="13" name="Oval 1">
            <a:extLst>
              <a:ext uri="{FF2B5EF4-FFF2-40B4-BE49-F238E27FC236}">
                <a16:creationId xmlns:a16="http://schemas.microsoft.com/office/drawing/2014/main" id="{4022506D-B5FA-4CC9-909D-D81D7D6EA0CE}"/>
              </a:ext>
            </a:extLst>
          </p:cNvPr>
          <p:cNvSpPr/>
          <p:nvPr/>
        </p:nvSpPr>
        <p:spPr bwMode="auto">
          <a:xfrm>
            <a:off x="6865369" y="2616596"/>
            <a:ext cx="577541" cy="577541"/>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dirty="0">
                <a:solidFill>
                  <a:srgbClr val="404040"/>
                </a:solidFill>
                <a:latin typeface="+mn-ea"/>
                <a:sym typeface="+mn-lt"/>
              </a:rPr>
              <a:t>2</a:t>
            </a:r>
          </a:p>
        </p:txBody>
      </p:sp>
      <p:sp>
        <p:nvSpPr>
          <p:cNvPr id="14" name="Oval 1">
            <a:extLst>
              <a:ext uri="{FF2B5EF4-FFF2-40B4-BE49-F238E27FC236}">
                <a16:creationId xmlns:a16="http://schemas.microsoft.com/office/drawing/2014/main" id="{8835CD89-9CF6-47DD-83A3-C4C1451F5430}"/>
              </a:ext>
            </a:extLst>
          </p:cNvPr>
          <p:cNvSpPr/>
          <p:nvPr/>
        </p:nvSpPr>
        <p:spPr bwMode="auto">
          <a:xfrm>
            <a:off x="7654508" y="2616596"/>
            <a:ext cx="2892407" cy="577541"/>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dirty="0">
                <a:solidFill>
                  <a:srgbClr val="404040"/>
                </a:solidFill>
                <a:latin typeface="+mn-ea"/>
                <a:sym typeface="+mn-lt"/>
              </a:rPr>
              <a:t>防止类似问题的再发生</a:t>
            </a:r>
            <a:endParaRPr lang="en-US" altLang="zh-CN" sz="1600" b="1" dirty="0">
              <a:solidFill>
                <a:srgbClr val="404040"/>
              </a:solidFill>
              <a:latin typeface="+mn-ea"/>
              <a:sym typeface="+mn-lt"/>
            </a:endParaRPr>
          </a:p>
        </p:txBody>
      </p:sp>
      <p:sp>
        <p:nvSpPr>
          <p:cNvPr id="15" name="Oval 1">
            <a:extLst>
              <a:ext uri="{FF2B5EF4-FFF2-40B4-BE49-F238E27FC236}">
                <a16:creationId xmlns:a16="http://schemas.microsoft.com/office/drawing/2014/main" id="{05798C4F-9080-4F73-9ADD-D19A73A50312}"/>
              </a:ext>
            </a:extLst>
          </p:cNvPr>
          <p:cNvSpPr/>
          <p:nvPr/>
        </p:nvSpPr>
        <p:spPr bwMode="auto">
          <a:xfrm>
            <a:off x="1654541" y="3877878"/>
            <a:ext cx="577541" cy="577541"/>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dirty="0">
                <a:solidFill>
                  <a:srgbClr val="404040"/>
                </a:solidFill>
                <a:latin typeface="+mn-ea"/>
                <a:sym typeface="+mn-lt"/>
              </a:rPr>
              <a:t>3</a:t>
            </a:r>
          </a:p>
        </p:txBody>
      </p:sp>
      <p:sp>
        <p:nvSpPr>
          <p:cNvPr id="16" name="Oval 1">
            <a:extLst>
              <a:ext uri="{FF2B5EF4-FFF2-40B4-BE49-F238E27FC236}">
                <a16:creationId xmlns:a16="http://schemas.microsoft.com/office/drawing/2014/main" id="{617F59E0-4099-4577-BC9E-4C7297A675FF}"/>
              </a:ext>
            </a:extLst>
          </p:cNvPr>
          <p:cNvSpPr/>
          <p:nvPr/>
        </p:nvSpPr>
        <p:spPr bwMode="auto">
          <a:xfrm>
            <a:off x="2443680" y="3877878"/>
            <a:ext cx="2892407" cy="577541"/>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dirty="0">
                <a:solidFill>
                  <a:srgbClr val="404040"/>
                </a:solidFill>
                <a:latin typeface="+mn-ea"/>
                <a:sym typeface="+mn-lt"/>
              </a:rPr>
              <a:t>促进团队合作</a:t>
            </a:r>
            <a:endParaRPr lang="en-US" altLang="zh-CN" sz="1600" b="1" dirty="0">
              <a:solidFill>
                <a:srgbClr val="404040"/>
              </a:solidFill>
              <a:latin typeface="+mn-ea"/>
              <a:sym typeface="+mn-lt"/>
            </a:endParaRPr>
          </a:p>
        </p:txBody>
      </p:sp>
      <p:sp>
        <p:nvSpPr>
          <p:cNvPr id="17" name="Oval 1">
            <a:extLst>
              <a:ext uri="{FF2B5EF4-FFF2-40B4-BE49-F238E27FC236}">
                <a16:creationId xmlns:a16="http://schemas.microsoft.com/office/drawing/2014/main" id="{CC5F3252-69AE-4877-8DED-9E0BB51C3FA6}"/>
              </a:ext>
            </a:extLst>
          </p:cNvPr>
          <p:cNvSpPr/>
          <p:nvPr/>
        </p:nvSpPr>
        <p:spPr bwMode="auto">
          <a:xfrm>
            <a:off x="6865369" y="3877878"/>
            <a:ext cx="577541" cy="577541"/>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dirty="0">
                <a:solidFill>
                  <a:srgbClr val="404040"/>
                </a:solidFill>
                <a:latin typeface="+mn-ea"/>
                <a:sym typeface="+mn-lt"/>
              </a:rPr>
              <a:t>4</a:t>
            </a:r>
          </a:p>
        </p:txBody>
      </p:sp>
      <p:sp>
        <p:nvSpPr>
          <p:cNvPr id="18" name="Oval 1">
            <a:extLst>
              <a:ext uri="{FF2B5EF4-FFF2-40B4-BE49-F238E27FC236}">
                <a16:creationId xmlns:a16="http://schemas.microsoft.com/office/drawing/2014/main" id="{F1F32519-E9A7-4317-9FFB-042740322EA5}"/>
              </a:ext>
            </a:extLst>
          </p:cNvPr>
          <p:cNvSpPr/>
          <p:nvPr/>
        </p:nvSpPr>
        <p:spPr bwMode="auto">
          <a:xfrm>
            <a:off x="7654508" y="3877878"/>
            <a:ext cx="2892407" cy="577541"/>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zh-CN" altLang="en-US" sz="1600" b="1" dirty="0">
                <a:solidFill>
                  <a:srgbClr val="404040"/>
                </a:solidFill>
                <a:latin typeface="+mn-ea"/>
                <a:sym typeface="+mn-lt"/>
              </a:rPr>
              <a:t>提高顾客满意度</a:t>
            </a:r>
            <a:endParaRPr lang="en-US" altLang="zh-CN" sz="1600" b="1" dirty="0">
              <a:solidFill>
                <a:srgbClr val="404040"/>
              </a:solidFill>
              <a:latin typeface="+mn-ea"/>
              <a:sym typeface="+mn-lt"/>
            </a:endParaRPr>
          </a:p>
        </p:txBody>
      </p:sp>
    </p:spTree>
    <p:extLst>
      <p:ext uri="{BB962C8B-B14F-4D97-AF65-F5344CB8AC3E}">
        <p14:creationId xmlns:p14="http://schemas.microsoft.com/office/powerpoint/2010/main" val="3375661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750" fill="hold"/>
                                        <p:tgtEl>
                                          <p:spTgt spid="12"/>
                                        </p:tgtEl>
                                        <p:attrNameLst>
                                          <p:attrName>ppt_w</p:attrName>
                                        </p:attrNameLst>
                                      </p:cBhvr>
                                      <p:tavLst>
                                        <p:tav tm="0">
                                          <p:val>
                                            <p:fltVal val="0"/>
                                          </p:val>
                                        </p:tav>
                                        <p:tav tm="100000">
                                          <p:val>
                                            <p:strVal val="#ppt_w"/>
                                          </p:val>
                                        </p:tav>
                                      </p:tavLst>
                                    </p:anim>
                                    <p:anim calcmode="lin" valueType="num">
                                      <p:cBhvr>
                                        <p:cTn id="13" dur="750" fill="hold"/>
                                        <p:tgtEl>
                                          <p:spTgt spid="12"/>
                                        </p:tgtEl>
                                        <p:attrNameLst>
                                          <p:attrName>ppt_h</p:attrName>
                                        </p:attrNameLst>
                                      </p:cBhvr>
                                      <p:tavLst>
                                        <p:tav tm="0">
                                          <p:val>
                                            <p:fltVal val="0"/>
                                          </p:val>
                                        </p:tav>
                                        <p:tav tm="100000">
                                          <p:val>
                                            <p:strVal val="#ppt_h"/>
                                          </p:val>
                                        </p:tav>
                                      </p:tavLst>
                                    </p:anim>
                                    <p:animEffect transition="in" filter="fade">
                                      <p:cBhvr>
                                        <p:cTn id="14" dur="750"/>
                                        <p:tgtEl>
                                          <p:spTgt spid="12"/>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750" fill="hold"/>
                                        <p:tgtEl>
                                          <p:spTgt spid="13"/>
                                        </p:tgtEl>
                                        <p:attrNameLst>
                                          <p:attrName>ppt_w</p:attrName>
                                        </p:attrNameLst>
                                      </p:cBhvr>
                                      <p:tavLst>
                                        <p:tav tm="0">
                                          <p:val>
                                            <p:fltVal val="0"/>
                                          </p:val>
                                        </p:tav>
                                        <p:tav tm="100000">
                                          <p:val>
                                            <p:strVal val="#ppt_w"/>
                                          </p:val>
                                        </p:tav>
                                      </p:tavLst>
                                    </p:anim>
                                    <p:anim calcmode="lin" valueType="num">
                                      <p:cBhvr>
                                        <p:cTn id="18" dur="750" fill="hold"/>
                                        <p:tgtEl>
                                          <p:spTgt spid="13"/>
                                        </p:tgtEl>
                                        <p:attrNameLst>
                                          <p:attrName>ppt_h</p:attrName>
                                        </p:attrNameLst>
                                      </p:cBhvr>
                                      <p:tavLst>
                                        <p:tav tm="0">
                                          <p:val>
                                            <p:fltVal val="0"/>
                                          </p:val>
                                        </p:tav>
                                        <p:tav tm="100000">
                                          <p:val>
                                            <p:strVal val="#ppt_h"/>
                                          </p:val>
                                        </p:tav>
                                      </p:tavLst>
                                    </p:anim>
                                    <p:animEffect transition="in" filter="fade">
                                      <p:cBhvr>
                                        <p:cTn id="19" dur="750"/>
                                        <p:tgtEl>
                                          <p:spTgt spid="13"/>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750" fill="hold"/>
                                        <p:tgtEl>
                                          <p:spTgt spid="14"/>
                                        </p:tgtEl>
                                        <p:attrNameLst>
                                          <p:attrName>ppt_w</p:attrName>
                                        </p:attrNameLst>
                                      </p:cBhvr>
                                      <p:tavLst>
                                        <p:tav tm="0">
                                          <p:val>
                                            <p:fltVal val="0"/>
                                          </p:val>
                                        </p:tav>
                                        <p:tav tm="100000">
                                          <p:val>
                                            <p:strVal val="#ppt_w"/>
                                          </p:val>
                                        </p:tav>
                                      </p:tavLst>
                                    </p:anim>
                                    <p:anim calcmode="lin" valueType="num">
                                      <p:cBhvr>
                                        <p:cTn id="23" dur="750" fill="hold"/>
                                        <p:tgtEl>
                                          <p:spTgt spid="14"/>
                                        </p:tgtEl>
                                        <p:attrNameLst>
                                          <p:attrName>ppt_h</p:attrName>
                                        </p:attrNameLst>
                                      </p:cBhvr>
                                      <p:tavLst>
                                        <p:tav tm="0">
                                          <p:val>
                                            <p:fltVal val="0"/>
                                          </p:val>
                                        </p:tav>
                                        <p:tav tm="100000">
                                          <p:val>
                                            <p:strVal val="#ppt_h"/>
                                          </p:val>
                                        </p:tav>
                                      </p:tavLst>
                                    </p:anim>
                                    <p:animEffect transition="in" filter="fade">
                                      <p:cBhvr>
                                        <p:cTn id="24" dur="75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750" fill="hold"/>
                                        <p:tgtEl>
                                          <p:spTgt spid="15"/>
                                        </p:tgtEl>
                                        <p:attrNameLst>
                                          <p:attrName>ppt_w</p:attrName>
                                        </p:attrNameLst>
                                      </p:cBhvr>
                                      <p:tavLst>
                                        <p:tav tm="0">
                                          <p:val>
                                            <p:fltVal val="0"/>
                                          </p:val>
                                        </p:tav>
                                        <p:tav tm="100000">
                                          <p:val>
                                            <p:strVal val="#ppt_w"/>
                                          </p:val>
                                        </p:tav>
                                      </p:tavLst>
                                    </p:anim>
                                    <p:anim calcmode="lin" valueType="num">
                                      <p:cBhvr>
                                        <p:cTn id="28" dur="750" fill="hold"/>
                                        <p:tgtEl>
                                          <p:spTgt spid="15"/>
                                        </p:tgtEl>
                                        <p:attrNameLst>
                                          <p:attrName>ppt_h</p:attrName>
                                        </p:attrNameLst>
                                      </p:cBhvr>
                                      <p:tavLst>
                                        <p:tav tm="0">
                                          <p:val>
                                            <p:fltVal val="0"/>
                                          </p:val>
                                        </p:tav>
                                        <p:tav tm="100000">
                                          <p:val>
                                            <p:strVal val="#ppt_h"/>
                                          </p:val>
                                        </p:tav>
                                      </p:tavLst>
                                    </p:anim>
                                    <p:animEffect transition="in" filter="fade">
                                      <p:cBhvr>
                                        <p:cTn id="29" dur="750"/>
                                        <p:tgtEl>
                                          <p:spTgt spid="1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750" fill="hold"/>
                                        <p:tgtEl>
                                          <p:spTgt spid="16"/>
                                        </p:tgtEl>
                                        <p:attrNameLst>
                                          <p:attrName>ppt_w</p:attrName>
                                        </p:attrNameLst>
                                      </p:cBhvr>
                                      <p:tavLst>
                                        <p:tav tm="0">
                                          <p:val>
                                            <p:fltVal val="0"/>
                                          </p:val>
                                        </p:tav>
                                        <p:tav tm="100000">
                                          <p:val>
                                            <p:strVal val="#ppt_w"/>
                                          </p:val>
                                        </p:tav>
                                      </p:tavLst>
                                    </p:anim>
                                    <p:anim calcmode="lin" valueType="num">
                                      <p:cBhvr>
                                        <p:cTn id="33" dur="750" fill="hold"/>
                                        <p:tgtEl>
                                          <p:spTgt spid="16"/>
                                        </p:tgtEl>
                                        <p:attrNameLst>
                                          <p:attrName>ppt_h</p:attrName>
                                        </p:attrNameLst>
                                      </p:cBhvr>
                                      <p:tavLst>
                                        <p:tav tm="0">
                                          <p:val>
                                            <p:fltVal val="0"/>
                                          </p:val>
                                        </p:tav>
                                        <p:tav tm="100000">
                                          <p:val>
                                            <p:strVal val="#ppt_h"/>
                                          </p:val>
                                        </p:tav>
                                      </p:tavLst>
                                    </p:anim>
                                    <p:animEffect transition="in" filter="fade">
                                      <p:cBhvr>
                                        <p:cTn id="34" dur="750"/>
                                        <p:tgtEl>
                                          <p:spTgt spid="16"/>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750" fill="hold"/>
                                        <p:tgtEl>
                                          <p:spTgt spid="18"/>
                                        </p:tgtEl>
                                        <p:attrNameLst>
                                          <p:attrName>ppt_w</p:attrName>
                                        </p:attrNameLst>
                                      </p:cBhvr>
                                      <p:tavLst>
                                        <p:tav tm="0">
                                          <p:val>
                                            <p:fltVal val="0"/>
                                          </p:val>
                                        </p:tav>
                                        <p:tav tm="100000">
                                          <p:val>
                                            <p:strVal val="#ppt_w"/>
                                          </p:val>
                                        </p:tav>
                                      </p:tavLst>
                                    </p:anim>
                                    <p:anim calcmode="lin" valueType="num">
                                      <p:cBhvr>
                                        <p:cTn id="43" dur="750" fill="hold"/>
                                        <p:tgtEl>
                                          <p:spTgt spid="18"/>
                                        </p:tgtEl>
                                        <p:attrNameLst>
                                          <p:attrName>ppt_h</p:attrName>
                                        </p:attrNameLst>
                                      </p:cBhvr>
                                      <p:tavLst>
                                        <p:tav tm="0">
                                          <p:val>
                                            <p:fltVal val="0"/>
                                          </p:val>
                                        </p:tav>
                                        <p:tav tm="100000">
                                          <p:val>
                                            <p:strVal val="#ppt_h"/>
                                          </p:val>
                                        </p:tav>
                                      </p:tavLst>
                                    </p:anim>
                                    <p:animEffect transition="in" filter="fade">
                                      <p:cBhvr>
                                        <p:cTn id="44"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E4D06F8-B0D3-4EEA-A1E3-A4D65047F646}"/>
              </a:ext>
            </a:extLst>
          </p:cNvPr>
          <p:cNvSpPr txBox="1"/>
          <p:nvPr/>
        </p:nvSpPr>
        <p:spPr>
          <a:xfrm>
            <a:off x="1420485" y="1274752"/>
            <a:ext cx="3481715" cy="369332"/>
          </a:xfrm>
          <a:prstGeom prst="rect">
            <a:avLst/>
          </a:prstGeom>
          <a:noFill/>
        </p:spPr>
        <p:txBody>
          <a:bodyPr wrap="square" lIns="0" tIns="0" rIns="0" bIns="0" rtlCol="0">
            <a:spAutoFit/>
          </a:bodyPr>
          <a:lstStyle/>
          <a:p>
            <a:r>
              <a:rPr lang="zh-CN" altLang="en-US" sz="2400" b="1" dirty="0">
                <a:solidFill>
                  <a:srgbClr val="CE060F"/>
                </a:solidFill>
                <a:latin typeface="+mj-ea"/>
                <a:ea typeface="+mj-ea"/>
              </a:rPr>
              <a:t>何时使用</a:t>
            </a:r>
            <a:r>
              <a:rPr lang="en-US" altLang="zh-CN" sz="2400" b="1" dirty="0">
                <a:solidFill>
                  <a:srgbClr val="CE060F"/>
                </a:solidFill>
                <a:latin typeface="+mj-ea"/>
                <a:ea typeface="+mj-ea"/>
              </a:rPr>
              <a:t>8D</a:t>
            </a:r>
            <a:endParaRPr lang="zh-CN" altLang="en-US" sz="2400" b="1" dirty="0">
              <a:solidFill>
                <a:srgbClr val="CE060F"/>
              </a:solidFill>
              <a:latin typeface="+mj-ea"/>
              <a:ea typeface="+mj-ea"/>
            </a:endParaRPr>
          </a:p>
        </p:txBody>
      </p:sp>
      <p:sp>
        <p:nvSpPr>
          <p:cNvPr id="5" name="椭圆 4">
            <a:extLst>
              <a:ext uri="{FF2B5EF4-FFF2-40B4-BE49-F238E27FC236}">
                <a16:creationId xmlns:a16="http://schemas.microsoft.com/office/drawing/2014/main" id="{8663D46F-C23D-464F-9053-C09F26A420DA}"/>
              </a:ext>
            </a:extLst>
          </p:cNvPr>
          <p:cNvSpPr/>
          <p:nvPr/>
        </p:nvSpPr>
        <p:spPr>
          <a:xfrm>
            <a:off x="494902" y="1096284"/>
            <a:ext cx="720000" cy="720000"/>
          </a:xfrm>
          <a:prstGeom prst="ellipse">
            <a:avLst/>
          </a:prstGeom>
          <a:gradFill flip="none" rotWithShape="1">
            <a:gsLst>
              <a:gs pos="0">
                <a:schemeClr val="bg1"/>
              </a:gs>
              <a:gs pos="100000">
                <a:srgbClr val="CDCDCD"/>
              </a:gs>
            </a:gsLst>
            <a:lin ang="11400000" scaled="0"/>
            <a:tileRect/>
          </a:gradFill>
          <a:ln w="9525">
            <a:solidFill>
              <a:schemeClr val="bg1"/>
            </a:solid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noProof="0" dirty="0" err="1"/>
          </a:p>
        </p:txBody>
      </p:sp>
      <p:sp>
        <p:nvSpPr>
          <p:cNvPr id="6" name="椭圆 5">
            <a:extLst>
              <a:ext uri="{FF2B5EF4-FFF2-40B4-BE49-F238E27FC236}">
                <a16:creationId xmlns:a16="http://schemas.microsoft.com/office/drawing/2014/main" id="{40BF73A0-36C9-4950-B651-E8F0ACDE00FF}"/>
              </a:ext>
            </a:extLst>
          </p:cNvPr>
          <p:cNvSpPr/>
          <p:nvPr/>
        </p:nvSpPr>
        <p:spPr>
          <a:xfrm>
            <a:off x="571312" y="1172695"/>
            <a:ext cx="567181" cy="567181"/>
          </a:xfrm>
          <a:prstGeom prst="ellipse">
            <a:avLst/>
          </a:prstGeom>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noProof="0" dirty="0" err="1"/>
          </a:p>
        </p:txBody>
      </p:sp>
      <p:sp>
        <p:nvSpPr>
          <p:cNvPr id="8" name="文本框 7">
            <a:extLst>
              <a:ext uri="{FF2B5EF4-FFF2-40B4-BE49-F238E27FC236}">
                <a16:creationId xmlns:a16="http://schemas.microsoft.com/office/drawing/2014/main" id="{EFDCF4BC-B362-4C6B-9F46-6BDC53D31122}"/>
              </a:ext>
            </a:extLst>
          </p:cNvPr>
          <p:cNvSpPr txBox="1"/>
          <p:nvPr/>
        </p:nvSpPr>
        <p:spPr>
          <a:xfrm>
            <a:off x="708320" y="1333174"/>
            <a:ext cx="504896" cy="246221"/>
          </a:xfrm>
          <a:prstGeom prst="rect">
            <a:avLst/>
          </a:prstGeom>
          <a:noFill/>
        </p:spPr>
        <p:txBody>
          <a:bodyPr wrap="square" lIns="0" tIns="0" rIns="0" bIns="0" rtlCol="0">
            <a:spAutoFit/>
          </a:bodyPr>
          <a:lstStyle/>
          <a:p>
            <a:r>
              <a:rPr lang="en-US" altLang="zh-CN" sz="1600" b="1" dirty="0">
                <a:solidFill>
                  <a:schemeClr val="bg1"/>
                </a:solidFill>
                <a:latin typeface="+mn-ea"/>
              </a:rPr>
              <a:t>1.3</a:t>
            </a:r>
            <a:endParaRPr lang="zh-CN" altLang="en-US" sz="1600" b="1" dirty="0" err="1">
              <a:solidFill>
                <a:schemeClr val="bg1"/>
              </a:solidFill>
              <a:latin typeface="+mn-ea"/>
            </a:endParaRPr>
          </a:p>
        </p:txBody>
      </p:sp>
      <p:sp>
        <p:nvSpPr>
          <p:cNvPr id="10" name="内容占位符 6">
            <a:extLst>
              <a:ext uri="{FF2B5EF4-FFF2-40B4-BE49-F238E27FC236}">
                <a16:creationId xmlns:a16="http://schemas.microsoft.com/office/drawing/2014/main" id="{2B8DF20B-59B9-4386-A79F-C1F8E5C84624}"/>
              </a:ext>
            </a:extLst>
          </p:cNvPr>
          <p:cNvSpPr txBox="1">
            <a:spLocks/>
          </p:cNvSpPr>
          <p:nvPr/>
        </p:nvSpPr>
        <p:spPr>
          <a:xfrm>
            <a:off x="3195645"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dirty="0"/>
              <a:t>基本概念</a:t>
            </a:r>
          </a:p>
        </p:txBody>
      </p:sp>
      <p:sp>
        <p:nvSpPr>
          <p:cNvPr id="3" name="弧形 2">
            <a:extLst>
              <a:ext uri="{FF2B5EF4-FFF2-40B4-BE49-F238E27FC236}">
                <a16:creationId xmlns:a16="http://schemas.microsoft.com/office/drawing/2014/main" id="{E1848AEB-77D6-425F-98FD-FA1A637DD5B9}"/>
              </a:ext>
            </a:extLst>
          </p:cNvPr>
          <p:cNvSpPr/>
          <p:nvPr/>
        </p:nvSpPr>
        <p:spPr>
          <a:xfrm>
            <a:off x="2121942" y="2118457"/>
            <a:ext cx="1880413" cy="3482236"/>
          </a:xfrm>
          <a:prstGeom prst="arc">
            <a:avLst>
              <a:gd name="adj1" fmla="val 16200000"/>
              <a:gd name="adj2" fmla="val 5557465"/>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highlight>
                <a:srgbClr val="C4040F"/>
              </a:highlight>
            </a:endParaRPr>
          </a:p>
        </p:txBody>
      </p:sp>
      <p:sp>
        <p:nvSpPr>
          <p:cNvPr id="19" name="Oval 1">
            <a:extLst>
              <a:ext uri="{FF2B5EF4-FFF2-40B4-BE49-F238E27FC236}">
                <a16:creationId xmlns:a16="http://schemas.microsoft.com/office/drawing/2014/main" id="{40AE40BA-9AED-45F1-B324-D0B2EF917EC6}"/>
              </a:ext>
            </a:extLst>
          </p:cNvPr>
          <p:cNvSpPr/>
          <p:nvPr/>
        </p:nvSpPr>
        <p:spPr bwMode="auto">
          <a:xfrm>
            <a:off x="3433237" y="2276821"/>
            <a:ext cx="577541" cy="577541"/>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dirty="0">
                <a:solidFill>
                  <a:srgbClr val="404040"/>
                </a:solidFill>
                <a:latin typeface="+mn-ea"/>
                <a:sym typeface="+mn-lt"/>
              </a:rPr>
              <a:t>1</a:t>
            </a:r>
          </a:p>
        </p:txBody>
      </p:sp>
      <p:sp>
        <p:nvSpPr>
          <p:cNvPr id="20" name="Oval 1">
            <a:extLst>
              <a:ext uri="{FF2B5EF4-FFF2-40B4-BE49-F238E27FC236}">
                <a16:creationId xmlns:a16="http://schemas.microsoft.com/office/drawing/2014/main" id="{8F874AF7-7E07-451F-90E0-053D30A8CADB}"/>
              </a:ext>
            </a:extLst>
          </p:cNvPr>
          <p:cNvSpPr/>
          <p:nvPr/>
        </p:nvSpPr>
        <p:spPr bwMode="auto">
          <a:xfrm>
            <a:off x="4222376" y="2276821"/>
            <a:ext cx="4295323" cy="577541"/>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dirty="0">
                <a:solidFill>
                  <a:srgbClr val="404040"/>
                </a:solidFill>
                <a:latin typeface="+mn-ea"/>
                <a:sym typeface="+mn-lt"/>
              </a:rPr>
              <a:t>重复发生，一直没有解决的问题</a:t>
            </a:r>
            <a:endParaRPr lang="en-US" altLang="zh-CN" sz="1600" b="1" dirty="0">
              <a:solidFill>
                <a:srgbClr val="404040"/>
              </a:solidFill>
              <a:latin typeface="+mn-ea"/>
              <a:sym typeface="+mn-lt"/>
            </a:endParaRPr>
          </a:p>
        </p:txBody>
      </p:sp>
      <p:sp>
        <p:nvSpPr>
          <p:cNvPr id="21" name="Oval 1">
            <a:extLst>
              <a:ext uri="{FF2B5EF4-FFF2-40B4-BE49-F238E27FC236}">
                <a16:creationId xmlns:a16="http://schemas.microsoft.com/office/drawing/2014/main" id="{02CED8F4-139E-42F7-9812-DEA2A3A5054F}"/>
              </a:ext>
            </a:extLst>
          </p:cNvPr>
          <p:cNvSpPr/>
          <p:nvPr/>
        </p:nvSpPr>
        <p:spPr bwMode="auto">
          <a:xfrm>
            <a:off x="3694494" y="3464962"/>
            <a:ext cx="577541" cy="577541"/>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dirty="0">
                <a:solidFill>
                  <a:srgbClr val="404040"/>
                </a:solidFill>
                <a:latin typeface="+mn-ea"/>
                <a:sym typeface="+mn-lt"/>
              </a:rPr>
              <a:t>2</a:t>
            </a:r>
          </a:p>
        </p:txBody>
      </p:sp>
      <p:sp>
        <p:nvSpPr>
          <p:cNvPr id="22" name="Oval 1">
            <a:extLst>
              <a:ext uri="{FF2B5EF4-FFF2-40B4-BE49-F238E27FC236}">
                <a16:creationId xmlns:a16="http://schemas.microsoft.com/office/drawing/2014/main" id="{6C11DF5C-2278-4DEE-B53D-45281A92B8C3}"/>
              </a:ext>
            </a:extLst>
          </p:cNvPr>
          <p:cNvSpPr/>
          <p:nvPr/>
        </p:nvSpPr>
        <p:spPr bwMode="auto">
          <a:xfrm>
            <a:off x="4483633" y="3464962"/>
            <a:ext cx="4295323" cy="577541"/>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dirty="0">
                <a:solidFill>
                  <a:srgbClr val="404040"/>
                </a:solidFill>
                <a:latin typeface="+mn-ea"/>
                <a:sym typeface="+mn-lt"/>
              </a:rPr>
              <a:t>比较重大的质量问题</a:t>
            </a:r>
            <a:endParaRPr lang="en-US" altLang="zh-CN" sz="1600" b="1" dirty="0">
              <a:solidFill>
                <a:srgbClr val="404040"/>
              </a:solidFill>
              <a:latin typeface="+mn-ea"/>
              <a:sym typeface="+mn-lt"/>
            </a:endParaRPr>
          </a:p>
        </p:txBody>
      </p:sp>
      <p:sp>
        <p:nvSpPr>
          <p:cNvPr id="23" name="Oval 1">
            <a:extLst>
              <a:ext uri="{FF2B5EF4-FFF2-40B4-BE49-F238E27FC236}">
                <a16:creationId xmlns:a16="http://schemas.microsoft.com/office/drawing/2014/main" id="{0D803E13-6EE3-49C1-ACCE-B4E24CB4C34B}"/>
              </a:ext>
            </a:extLst>
          </p:cNvPr>
          <p:cNvSpPr/>
          <p:nvPr/>
        </p:nvSpPr>
        <p:spPr bwMode="auto">
          <a:xfrm>
            <a:off x="3433237" y="4653103"/>
            <a:ext cx="577541" cy="577541"/>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1600" b="1" dirty="0">
                <a:solidFill>
                  <a:srgbClr val="404040"/>
                </a:solidFill>
                <a:latin typeface="+mn-ea"/>
                <a:sym typeface="+mn-lt"/>
              </a:rPr>
              <a:t>3</a:t>
            </a:r>
          </a:p>
        </p:txBody>
      </p:sp>
      <p:sp>
        <p:nvSpPr>
          <p:cNvPr id="24" name="Oval 1">
            <a:extLst>
              <a:ext uri="{FF2B5EF4-FFF2-40B4-BE49-F238E27FC236}">
                <a16:creationId xmlns:a16="http://schemas.microsoft.com/office/drawing/2014/main" id="{8D5BB714-ECC8-43FC-9026-CC1F5260E27D}"/>
              </a:ext>
            </a:extLst>
          </p:cNvPr>
          <p:cNvSpPr/>
          <p:nvPr/>
        </p:nvSpPr>
        <p:spPr bwMode="auto">
          <a:xfrm>
            <a:off x="4222376" y="4653103"/>
            <a:ext cx="4295323" cy="577541"/>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zh-CN" altLang="en-US" sz="1600" b="1" dirty="0">
                <a:solidFill>
                  <a:srgbClr val="404040"/>
                </a:solidFill>
                <a:latin typeface="+mn-ea"/>
                <a:sym typeface="+mn-lt"/>
              </a:rPr>
              <a:t>顾客要求</a:t>
            </a:r>
            <a:r>
              <a:rPr lang="en-US" altLang="zh-CN" sz="1600" b="1" dirty="0">
                <a:solidFill>
                  <a:srgbClr val="404040"/>
                </a:solidFill>
                <a:latin typeface="+mn-ea"/>
                <a:sym typeface="+mn-lt"/>
              </a:rPr>
              <a:t>8D</a:t>
            </a:r>
            <a:r>
              <a:rPr lang="zh-CN" altLang="en-US" sz="1600" b="1" dirty="0">
                <a:solidFill>
                  <a:srgbClr val="404040"/>
                </a:solidFill>
                <a:latin typeface="+mn-ea"/>
                <a:sym typeface="+mn-lt"/>
              </a:rPr>
              <a:t>分析并回复的质量投诉</a:t>
            </a:r>
            <a:endParaRPr lang="en-US" altLang="zh-CN" sz="1600" b="1" dirty="0">
              <a:solidFill>
                <a:srgbClr val="404040"/>
              </a:solidFill>
              <a:latin typeface="+mn-ea"/>
              <a:sym typeface="+mn-lt"/>
            </a:endParaRPr>
          </a:p>
        </p:txBody>
      </p:sp>
    </p:spTree>
    <p:extLst>
      <p:ext uri="{BB962C8B-B14F-4D97-AF65-F5344CB8AC3E}">
        <p14:creationId xmlns:p14="http://schemas.microsoft.com/office/powerpoint/2010/main" val="3295709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 calcmode="lin" valueType="num">
                                      <p:cBhvr additive="base">
                                        <p:cTn id="13" dur="500" fill="hold"/>
                                        <p:tgtEl>
                                          <p:spTgt spid="19"/>
                                        </p:tgtEl>
                                        <p:attrNameLst>
                                          <p:attrName>ppt_x</p:attrName>
                                        </p:attrNameLst>
                                      </p:cBhvr>
                                      <p:tavLst>
                                        <p:tav tm="0">
                                          <p:val>
                                            <p:strVal val="#ppt_x"/>
                                          </p:val>
                                        </p:tav>
                                        <p:tav tm="100000">
                                          <p:val>
                                            <p:strVal val="#ppt_x"/>
                                          </p:val>
                                        </p:tav>
                                      </p:tavLst>
                                    </p:anim>
                                    <p:anim calcmode="lin" valueType="num">
                                      <p:cBhvr additive="base">
                                        <p:cTn id="14" dur="500" fill="hold"/>
                                        <p:tgtEl>
                                          <p:spTgt spid="19"/>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500" fill="hold"/>
                                        <p:tgtEl>
                                          <p:spTgt spid="20"/>
                                        </p:tgtEl>
                                        <p:attrNameLst>
                                          <p:attrName>ppt_x</p:attrName>
                                        </p:attrNameLst>
                                      </p:cBhvr>
                                      <p:tavLst>
                                        <p:tav tm="0">
                                          <p:val>
                                            <p:strVal val="#ppt_x"/>
                                          </p:val>
                                        </p:tav>
                                        <p:tav tm="100000">
                                          <p:val>
                                            <p:strVal val="#ppt_x"/>
                                          </p:val>
                                        </p:tav>
                                      </p:tavLst>
                                    </p:anim>
                                    <p:anim calcmode="lin" valueType="num">
                                      <p:cBhvr additive="base">
                                        <p:cTn id="1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fill="hold"/>
                                        <p:tgtEl>
                                          <p:spTgt spid="23"/>
                                        </p:tgtEl>
                                        <p:attrNameLst>
                                          <p:attrName>ppt_x</p:attrName>
                                        </p:attrNameLst>
                                      </p:cBhvr>
                                      <p:tavLst>
                                        <p:tav tm="0">
                                          <p:val>
                                            <p:strVal val="#ppt_x"/>
                                          </p:val>
                                        </p:tav>
                                        <p:tav tm="100000">
                                          <p:val>
                                            <p:strVal val="#ppt_x"/>
                                          </p:val>
                                        </p:tav>
                                      </p:tavLst>
                                    </p:anim>
                                    <p:anim calcmode="lin" valueType="num">
                                      <p:cBhvr additive="base">
                                        <p:cTn id="34" dur="500" fill="hold"/>
                                        <p:tgtEl>
                                          <p:spTgt spid="2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500" fill="hold"/>
                                        <p:tgtEl>
                                          <p:spTgt spid="24"/>
                                        </p:tgtEl>
                                        <p:attrNameLst>
                                          <p:attrName>ppt_x</p:attrName>
                                        </p:attrNameLst>
                                      </p:cBhvr>
                                      <p:tavLst>
                                        <p:tav tm="0">
                                          <p:val>
                                            <p:strVal val="#ppt_x"/>
                                          </p:val>
                                        </p:tav>
                                        <p:tav tm="100000">
                                          <p:val>
                                            <p:strVal val="#ppt_x"/>
                                          </p:val>
                                        </p:tav>
                                      </p:tavLst>
                                    </p:anim>
                                    <p:anim calcmode="lin" valueType="num">
                                      <p:cBhvr additive="base">
                                        <p:cTn id="3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9" grpId="0" animBg="1"/>
      <p:bldP spid="20" grpId="0" animBg="1"/>
      <p:bldP spid="21" grpId="0" animBg="1"/>
      <p:bldP spid="22"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E4D06F8-B0D3-4EEA-A1E3-A4D65047F646}"/>
              </a:ext>
            </a:extLst>
          </p:cNvPr>
          <p:cNvSpPr txBox="1"/>
          <p:nvPr/>
        </p:nvSpPr>
        <p:spPr>
          <a:xfrm>
            <a:off x="1420485" y="1274752"/>
            <a:ext cx="4053389" cy="369332"/>
          </a:xfrm>
          <a:prstGeom prst="rect">
            <a:avLst/>
          </a:prstGeom>
          <a:noFill/>
        </p:spPr>
        <p:txBody>
          <a:bodyPr wrap="square" lIns="0" tIns="0" rIns="0" bIns="0" rtlCol="0">
            <a:spAutoFit/>
          </a:bodyPr>
          <a:lstStyle/>
          <a:p>
            <a:r>
              <a:rPr lang="en-US" altLang="zh-CN" sz="2400" b="1" dirty="0">
                <a:solidFill>
                  <a:srgbClr val="CE060F"/>
                </a:solidFill>
                <a:latin typeface="+mj-ea"/>
                <a:ea typeface="+mj-ea"/>
              </a:rPr>
              <a:t>8D</a:t>
            </a:r>
            <a:r>
              <a:rPr lang="zh-CN" altLang="en-US" sz="2400" b="1" dirty="0">
                <a:solidFill>
                  <a:srgbClr val="CE060F"/>
                </a:solidFill>
                <a:latin typeface="+mj-ea"/>
                <a:ea typeface="+mj-ea"/>
              </a:rPr>
              <a:t>与六西格玛</a:t>
            </a:r>
            <a:r>
              <a:rPr lang="en-US" altLang="zh-CN" sz="2400" b="1" dirty="0">
                <a:solidFill>
                  <a:srgbClr val="CE060F"/>
                </a:solidFill>
                <a:latin typeface="+mj-ea"/>
                <a:ea typeface="+mj-ea"/>
              </a:rPr>
              <a:t>DMAIC</a:t>
            </a:r>
            <a:r>
              <a:rPr lang="zh-CN" altLang="en-US" sz="2400" b="1" dirty="0">
                <a:solidFill>
                  <a:srgbClr val="CE060F"/>
                </a:solidFill>
                <a:latin typeface="+mj-ea"/>
                <a:ea typeface="+mj-ea"/>
              </a:rPr>
              <a:t>的区别</a:t>
            </a:r>
          </a:p>
        </p:txBody>
      </p:sp>
      <p:sp>
        <p:nvSpPr>
          <p:cNvPr id="5" name="椭圆 4">
            <a:extLst>
              <a:ext uri="{FF2B5EF4-FFF2-40B4-BE49-F238E27FC236}">
                <a16:creationId xmlns:a16="http://schemas.microsoft.com/office/drawing/2014/main" id="{8663D46F-C23D-464F-9053-C09F26A420DA}"/>
              </a:ext>
            </a:extLst>
          </p:cNvPr>
          <p:cNvSpPr/>
          <p:nvPr/>
        </p:nvSpPr>
        <p:spPr>
          <a:xfrm>
            <a:off x="494902" y="1096284"/>
            <a:ext cx="720000" cy="720000"/>
          </a:xfrm>
          <a:prstGeom prst="ellipse">
            <a:avLst/>
          </a:prstGeom>
          <a:gradFill flip="none" rotWithShape="1">
            <a:gsLst>
              <a:gs pos="0">
                <a:schemeClr val="bg1"/>
              </a:gs>
              <a:gs pos="100000">
                <a:srgbClr val="CDCDCD"/>
              </a:gs>
            </a:gsLst>
            <a:lin ang="11400000" scaled="0"/>
            <a:tileRect/>
          </a:gradFill>
          <a:ln w="9525">
            <a:solidFill>
              <a:schemeClr val="bg1"/>
            </a:solid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noProof="0" dirty="0" err="1"/>
          </a:p>
        </p:txBody>
      </p:sp>
      <p:sp>
        <p:nvSpPr>
          <p:cNvPr id="6" name="椭圆 5">
            <a:extLst>
              <a:ext uri="{FF2B5EF4-FFF2-40B4-BE49-F238E27FC236}">
                <a16:creationId xmlns:a16="http://schemas.microsoft.com/office/drawing/2014/main" id="{40BF73A0-36C9-4950-B651-E8F0ACDE00FF}"/>
              </a:ext>
            </a:extLst>
          </p:cNvPr>
          <p:cNvSpPr/>
          <p:nvPr/>
        </p:nvSpPr>
        <p:spPr>
          <a:xfrm>
            <a:off x="571312" y="1172695"/>
            <a:ext cx="567181" cy="567181"/>
          </a:xfrm>
          <a:prstGeom prst="ellipse">
            <a:avLst/>
          </a:prstGeom>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noProof="0" dirty="0" err="1"/>
          </a:p>
        </p:txBody>
      </p:sp>
      <p:sp>
        <p:nvSpPr>
          <p:cNvPr id="8" name="文本框 7">
            <a:extLst>
              <a:ext uri="{FF2B5EF4-FFF2-40B4-BE49-F238E27FC236}">
                <a16:creationId xmlns:a16="http://schemas.microsoft.com/office/drawing/2014/main" id="{EFDCF4BC-B362-4C6B-9F46-6BDC53D31122}"/>
              </a:ext>
            </a:extLst>
          </p:cNvPr>
          <p:cNvSpPr txBox="1"/>
          <p:nvPr/>
        </p:nvSpPr>
        <p:spPr>
          <a:xfrm>
            <a:off x="708320" y="1333174"/>
            <a:ext cx="504896" cy="246221"/>
          </a:xfrm>
          <a:prstGeom prst="rect">
            <a:avLst/>
          </a:prstGeom>
          <a:noFill/>
        </p:spPr>
        <p:txBody>
          <a:bodyPr wrap="square" lIns="0" tIns="0" rIns="0" bIns="0" rtlCol="0">
            <a:spAutoFit/>
          </a:bodyPr>
          <a:lstStyle/>
          <a:p>
            <a:r>
              <a:rPr lang="en-US" altLang="zh-CN" sz="1600" b="1" dirty="0">
                <a:solidFill>
                  <a:schemeClr val="bg1"/>
                </a:solidFill>
                <a:latin typeface="+mn-ea"/>
              </a:rPr>
              <a:t>1.4</a:t>
            </a:r>
            <a:endParaRPr lang="zh-CN" altLang="en-US" sz="1600" b="1" dirty="0" err="1">
              <a:solidFill>
                <a:schemeClr val="bg1"/>
              </a:solidFill>
              <a:latin typeface="+mn-ea"/>
            </a:endParaRPr>
          </a:p>
        </p:txBody>
      </p:sp>
      <p:sp>
        <p:nvSpPr>
          <p:cNvPr id="10" name="内容占位符 6">
            <a:extLst>
              <a:ext uri="{FF2B5EF4-FFF2-40B4-BE49-F238E27FC236}">
                <a16:creationId xmlns:a16="http://schemas.microsoft.com/office/drawing/2014/main" id="{2B8DF20B-59B9-4386-A79F-C1F8E5C84624}"/>
              </a:ext>
            </a:extLst>
          </p:cNvPr>
          <p:cNvSpPr txBox="1">
            <a:spLocks/>
          </p:cNvSpPr>
          <p:nvPr/>
        </p:nvSpPr>
        <p:spPr>
          <a:xfrm>
            <a:off x="3195645"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dirty="0"/>
              <a:t>基本概念</a:t>
            </a:r>
          </a:p>
        </p:txBody>
      </p:sp>
      <p:grpSp>
        <p:nvGrpSpPr>
          <p:cNvPr id="2" name="组合 1">
            <a:extLst>
              <a:ext uri="{FF2B5EF4-FFF2-40B4-BE49-F238E27FC236}">
                <a16:creationId xmlns:a16="http://schemas.microsoft.com/office/drawing/2014/main" id="{3B9E23D7-CF5F-43AB-9030-9DCD83F4109B}"/>
              </a:ext>
            </a:extLst>
          </p:cNvPr>
          <p:cNvGrpSpPr/>
          <p:nvPr/>
        </p:nvGrpSpPr>
        <p:grpSpPr>
          <a:xfrm>
            <a:off x="1437749" y="2460935"/>
            <a:ext cx="4295323" cy="2763144"/>
            <a:chOff x="1437749" y="2460935"/>
            <a:chExt cx="4295323" cy="2763144"/>
          </a:xfrm>
        </p:grpSpPr>
        <p:sp>
          <p:nvSpPr>
            <p:cNvPr id="20" name="Oval 1">
              <a:extLst>
                <a:ext uri="{FF2B5EF4-FFF2-40B4-BE49-F238E27FC236}">
                  <a16:creationId xmlns:a16="http://schemas.microsoft.com/office/drawing/2014/main" id="{8F874AF7-7E07-451F-90E0-053D30A8CADB}"/>
                </a:ext>
              </a:extLst>
            </p:cNvPr>
            <p:cNvSpPr/>
            <p:nvPr/>
          </p:nvSpPr>
          <p:spPr bwMode="auto">
            <a:xfrm>
              <a:off x="1437749" y="3461486"/>
              <a:ext cx="4295323" cy="1762593"/>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lnSpc>
                  <a:spcPct val="150000"/>
                </a:lnSpc>
                <a:spcBef>
                  <a:spcPct val="0"/>
                </a:spcBef>
                <a:spcAft>
                  <a:spcPct val="0"/>
                </a:spcAft>
                <a:buClr>
                  <a:srgbClr val="C00000"/>
                </a:buClr>
                <a:buFont typeface="Wingdings" panose="05000000000000000000" pitchFamily="2" charset="2"/>
                <a:buChar char="Ø"/>
              </a:pPr>
              <a:r>
                <a:rPr lang="zh-CN" altLang="en-US" sz="1600" b="1" dirty="0">
                  <a:solidFill>
                    <a:srgbClr val="404040"/>
                  </a:solidFill>
                  <a:latin typeface="+mn-ea"/>
                  <a:sym typeface="+mn-lt"/>
                </a:rPr>
                <a:t>变异或特殊原因。</a:t>
              </a:r>
              <a:endParaRPr lang="en-US" altLang="zh-CN" sz="1600" b="1" dirty="0">
                <a:solidFill>
                  <a:srgbClr val="404040"/>
                </a:solidFill>
                <a:latin typeface="+mn-ea"/>
                <a:sym typeface="+mn-lt"/>
              </a:endParaRPr>
            </a:p>
            <a:p>
              <a:pPr marL="285750" indent="-285750" fontAlgn="base">
                <a:lnSpc>
                  <a:spcPct val="150000"/>
                </a:lnSpc>
                <a:spcBef>
                  <a:spcPct val="0"/>
                </a:spcBef>
                <a:spcAft>
                  <a:spcPct val="0"/>
                </a:spcAft>
                <a:buClr>
                  <a:srgbClr val="C00000"/>
                </a:buClr>
                <a:buFont typeface="Wingdings" panose="05000000000000000000" pitchFamily="2" charset="2"/>
                <a:buChar char="Ø"/>
              </a:pPr>
              <a:r>
                <a:rPr lang="zh-CN" altLang="en-US" sz="1600" b="1" dirty="0">
                  <a:solidFill>
                    <a:srgbClr val="404040"/>
                  </a:solidFill>
                  <a:latin typeface="+mn-ea"/>
                  <a:sym typeface="+mn-lt"/>
                </a:rPr>
                <a:t>起初系统按预期水平运行，之后突然背离了预期水平。</a:t>
              </a:r>
              <a:endParaRPr lang="en-US" altLang="zh-CN" sz="1600" b="1" dirty="0">
                <a:solidFill>
                  <a:srgbClr val="404040"/>
                </a:solidFill>
                <a:latin typeface="+mn-ea"/>
                <a:sym typeface="+mn-lt"/>
              </a:endParaRPr>
            </a:p>
            <a:p>
              <a:pPr marL="285750" indent="-285750" fontAlgn="base">
                <a:lnSpc>
                  <a:spcPct val="150000"/>
                </a:lnSpc>
                <a:spcBef>
                  <a:spcPct val="0"/>
                </a:spcBef>
                <a:spcAft>
                  <a:spcPct val="0"/>
                </a:spcAft>
                <a:buClr>
                  <a:srgbClr val="C00000"/>
                </a:buClr>
                <a:buFont typeface="Wingdings" panose="05000000000000000000" pitchFamily="2" charset="2"/>
                <a:buChar char="Ø"/>
              </a:pPr>
              <a:r>
                <a:rPr lang="zh-CN" altLang="en-US" sz="1600" b="1" dirty="0">
                  <a:solidFill>
                    <a:srgbClr val="404040"/>
                  </a:solidFill>
                  <a:latin typeface="+mn-ea"/>
                  <a:sym typeface="+mn-lt"/>
                </a:rPr>
                <a:t>背离可能是持续的、间断的或单次的。</a:t>
              </a:r>
              <a:endParaRPr lang="en-US" altLang="zh-CN" sz="1600" b="1" dirty="0">
                <a:solidFill>
                  <a:srgbClr val="404040"/>
                </a:solidFill>
                <a:latin typeface="+mn-ea"/>
                <a:sym typeface="+mn-lt"/>
              </a:endParaRPr>
            </a:p>
          </p:txBody>
        </p:sp>
        <p:sp>
          <p:nvSpPr>
            <p:cNvPr id="28" name="矩形: 圆角 27">
              <a:extLst>
                <a:ext uri="{FF2B5EF4-FFF2-40B4-BE49-F238E27FC236}">
                  <a16:creationId xmlns:a16="http://schemas.microsoft.com/office/drawing/2014/main" id="{E1787F0F-9B5E-46FF-ACB5-5B8D5B54DC6D}"/>
                </a:ext>
              </a:extLst>
            </p:cNvPr>
            <p:cNvSpPr/>
            <p:nvPr/>
          </p:nvSpPr>
          <p:spPr>
            <a:xfrm>
              <a:off x="2585819" y="2460935"/>
              <a:ext cx="1964522" cy="720000"/>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fontAlgn="base">
                <a:lnSpc>
                  <a:spcPct val="150000"/>
                </a:lnSpc>
                <a:spcBef>
                  <a:spcPct val="0"/>
                </a:spcBef>
                <a:spcAft>
                  <a:spcPct val="0"/>
                </a:spcAft>
                <a:buClr>
                  <a:srgbClr val="C00000"/>
                </a:buClr>
                <a:buFont typeface="Wingdings" panose="05000000000000000000" pitchFamily="2" charset="2"/>
                <a:buChar char="Ø"/>
              </a:pPr>
              <a:endParaRPr lang="zh-CN" altLang="en-US" sz="1600" b="1" dirty="0" err="1">
                <a:solidFill>
                  <a:srgbClr val="404040"/>
                </a:solidFill>
                <a:latin typeface="+mn-ea"/>
              </a:endParaRPr>
            </a:p>
          </p:txBody>
        </p:sp>
        <p:sp>
          <p:nvSpPr>
            <p:cNvPr id="29" name="矩形: 圆角 28">
              <a:extLst>
                <a:ext uri="{FF2B5EF4-FFF2-40B4-BE49-F238E27FC236}">
                  <a16:creationId xmlns:a16="http://schemas.microsoft.com/office/drawing/2014/main" id="{D15B5448-ED81-4997-9708-B5C7D1AD5F2F}"/>
                </a:ext>
              </a:extLst>
            </p:cNvPr>
            <p:cNvSpPr/>
            <p:nvPr/>
          </p:nvSpPr>
          <p:spPr>
            <a:xfrm>
              <a:off x="2662230" y="2537346"/>
              <a:ext cx="1809562" cy="567181"/>
            </a:xfrm>
            <a:prstGeom prst="roundRect">
              <a:avLst/>
            </a:prstGeom>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noProof="0" dirty="0" err="1"/>
            </a:p>
          </p:txBody>
        </p:sp>
        <p:sp>
          <p:nvSpPr>
            <p:cNvPr id="30" name="文本框 29">
              <a:extLst>
                <a:ext uri="{FF2B5EF4-FFF2-40B4-BE49-F238E27FC236}">
                  <a16:creationId xmlns:a16="http://schemas.microsoft.com/office/drawing/2014/main" id="{12C89CD9-DCBC-4039-A6F7-0AE1CD0E33D4}"/>
                </a:ext>
              </a:extLst>
            </p:cNvPr>
            <p:cNvSpPr txBox="1"/>
            <p:nvPr/>
          </p:nvSpPr>
          <p:spPr>
            <a:xfrm>
              <a:off x="2799238" y="2685300"/>
              <a:ext cx="1572346" cy="272415"/>
            </a:xfrm>
            <a:prstGeom prst="roundRect">
              <a:avLst/>
            </a:prstGeom>
            <a:noFill/>
          </p:spPr>
          <p:txBody>
            <a:bodyPr wrap="square" lIns="0" tIns="0" rIns="0" bIns="0" rtlCol="0">
              <a:spAutoFit/>
            </a:bodyPr>
            <a:lstStyle/>
            <a:p>
              <a:pPr algn="ctr"/>
              <a:r>
                <a:rPr lang="en-US" altLang="zh-CN" sz="1600" b="1" dirty="0">
                  <a:solidFill>
                    <a:schemeClr val="bg1"/>
                  </a:solidFill>
                  <a:latin typeface="+mn-ea"/>
                </a:rPr>
                <a:t>8D</a:t>
              </a:r>
              <a:endParaRPr lang="zh-CN" altLang="en-US" sz="1600" b="1" dirty="0" err="1">
                <a:solidFill>
                  <a:schemeClr val="bg1"/>
                </a:solidFill>
                <a:latin typeface="+mn-ea"/>
              </a:endParaRPr>
            </a:p>
          </p:txBody>
        </p:sp>
      </p:grpSp>
      <p:grpSp>
        <p:nvGrpSpPr>
          <p:cNvPr id="3" name="组合 2">
            <a:extLst>
              <a:ext uri="{FF2B5EF4-FFF2-40B4-BE49-F238E27FC236}">
                <a16:creationId xmlns:a16="http://schemas.microsoft.com/office/drawing/2014/main" id="{3B082CFB-3793-4F80-AA04-4D88CF8D6F68}"/>
              </a:ext>
            </a:extLst>
          </p:cNvPr>
          <p:cNvGrpSpPr/>
          <p:nvPr/>
        </p:nvGrpSpPr>
        <p:grpSpPr>
          <a:xfrm>
            <a:off x="6458930" y="2460935"/>
            <a:ext cx="4295323" cy="2763144"/>
            <a:chOff x="6458930" y="2460935"/>
            <a:chExt cx="4295323" cy="2763144"/>
          </a:xfrm>
        </p:grpSpPr>
        <p:sp>
          <p:nvSpPr>
            <p:cNvPr id="25" name="矩形: 圆角 24">
              <a:extLst>
                <a:ext uri="{FF2B5EF4-FFF2-40B4-BE49-F238E27FC236}">
                  <a16:creationId xmlns:a16="http://schemas.microsoft.com/office/drawing/2014/main" id="{C2AB4656-FFBB-4176-957D-64AEEEEC6452}"/>
                </a:ext>
              </a:extLst>
            </p:cNvPr>
            <p:cNvSpPr/>
            <p:nvPr/>
          </p:nvSpPr>
          <p:spPr>
            <a:xfrm>
              <a:off x="7600737" y="2460935"/>
              <a:ext cx="1964522" cy="720000"/>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fontAlgn="base">
                <a:lnSpc>
                  <a:spcPct val="150000"/>
                </a:lnSpc>
                <a:spcBef>
                  <a:spcPct val="0"/>
                </a:spcBef>
                <a:spcAft>
                  <a:spcPct val="0"/>
                </a:spcAft>
                <a:buClr>
                  <a:srgbClr val="C00000"/>
                </a:buClr>
                <a:buFont typeface="Wingdings" panose="05000000000000000000" pitchFamily="2" charset="2"/>
                <a:buChar char="Ø"/>
              </a:pPr>
              <a:endParaRPr lang="zh-CN" altLang="en-US" sz="1600" b="1" dirty="0" err="1">
                <a:solidFill>
                  <a:srgbClr val="404040"/>
                </a:solidFill>
                <a:latin typeface="+mn-ea"/>
              </a:endParaRPr>
            </a:p>
          </p:txBody>
        </p:sp>
        <p:sp>
          <p:nvSpPr>
            <p:cNvPr id="26" name="矩形: 圆角 25">
              <a:extLst>
                <a:ext uri="{FF2B5EF4-FFF2-40B4-BE49-F238E27FC236}">
                  <a16:creationId xmlns:a16="http://schemas.microsoft.com/office/drawing/2014/main" id="{25692302-49FE-4C3C-B88A-22B0F60420BD}"/>
                </a:ext>
              </a:extLst>
            </p:cNvPr>
            <p:cNvSpPr/>
            <p:nvPr/>
          </p:nvSpPr>
          <p:spPr>
            <a:xfrm>
              <a:off x="7677148" y="2537346"/>
              <a:ext cx="1809562" cy="567181"/>
            </a:xfrm>
            <a:prstGeom prst="roundRect">
              <a:avLst/>
            </a:prstGeom>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noProof="0" dirty="0" err="1"/>
            </a:p>
          </p:txBody>
        </p:sp>
        <p:sp>
          <p:nvSpPr>
            <p:cNvPr id="27" name="文本框 26">
              <a:extLst>
                <a:ext uri="{FF2B5EF4-FFF2-40B4-BE49-F238E27FC236}">
                  <a16:creationId xmlns:a16="http://schemas.microsoft.com/office/drawing/2014/main" id="{56D6A8AB-6DB1-4EA8-B679-697A094A3433}"/>
                </a:ext>
              </a:extLst>
            </p:cNvPr>
            <p:cNvSpPr txBox="1"/>
            <p:nvPr/>
          </p:nvSpPr>
          <p:spPr>
            <a:xfrm>
              <a:off x="7814156" y="2685300"/>
              <a:ext cx="1584872" cy="272415"/>
            </a:xfrm>
            <a:prstGeom prst="roundRect">
              <a:avLst/>
            </a:prstGeom>
            <a:noFill/>
          </p:spPr>
          <p:txBody>
            <a:bodyPr wrap="square" lIns="0" tIns="0" rIns="0" bIns="0" rtlCol="0">
              <a:spAutoFit/>
            </a:bodyPr>
            <a:lstStyle/>
            <a:p>
              <a:pPr algn="ctr"/>
              <a:r>
                <a:rPr lang="zh-CN" altLang="en-US" sz="1600" b="1" dirty="0">
                  <a:solidFill>
                    <a:schemeClr val="bg1"/>
                  </a:solidFill>
                  <a:latin typeface="+mn-ea"/>
                </a:rPr>
                <a:t>六西格玛</a:t>
              </a:r>
              <a:r>
                <a:rPr lang="en-US" altLang="zh-CN" sz="1600" b="1" dirty="0">
                  <a:solidFill>
                    <a:schemeClr val="bg1"/>
                  </a:solidFill>
                  <a:latin typeface="+mn-ea"/>
                </a:rPr>
                <a:t>DMAIC</a:t>
              </a:r>
              <a:endParaRPr lang="zh-CN" altLang="en-US" sz="1600" b="1" dirty="0" err="1">
                <a:solidFill>
                  <a:schemeClr val="bg1"/>
                </a:solidFill>
                <a:latin typeface="+mn-ea"/>
              </a:endParaRPr>
            </a:p>
          </p:txBody>
        </p:sp>
        <p:sp>
          <p:nvSpPr>
            <p:cNvPr id="31" name="Oval 1">
              <a:extLst>
                <a:ext uri="{FF2B5EF4-FFF2-40B4-BE49-F238E27FC236}">
                  <a16:creationId xmlns:a16="http://schemas.microsoft.com/office/drawing/2014/main" id="{FA984FE9-53E9-4654-8084-6011B11C591D}"/>
                </a:ext>
              </a:extLst>
            </p:cNvPr>
            <p:cNvSpPr/>
            <p:nvPr/>
          </p:nvSpPr>
          <p:spPr bwMode="auto">
            <a:xfrm>
              <a:off x="6458930" y="3461486"/>
              <a:ext cx="4295323" cy="1762593"/>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fontAlgn="base">
                <a:lnSpc>
                  <a:spcPct val="150000"/>
                </a:lnSpc>
                <a:spcBef>
                  <a:spcPct val="0"/>
                </a:spcBef>
                <a:spcAft>
                  <a:spcPct val="0"/>
                </a:spcAft>
                <a:buClr>
                  <a:srgbClr val="C00000"/>
                </a:buClr>
                <a:buFont typeface="Wingdings" panose="05000000000000000000" pitchFamily="2" charset="2"/>
                <a:buChar char="Ø"/>
              </a:pPr>
              <a:r>
                <a:rPr lang="zh-CN" altLang="en-US" sz="1600" b="1" dirty="0">
                  <a:solidFill>
                    <a:srgbClr val="404040"/>
                  </a:solidFill>
                  <a:latin typeface="+mn-ea"/>
                  <a:sym typeface="+mn-lt"/>
                </a:rPr>
                <a:t>从未发生过或普通原因。</a:t>
              </a:r>
              <a:endParaRPr lang="en-US" altLang="zh-CN" sz="1600" b="1" dirty="0">
                <a:solidFill>
                  <a:srgbClr val="404040"/>
                </a:solidFill>
                <a:latin typeface="+mn-ea"/>
                <a:sym typeface="+mn-lt"/>
              </a:endParaRPr>
            </a:p>
            <a:p>
              <a:pPr marL="285750" indent="-285750" fontAlgn="base">
                <a:lnSpc>
                  <a:spcPct val="150000"/>
                </a:lnSpc>
                <a:spcBef>
                  <a:spcPct val="0"/>
                </a:spcBef>
                <a:spcAft>
                  <a:spcPct val="0"/>
                </a:spcAft>
                <a:buClr>
                  <a:srgbClr val="C00000"/>
                </a:buClr>
                <a:buFont typeface="Wingdings" panose="05000000000000000000" pitchFamily="2" charset="2"/>
                <a:buChar char="Ø"/>
              </a:pPr>
              <a:r>
                <a:rPr lang="zh-CN" altLang="en-US" sz="1600" b="1" dirty="0">
                  <a:solidFill>
                    <a:srgbClr val="404040"/>
                  </a:solidFill>
                  <a:latin typeface="+mn-ea"/>
                  <a:sym typeface="+mn-lt"/>
                </a:rPr>
                <a:t>系统从未达到过预期水平。</a:t>
              </a:r>
              <a:endParaRPr lang="en-US" altLang="zh-CN" sz="1600" b="1" dirty="0">
                <a:solidFill>
                  <a:srgbClr val="404040"/>
                </a:solidFill>
                <a:latin typeface="+mn-ea"/>
                <a:sym typeface="+mn-lt"/>
              </a:endParaRPr>
            </a:p>
            <a:p>
              <a:pPr marL="285750" indent="-285750" fontAlgn="base">
                <a:lnSpc>
                  <a:spcPct val="150000"/>
                </a:lnSpc>
                <a:spcBef>
                  <a:spcPct val="0"/>
                </a:spcBef>
                <a:spcAft>
                  <a:spcPct val="0"/>
                </a:spcAft>
                <a:buClr>
                  <a:srgbClr val="C00000"/>
                </a:buClr>
                <a:buFont typeface="Wingdings" panose="05000000000000000000" pitchFamily="2" charset="2"/>
                <a:buChar char="Ø"/>
              </a:pPr>
              <a:r>
                <a:rPr lang="zh-CN" altLang="en-US" sz="1600" b="1" dirty="0">
                  <a:solidFill>
                    <a:srgbClr val="404040"/>
                  </a:solidFill>
                  <a:latin typeface="+mn-ea"/>
                  <a:sym typeface="+mn-lt"/>
                </a:rPr>
                <a:t>原因复杂，可能由多因素所致。</a:t>
              </a:r>
              <a:endParaRPr lang="en-US" altLang="zh-CN" sz="1600" b="1" dirty="0">
                <a:solidFill>
                  <a:srgbClr val="404040"/>
                </a:solidFill>
                <a:latin typeface="+mn-ea"/>
                <a:sym typeface="+mn-lt"/>
              </a:endParaRPr>
            </a:p>
          </p:txBody>
        </p:sp>
      </p:grpSp>
    </p:spTree>
    <p:extLst>
      <p:ext uri="{BB962C8B-B14F-4D97-AF65-F5344CB8AC3E}">
        <p14:creationId xmlns:p14="http://schemas.microsoft.com/office/powerpoint/2010/main" val="39153276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a:extLst>
              <a:ext uri="{FF2B5EF4-FFF2-40B4-BE49-F238E27FC236}">
                <a16:creationId xmlns:a16="http://schemas.microsoft.com/office/drawing/2014/main" id="{136E8DA3-91EC-4576-A915-964C3E0FF3EA}"/>
              </a:ext>
            </a:extLst>
          </p:cNvPr>
          <p:cNvGrpSpPr/>
          <p:nvPr/>
        </p:nvGrpSpPr>
        <p:grpSpPr>
          <a:xfrm>
            <a:off x="1909395" y="1679691"/>
            <a:ext cx="10059670" cy="2600199"/>
            <a:chOff x="612684" y="1521195"/>
            <a:chExt cx="10059670" cy="2600199"/>
          </a:xfrm>
        </p:grpSpPr>
        <p:sp>
          <p:nvSpPr>
            <p:cNvPr id="4" name="文本框 3">
              <a:extLst>
                <a:ext uri="{FF2B5EF4-FFF2-40B4-BE49-F238E27FC236}">
                  <a16:creationId xmlns:a16="http://schemas.microsoft.com/office/drawing/2014/main" id="{2E4D06F8-B0D3-4EEA-A1E3-A4D65047F646}"/>
                </a:ext>
              </a:extLst>
            </p:cNvPr>
            <p:cNvSpPr txBox="1"/>
            <p:nvPr/>
          </p:nvSpPr>
          <p:spPr>
            <a:xfrm>
              <a:off x="1310480" y="1521195"/>
              <a:ext cx="9361874" cy="2600199"/>
            </a:xfrm>
            <a:prstGeom prst="rect">
              <a:avLst/>
            </a:prstGeom>
            <a:noFill/>
          </p:spPr>
          <p:txBody>
            <a:bodyPr wrap="square" lIns="0" tIns="0" rIns="0" bIns="0" rtlCol="0">
              <a:spAutoFit/>
            </a:bodyPr>
            <a:lstStyle/>
            <a:p>
              <a:pPr>
                <a:lnSpc>
                  <a:spcPct val="300000"/>
                </a:lnSpc>
              </a:pPr>
              <a:r>
                <a:rPr lang="zh-CN" altLang="en-US" sz="2000" b="1" dirty="0">
                  <a:solidFill>
                    <a:srgbClr val="404040"/>
                  </a:solidFill>
                  <a:latin typeface="+mj-ea"/>
                  <a:ea typeface="+mj-ea"/>
                </a:rPr>
                <a:t>（多选题）企业推行</a:t>
              </a:r>
              <a:r>
                <a:rPr lang="en-US" altLang="zh-CN" sz="2000" b="1" dirty="0">
                  <a:solidFill>
                    <a:srgbClr val="404040"/>
                  </a:solidFill>
                  <a:latin typeface="+mj-ea"/>
                  <a:ea typeface="+mj-ea"/>
                </a:rPr>
                <a:t>8D</a:t>
              </a:r>
              <a:r>
                <a:rPr lang="zh-CN" altLang="en-US" sz="2000" b="1" dirty="0">
                  <a:solidFill>
                    <a:srgbClr val="404040"/>
                  </a:solidFill>
                  <a:latin typeface="+mj-ea"/>
                  <a:ea typeface="+mj-ea"/>
                </a:rPr>
                <a:t>有什么意义？（             ）</a:t>
              </a:r>
              <a:endParaRPr lang="en-US" altLang="zh-CN" sz="2000" b="1" dirty="0">
                <a:solidFill>
                  <a:srgbClr val="404040"/>
                </a:solidFill>
                <a:latin typeface="+mj-ea"/>
                <a:ea typeface="+mj-ea"/>
              </a:endParaRPr>
            </a:p>
            <a:p>
              <a:pPr>
                <a:lnSpc>
                  <a:spcPct val="300000"/>
                </a:lnSpc>
              </a:pPr>
              <a:r>
                <a:rPr lang="en-US" altLang="zh-CN" sz="2000" b="1" dirty="0">
                  <a:solidFill>
                    <a:srgbClr val="404040"/>
                  </a:solidFill>
                  <a:latin typeface="+mj-ea"/>
                  <a:ea typeface="+mj-ea"/>
                </a:rPr>
                <a:t>A. </a:t>
              </a:r>
              <a:r>
                <a:rPr lang="zh-CN" altLang="en-US" sz="2000" b="1" dirty="0">
                  <a:solidFill>
                    <a:srgbClr val="404040"/>
                  </a:solidFill>
                  <a:latin typeface="+mj-ea"/>
                  <a:ea typeface="+mj-ea"/>
                </a:rPr>
                <a:t>促进团队合作                          </a:t>
              </a:r>
              <a:r>
                <a:rPr lang="en-US" altLang="zh-CN" sz="2000" b="1" dirty="0">
                  <a:solidFill>
                    <a:srgbClr val="404040"/>
                  </a:solidFill>
                  <a:latin typeface="+mj-ea"/>
                  <a:ea typeface="+mj-ea"/>
                </a:rPr>
                <a:t>B.</a:t>
              </a:r>
              <a:r>
                <a:rPr lang="zh-CN" altLang="en-US" sz="2000" b="1" dirty="0">
                  <a:solidFill>
                    <a:srgbClr val="404040"/>
                  </a:solidFill>
                  <a:latin typeface="+mj-ea"/>
                  <a:ea typeface="+mj-ea"/>
                </a:rPr>
                <a:t> 提高顾客满意度</a:t>
              </a:r>
              <a:endParaRPr lang="en-US" altLang="zh-CN" sz="2000" b="1" dirty="0">
                <a:solidFill>
                  <a:srgbClr val="404040"/>
                </a:solidFill>
                <a:latin typeface="+mj-ea"/>
                <a:ea typeface="+mj-ea"/>
              </a:endParaRPr>
            </a:p>
            <a:p>
              <a:pPr>
                <a:lnSpc>
                  <a:spcPct val="300000"/>
                </a:lnSpc>
              </a:pPr>
              <a:r>
                <a:rPr lang="en-US" altLang="zh-CN" sz="2000" b="1" dirty="0">
                  <a:solidFill>
                    <a:srgbClr val="404040"/>
                  </a:solidFill>
                  <a:latin typeface="+mj-ea"/>
                  <a:ea typeface="+mj-ea"/>
                </a:rPr>
                <a:t>C. </a:t>
              </a:r>
              <a:r>
                <a:rPr lang="zh-CN" altLang="en-US" sz="2000" b="1" dirty="0">
                  <a:solidFill>
                    <a:srgbClr val="404040"/>
                  </a:solidFill>
                  <a:latin typeface="+mn-ea"/>
                  <a:sym typeface="+mn-lt"/>
                </a:rPr>
                <a:t>提供问题有效解决的方法         </a:t>
              </a:r>
              <a:r>
                <a:rPr lang="en-US" altLang="zh-CN" sz="2000" b="1" dirty="0">
                  <a:solidFill>
                    <a:srgbClr val="404040"/>
                  </a:solidFill>
                  <a:latin typeface="+mn-ea"/>
                  <a:sym typeface="+mn-lt"/>
                </a:rPr>
                <a:t>D. </a:t>
              </a:r>
              <a:r>
                <a:rPr lang="zh-CN" altLang="en-US" sz="2000" b="1" dirty="0">
                  <a:solidFill>
                    <a:srgbClr val="404040"/>
                  </a:solidFill>
                  <a:latin typeface="+mn-ea"/>
                  <a:sym typeface="+mn-lt"/>
                </a:rPr>
                <a:t>防止类似问题再发生</a:t>
              </a:r>
              <a:endParaRPr lang="en-US" altLang="zh-CN" sz="2000" b="1" dirty="0">
                <a:solidFill>
                  <a:srgbClr val="404040"/>
                </a:solidFill>
                <a:latin typeface="+mn-ea"/>
                <a:sym typeface="+mn-lt"/>
              </a:endParaRPr>
            </a:p>
          </p:txBody>
        </p:sp>
        <p:sp>
          <p:nvSpPr>
            <p:cNvPr id="5" name="椭圆 4">
              <a:extLst>
                <a:ext uri="{FF2B5EF4-FFF2-40B4-BE49-F238E27FC236}">
                  <a16:creationId xmlns:a16="http://schemas.microsoft.com/office/drawing/2014/main" id="{8663D46F-C23D-464F-9053-C09F26A420DA}"/>
                </a:ext>
              </a:extLst>
            </p:cNvPr>
            <p:cNvSpPr/>
            <p:nvPr/>
          </p:nvSpPr>
          <p:spPr>
            <a:xfrm>
              <a:off x="612684" y="1822447"/>
              <a:ext cx="497659" cy="497659"/>
            </a:xfrm>
            <a:prstGeom prst="ellipse">
              <a:avLst/>
            </a:prstGeom>
            <a:gradFill flip="none" rotWithShape="1">
              <a:gsLst>
                <a:gs pos="0">
                  <a:schemeClr val="bg1"/>
                </a:gs>
                <a:gs pos="100000">
                  <a:srgbClr val="CDCDCD"/>
                </a:gs>
              </a:gsLst>
              <a:lin ang="11400000" scaled="0"/>
              <a:tileRect/>
            </a:gradFill>
            <a:ln w="9525">
              <a:solidFill>
                <a:schemeClr val="bg1"/>
              </a:solid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noProof="0" dirty="0" err="1"/>
            </a:p>
          </p:txBody>
        </p:sp>
        <p:sp>
          <p:nvSpPr>
            <p:cNvPr id="8" name="文本框 7">
              <a:extLst>
                <a:ext uri="{FF2B5EF4-FFF2-40B4-BE49-F238E27FC236}">
                  <a16:creationId xmlns:a16="http://schemas.microsoft.com/office/drawing/2014/main" id="{EFDCF4BC-B362-4C6B-9F46-6BDC53D31122}"/>
                </a:ext>
              </a:extLst>
            </p:cNvPr>
            <p:cNvSpPr txBox="1"/>
            <p:nvPr/>
          </p:nvSpPr>
          <p:spPr>
            <a:xfrm>
              <a:off x="812822" y="1951874"/>
              <a:ext cx="297521" cy="246221"/>
            </a:xfrm>
            <a:prstGeom prst="rect">
              <a:avLst/>
            </a:prstGeom>
            <a:noFill/>
          </p:spPr>
          <p:txBody>
            <a:bodyPr wrap="square" lIns="0" tIns="0" rIns="0" bIns="0" rtlCol="0">
              <a:spAutoFit/>
            </a:bodyPr>
            <a:lstStyle/>
            <a:p>
              <a:r>
                <a:rPr lang="en-US" altLang="zh-CN" sz="1600" b="1" dirty="0">
                  <a:solidFill>
                    <a:srgbClr val="404040"/>
                  </a:solidFill>
                  <a:latin typeface="+mn-ea"/>
                </a:rPr>
                <a:t>1</a:t>
              </a:r>
              <a:endParaRPr lang="zh-CN" altLang="en-US" sz="1600" b="1" dirty="0" err="1">
                <a:solidFill>
                  <a:srgbClr val="404040"/>
                </a:solidFill>
                <a:latin typeface="+mn-ea"/>
              </a:endParaRPr>
            </a:p>
          </p:txBody>
        </p:sp>
      </p:grpSp>
      <p:sp>
        <p:nvSpPr>
          <p:cNvPr id="10" name="内容占位符 6">
            <a:extLst>
              <a:ext uri="{FF2B5EF4-FFF2-40B4-BE49-F238E27FC236}">
                <a16:creationId xmlns:a16="http://schemas.microsoft.com/office/drawing/2014/main" id="{2B8DF20B-59B9-4386-A79F-C1F8E5C84624}"/>
              </a:ext>
            </a:extLst>
          </p:cNvPr>
          <p:cNvSpPr txBox="1">
            <a:spLocks/>
          </p:cNvSpPr>
          <p:nvPr/>
        </p:nvSpPr>
        <p:spPr>
          <a:xfrm>
            <a:off x="3447179"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dirty="0"/>
              <a:t>小测试</a:t>
            </a:r>
          </a:p>
        </p:txBody>
      </p:sp>
      <p:sp>
        <p:nvSpPr>
          <p:cNvPr id="7" name="文本框 6">
            <a:extLst>
              <a:ext uri="{FF2B5EF4-FFF2-40B4-BE49-F238E27FC236}">
                <a16:creationId xmlns:a16="http://schemas.microsoft.com/office/drawing/2014/main" id="{2949E359-3F6E-4964-9AA4-E7D52839BB69}"/>
              </a:ext>
            </a:extLst>
          </p:cNvPr>
          <p:cNvSpPr txBox="1"/>
          <p:nvPr/>
        </p:nvSpPr>
        <p:spPr>
          <a:xfrm>
            <a:off x="7092264" y="2101741"/>
            <a:ext cx="971007" cy="369332"/>
          </a:xfrm>
          <a:prstGeom prst="rect">
            <a:avLst/>
          </a:prstGeom>
          <a:noFill/>
        </p:spPr>
        <p:txBody>
          <a:bodyPr wrap="square" lIns="0" tIns="0" rIns="0" bIns="0" rtlCol="0">
            <a:spAutoFit/>
          </a:bodyPr>
          <a:lstStyle/>
          <a:p>
            <a:r>
              <a:rPr lang="en-US" altLang="zh-CN" sz="2400" b="1" dirty="0">
                <a:solidFill>
                  <a:srgbClr val="C4040F"/>
                </a:solidFill>
                <a:latin typeface="+mn-ea"/>
              </a:rPr>
              <a:t>ABCD</a:t>
            </a:r>
            <a:endParaRPr lang="zh-CN" altLang="en-US" sz="2400" b="1" dirty="0">
              <a:solidFill>
                <a:srgbClr val="C4040F"/>
              </a:solidFill>
              <a:latin typeface="+mn-ea"/>
            </a:endParaRPr>
          </a:p>
        </p:txBody>
      </p:sp>
    </p:spTree>
    <p:extLst>
      <p:ext uri="{BB962C8B-B14F-4D97-AF65-F5344CB8AC3E}">
        <p14:creationId xmlns:p14="http://schemas.microsoft.com/office/powerpoint/2010/main" val="15823093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
            <a:extLst>
              <a:ext uri="{FF2B5EF4-FFF2-40B4-BE49-F238E27FC236}">
                <a16:creationId xmlns:a16="http://schemas.microsoft.com/office/drawing/2014/main" id="{93F2F393-7354-4FA0-962F-808BEE21DCFA}"/>
              </a:ext>
            </a:extLst>
          </p:cNvPr>
          <p:cNvSpPr/>
          <p:nvPr/>
        </p:nvSpPr>
        <p:spPr bwMode="auto">
          <a:xfrm>
            <a:off x="4243618" y="3091404"/>
            <a:ext cx="769420" cy="769421"/>
          </a:xfrm>
          <a:prstGeom prst="ellipse">
            <a:avLst/>
          </a:prstGeom>
          <a:solidFill>
            <a:schemeClr val="accent4">
              <a:lumMod val="60000"/>
              <a:lumOff val="40000"/>
              <a:alpha val="70000"/>
            </a:schemeClr>
          </a:solidFill>
          <a:ln w="19050">
            <a:noFill/>
            <a:round/>
            <a:headEnd/>
            <a:tailEnd/>
          </a:ln>
        </p:spPr>
        <p:txBody>
          <a:bodyPr anchor="ctr"/>
          <a:lstStyle/>
          <a:p>
            <a:pPr algn="ctr"/>
            <a:endParaRPr>
              <a:cs typeface="+mn-ea"/>
              <a:sym typeface="+mn-lt"/>
            </a:endParaRPr>
          </a:p>
        </p:txBody>
      </p:sp>
      <p:sp>
        <p:nvSpPr>
          <p:cNvPr id="40" name="Oval 2">
            <a:extLst>
              <a:ext uri="{FF2B5EF4-FFF2-40B4-BE49-F238E27FC236}">
                <a16:creationId xmlns:a16="http://schemas.microsoft.com/office/drawing/2014/main" id="{00BB4D26-CE4E-4746-878D-468716DAD69A}"/>
              </a:ext>
            </a:extLst>
          </p:cNvPr>
          <p:cNvSpPr/>
          <p:nvPr/>
        </p:nvSpPr>
        <p:spPr bwMode="auto">
          <a:xfrm>
            <a:off x="4336119" y="2339429"/>
            <a:ext cx="932952" cy="932953"/>
          </a:xfrm>
          <a:prstGeom prst="ellipse">
            <a:avLst/>
          </a:prstGeom>
          <a:solidFill>
            <a:schemeClr val="accent2">
              <a:alpha val="70000"/>
            </a:schemeClr>
          </a:solidFill>
          <a:ln w="19050">
            <a:noFill/>
            <a:round/>
            <a:headEnd/>
            <a:tailEnd/>
          </a:ln>
        </p:spPr>
        <p:txBody>
          <a:bodyPr anchor="ctr"/>
          <a:lstStyle/>
          <a:p>
            <a:pPr algn="ctr"/>
            <a:endParaRPr>
              <a:cs typeface="+mn-ea"/>
              <a:sym typeface="+mn-lt"/>
            </a:endParaRPr>
          </a:p>
        </p:txBody>
      </p:sp>
      <p:sp>
        <p:nvSpPr>
          <p:cNvPr id="41" name="Oval 1">
            <a:extLst>
              <a:ext uri="{FF2B5EF4-FFF2-40B4-BE49-F238E27FC236}">
                <a16:creationId xmlns:a16="http://schemas.microsoft.com/office/drawing/2014/main" id="{182EAD22-C14F-41E2-A806-A0ECA8BDF4C3}"/>
              </a:ext>
            </a:extLst>
          </p:cNvPr>
          <p:cNvSpPr/>
          <p:nvPr/>
        </p:nvSpPr>
        <p:spPr bwMode="auto">
          <a:xfrm>
            <a:off x="4695512" y="2616596"/>
            <a:ext cx="1147117" cy="114711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b="1" dirty="0">
                <a:solidFill>
                  <a:srgbClr val="C5040F"/>
                </a:solidFill>
                <a:sym typeface="+mn-lt"/>
              </a:rPr>
              <a:t>2</a:t>
            </a:r>
          </a:p>
        </p:txBody>
      </p:sp>
      <p:sp>
        <p:nvSpPr>
          <p:cNvPr id="42" name="Oval 4">
            <a:extLst>
              <a:ext uri="{FF2B5EF4-FFF2-40B4-BE49-F238E27FC236}">
                <a16:creationId xmlns:a16="http://schemas.microsoft.com/office/drawing/2014/main" id="{C70EAC93-D7D3-4383-9C69-EE0BFDC31726}"/>
              </a:ext>
            </a:extLst>
          </p:cNvPr>
          <p:cNvSpPr/>
          <p:nvPr/>
        </p:nvSpPr>
        <p:spPr bwMode="auto">
          <a:xfrm>
            <a:off x="5147407" y="3860824"/>
            <a:ext cx="384711" cy="384711"/>
          </a:xfrm>
          <a:prstGeom prst="ellipse">
            <a:avLst/>
          </a:prstGeom>
          <a:solidFill>
            <a:schemeClr val="accent3">
              <a:alpha val="70000"/>
            </a:schemeClr>
          </a:solidFill>
          <a:ln w="19050">
            <a:noFill/>
            <a:round/>
            <a:headEnd/>
            <a:tailEnd/>
          </a:ln>
        </p:spPr>
        <p:txBody>
          <a:bodyPr anchor="ctr"/>
          <a:lstStyle/>
          <a:p>
            <a:pPr algn="ctr"/>
            <a:endParaRPr>
              <a:cs typeface="+mn-ea"/>
              <a:sym typeface="+mn-lt"/>
            </a:endParaRPr>
          </a:p>
        </p:txBody>
      </p:sp>
      <p:sp>
        <p:nvSpPr>
          <p:cNvPr id="45" name="Oval 5">
            <a:extLst>
              <a:ext uri="{FF2B5EF4-FFF2-40B4-BE49-F238E27FC236}">
                <a16:creationId xmlns:a16="http://schemas.microsoft.com/office/drawing/2014/main" id="{9CCA822B-77B2-4BE2-87E3-BD6E672ACC8C}"/>
              </a:ext>
            </a:extLst>
          </p:cNvPr>
          <p:cNvSpPr/>
          <p:nvPr/>
        </p:nvSpPr>
        <p:spPr bwMode="auto">
          <a:xfrm>
            <a:off x="3970205" y="2954697"/>
            <a:ext cx="273413" cy="273413"/>
          </a:xfrm>
          <a:prstGeom prst="ellipse">
            <a:avLst/>
          </a:prstGeom>
          <a:solidFill>
            <a:schemeClr val="accent4">
              <a:lumMod val="60000"/>
              <a:lumOff val="40000"/>
              <a:alpha val="70000"/>
            </a:schemeClr>
          </a:solidFill>
          <a:ln w="19050">
            <a:noFill/>
            <a:round/>
            <a:headEnd/>
            <a:tailEnd/>
          </a:ln>
        </p:spPr>
        <p:txBody>
          <a:bodyPr anchor="ctr"/>
          <a:lstStyle/>
          <a:p>
            <a:pPr algn="ctr"/>
            <a:endParaRPr>
              <a:cs typeface="+mn-ea"/>
              <a:sym typeface="+mn-lt"/>
            </a:endParaRPr>
          </a:p>
        </p:txBody>
      </p:sp>
      <p:sp>
        <p:nvSpPr>
          <p:cNvPr id="46" name="Oval 6">
            <a:extLst>
              <a:ext uri="{FF2B5EF4-FFF2-40B4-BE49-F238E27FC236}">
                <a16:creationId xmlns:a16="http://schemas.microsoft.com/office/drawing/2014/main" id="{FE55F5BB-83FF-41F4-B45C-ED1066F25AFE}"/>
              </a:ext>
            </a:extLst>
          </p:cNvPr>
          <p:cNvSpPr/>
          <p:nvPr/>
        </p:nvSpPr>
        <p:spPr bwMode="auto">
          <a:xfrm>
            <a:off x="5705922" y="2330347"/>
            <a:ext cx="273413" cy="273413"/>
          </a:xfrm>
          <a:prstGeom prst="ellipse">
            <a:avLst/>
          </a:prstGeom>
          <a:solidFill>
            <a:schemeClr val="accent3">
              <a:lumMod val="60000"/>
              <a:lumOff val="40000"/>
              <a:alpha val="70000"/>
            </a:schemeClr>
          </a:solidFill>
          <a:ln w="19050">
            <a:noFill/>
            <a:round/>
            <a:headEnd/>
            <a:tailEnd/>
          </a:ln>
        </p:spPr>
        <p:txBody>
          <a:bodyPr anchor="ctr"/>
          <a:lstStyle/>
          <a:p>
            <a:pPr algn="ctr"/>
            <a:endParaRPr>
              <a:cs typeface="+mn-ea"/>
              <a:sym typeface="+mn-lt"/>
            </a:endParaRPr>
          </a:p>
        </p:txBody>
      </p:sp>
      <p:sp>
        <p:nvSpPr>
          <p:cNvPr id="47" name="TextBox 11">
            <a:extLst>
              <a:ext uri="{FF2B5EF4-FFF2-40B4-BE49-F238E27FC236}">
                <a16:creationId xmlns:a16="http://schemas.microsoft.com/office/drawing/2014/main" id="{38D8F447-7036-4515-9C43-97D3E57815A7}"/>
              </a:ext>
            </a:extLst>
          </p:cNvPr>
          <p:cNvSpPr txBox="1"/>
          <p:nvPr/>
        </p:nvSpPr>
        <p:spPr>
          <a:xfrm>
            <a:off x="6036270" y="2891685"/>
            <a:ext cx="3010352" cy="537315"/>
          </a:xfrm>
          <a:prstGeom prst="rect">
            <a:avLst/>
          </a:prstGeom>
          <a:noFill/>
        </p:spPr>
        <p:txBody>
          <a:bodyPr wrap="none" lIns="360000" tIns="0" rIns="0" bIns="0" anchor="b" anchorCtr="0">
            <a:normAutofit/>
          </a:bodyPr>
          <a:lstStyle/>
          <a:p>
            <a:r>
              <a:rPr lang="en-US" altLang="zh-CN" sz="3200" b="1" dirty="0">
                <a:solidFill>
                  <a:srgbClr val="C5040F"/>
                </a:solidFill>
                <a:latin typeface="+mn-ea"/>
              </a:rPr>
              <a:t>8D</a:t>
            </a:r>
            <a:r>
              <a:rPr lang="zh-CN" altLang="en-US" sz="3200" b="1" dirty="0">
                <a:solidFill>
                  <a:srgbClr val="C5040F"/>
                </a:solidFill>
                <a:latin typeface="+mn-ea"/>
              </a:rPr>
              <a:t>步骤</a:t>
            </a:r>
          </a:p>
        </p:txBody>
      </p:sp>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3195645" y="369633"/>
            <a:ext cx="1613421" cy="430746"/>
          </a:xfrm>
        </p:spPr>
        <p:txBody>
          <a:bodyPr/>
          <a:lstStyle/>
          <a:p>
            <a:r>
              <a:rPr lang="en-US" altLang="zh-CN" b="1" spc="300" dirty="0"/>
              <a:t>8D</a:t>
            </a:r>
            <a:r>
              <a:rPr lang="zh-CN" altLang="en-US" b="1" spc="300" dirty="0"/>
              <a:t>步骤</a:t>
            </a:r>
          </a:p>
        </p:txBody>
      </p:sp>
    </p:spTree>
    <p:extLst>
      <p:ext uri="{BB962C8B-B14F-4D97-AF65-F5344CB8AC3E}">
        <p14:creationId xmlns:p14="http://schemas.microsoft.com/office/powerpoint/2010/main" val="35864097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750" fill="hold"/>
                                        <p:tgtEl>
                                          <p:spTgt spid="37"/>
                                        </p:tgtEl>
                                        <p:attrNameLst>
                                          <p:attrName>ppt_w</p:attrName>
                                        </p:attrNameLst>
                                      </p:cBhvr>
                                      <p:tavLst>
                                        <p:tav tm="0">
                                          <p:val>
                                            <p:fltVal val="0"/>
                                          </p:val>
                                        </p:tav>
                                        <p:tav tm="100000">
                                          <p:val>
                                            <p:strVal val="#ppt_w"/>
                                          </p:val>
                                        </p:tav>
                                      </p:tavLst>
                                    </p:anim>
                                    <p:anim calcmode="lin" valueType="num">
                                      <p:cBhvr>
                                        <p:cTn id="8" dur="750" fill="hold"/>
                                        <p:tgtEl>
                                          <p:spTgt spid="37"/>
                                        </p:tgtEl>
                                        <p:attrNameLst>
                                          <p:attrName>ppt_h</p:attrName>
                                        </p:attrNameLst>
                                      </p:cBhvr>
                                      <p:tavLst>
                                        <p:tav tm="0">
                                          <p:val>
                                            <p:fltVal val="0"/>
                                          </p:val>
                                        </p:tav>
                                        <p:tav tm="100000">
                                          <p:val>
                                            <p:strVal val="#ppt_h"/>
                                          </p:val>
                                        </p:tav>
                                      </p:tavLst>
                                    </p:anim>
                                    <p:animEffect transition="in" filter="fade">
                                      <p:cBhvr>
                                        <p:cTn id="9" dur="750"/>
                                        <p:tgtEl>
                                          <p:spTgt spid="3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750" fill="hold"/>
                                        <p:tgtEl>
                                          <p:spTgt spid="40"/>
                                        </p:tgtEl>
                                        <p:attrNameLst>
                                          <p:attrName>ppt_w</p:attrName>
                                        </p:attrNameLst>
                                      </p:cBhvr>
                                      <p:tavLst>
                                        <p:tav tm="0">
                                          <p:val>
                                            <p:fltVal val="0"/>
                                          </p:val>
                                        </p:tav>
                                        <p:tav tm="100000">
                                          <p:val>
                                            <p:strVal val="#ppt_w"/>
                                          </p:val>
                                        </p:tav>
                                      </p:tavLst>
                                    </p:anim>
                                    <p:anim calcmode="lin" valueType="num">
                                      <p:cBhvr>
                                        <p:cTn id="13" dur="750" fill="hold"/>
                                        <p:tgtEl>
                                          <p:spTgt spid="40"/>
                                        </p:tgtEl>
                                        <p:attrNameLst>
                                          <p:attrName>ppt_h</p:attrName>
                                        </p:attrNameLst>
                                      </p:cBhvr>
                                      <p:tavLst>
                                        <p:tav tm="0">
                                          <p:val>
                                            <p:fltVal val="0"/>
                                          </p:val>
                                        </p:tav>
                                        <p:tav tm="100000">
                                          <p:val>
                                            <p:strVal val="#ppt_h"/>
                                          </p:val>
                                        </p:tav>
                                      </p:tavLst>
                                    </p:anim>
                                    <p:animEffect transition="in" filter="fade">
                                      <p:cBhvr>
                                        <p:cTn id="14" dur="750"/>
                                        <p:tgtEl>
                                          <p:spTgt spid="4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750" fill="hold"/>
                                        <p:tgtEl>
                                          <p:spTgt spid="41"/>
                                        </p:tgtEl>
                                        <p:attrNameLst>
                                          <p:attrName>ppt_w</p:attrName>
                                        </p:attrNameLst>
                                      </p:cBhvr>
                                      <p:tavLst>
                                        <p:tav tm="0">
                                          <p:val>
                                            <p:fltVal val="0"/>
                                          </p:val>
                                        </p:tav>
                                        <p:tav tm="100000">
                                          <p:val>
                                            <p:strVal val="#ppt_w"/>
                                          </p:val>
                                        </p:tav>
                                      </p:tavLst>
                                    </p:anim>
                                    <p:anim calcmode="lin" valueType="num">
                                      <p:cBhvr>
                                        <p:cTn id="18" dur="750" fill="hold"/>
                                        <p:tgtEl>
                                          <p:spTgt spid="41"/>
                                        </p:tgtEl>
                                        <p:attrNameLst>
                                          <p:attrName>ppt_h</p:attrName>
                                        </p:attrNameLst>
                                      </p:cBhvr>
                                      <p:tavLst>
                                        <p:tav tm="0">
                                          <p:val>
                                            <p:fltVal val="0"/>
                                          </p:val>
                                        </p:tav>
                                        <p:tav tm="100000">
                                          <p:val>
                                            <p:strVal val="#ppt_h"/>
                                          </p:val>
                                        </p:tav>
                                      </p:tavLst>
                                    </p:anim>
                                    <p:animEffect transition="in" filter="fade">
                                      <p:cBhvr>
                                        <p:cTn id="19" dur="750"/>
                                        <p:tgtEl>
                                          <p:spTgt spid="4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750" fill="hold"/>
                                        <p:tgtEl>
                                          <p:spTgt spid="42"/>
                                        </p:tgtEl>
                                        <p:attrNameLst>
                                          <p:attrName>ppt_w</p:attrName>
                                        </p:attrNameLst>
                                      </p:cBhvr>
                                      <p:tavLst>
                                        <p:tav tm="0">
                                          <p:val>
                                            <p:fltVal val="0"/>
                                          </p:val>
                                        </p:tav>
                                        <p:tav tm="100000">
                                          <p:val>
                                            <p:strVal val="#ppt_w"/>
                                          </p:val>
                                        </p:tav>
                                      </p:tavLst>
                                    </p:anim>
                                    <p:anim calcmode="lin" valueType="num">
                                      <p:cBhvr>
                                        <p:cTn id="23" dur="750" fill="hold"/>
                                        <p:tgtEl>
                                          <p:spTgt spid="42"/>
                                        </p:tgtEl>
                                        <p:attrNameLst>
                                          <p:attrName>ppt_h</p:attrName>
                                        </p:attrNameLst>
                                      </p:cBhvr>
                                      <p:tavLst>
                                        <p:tav tm="0">
                                          <p:val>
                                            <p:fltVal val="0"/>
                                          </p:val>
                                        </p:tav>
                                        <p:tav tm="100000">
                                          <p:val>
                                            <p:strVal val="#ppt_h"/>
                                          </p:val>
                                        </p:tav>
                                      </p:tavLst>
                                    </p:anim>
                                    <p:animEffect transition="in" filter="fade">
                                      <p:cBhvr>
                                        <p:cTn id="24" dur="750"/>
                                        <p:tgtEl>
                                          <p:spTgt spid="4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750" fill="hold"/>
                                        <p:tgtEl>
                                          <p:spTgt spid="45"/>
                                        </p:tgtEl>
                                        <p:attrNameLst>
                                          <p:attrName>ppt_w</p:attrName>
                                        </p:attrNameLst>
                                      </p:cBhvr>
                                      <p:tavLst>
                                        <p:tav tm="0">
                                          <p:val>
                                            <p:fltVal val="0"/>
                                          </p:val>
                                        </p:tav>
                                        <p:tav tm="100000">
                                          <p:val>
                                            <p:strVal val="#ppt_w"/>
                                          </p:val>
                                        </p:tav>
                                      </p:tavLst>
                                    </p:anim>
                                    <p:anim calcmode="lin" valueType="num">
                                      <p:cBhvr>
                                        <p:cTn id="28" dur="750" fill="hold"/>
                                        <p:tgtEl>
                                          <p:spTgt spid="45"/>
                                        </p:tgtEl>
                                        <p:attrNameLst>
                                          <p:attrName>ppt_h</p:attrName>
                                        </p:attrNameLst>
                                      </p:cBhvr>
                                      <p:tavLst>
                                        <p:tav tm="0">
                                          <p:val>
                                            <p:fltVal val="0"/>
                                          </p:val>
                                        </p:tav>
                                        <p:tav tm="100000">
                                          <p:val>
                                            <p:strVal val="#ppt_h"/>
                                          </p:val>
                                        </p:tav>
                                      </p:tavLst>
                                    </p:anim>
                                    <p:animEffect transition="in" filter="fade">
                                      <p:cBhvr>
                                        <p:cTn id="29" dur="750"/>
                                        <p:tgtEl>
                                          <p:spTgt spid="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750" fill="hold"/>
                                        <p:tgtEl>
                                          <p:spTgt spid="46"/>
                                        </p:tgtEl>
                                        <p:attrNameLst>
                                          <p:attrName>ppt_w</p:attrName>
                                        </p:attrNameLst>
                                      </p:cBhvr>
                                      <p:tavLst>
                                        <p:tav tm="0">
                                          <p:val>
                                            <p:fltVal val="0"/>
                                          </p:val>
                                        </p:tav>
                                        <p:tav tm="100000">
                                          <p:val>
                                            <p:strVal val="#ppt_w"/>
                                          </p:val>
                                        </p:tav>
                                      </p:tavLst>
                                    </p:anim>
                                    <p:anim calcmode="lin" valueType="num">
                                      <p:cBhvr>
                                        <p:cTn id="33" dur="750" fill="hold"/>
                                        <p:tgtEl>
                                          <p:spTgt spid="46"/>
                                        </p:tgtEl>
                                        <p:attrNameLst>
                                          <p:attrName>ppt_h</p:attrName>
                                        </p:attrNameLst>
                                      </p:cBhvr>
                                      <p:tavLst>
                                        <p:tav tm="0">
                                          <p:val>
                                            <p:fltVal val="0"/>
                                          </p:val>
                                        </p:tav>
                                        <p:tav tm="100000">
                                          <p:val>
                                            <p:strVal val="#ppt_h"/>
                                          </p:val>
                                        </p:tav>
                                      </p:tavLst>
                                    </p:anim>
                                    <p:animEffect transition="in" filter="fade">
                                      <p:cBhvr>
                                        <p:cTn id="34" dur="750"/>
                                        <p:tgtEl>
                                          <p:spTgt spid="46"/>
                                        </p:tgtEl>
                                      </p:cBhvr>
                                    </p:animEffect>
                                  </p:childTnLst>
                                </p:cTn>
                              </p:par>
                            </p:childTnLst>
                          </p:cTn>
                        </p:par>
                        <p:par>
                          <p:cTn id="35" fill="hold">
                            <p:stCondLst>
                              <p:cond delay="750"/>
                            </p:stCondLst>
                            <p:childTnLst>
                              <p:par>
                                <p:cTn id="36" presetID="10" presetClass="entr" presetSubtype="0" fill="hold" grpId="0" nodeType="afterEffect">
                                  <p:stCondLst>
                                    <p:cond delay="50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41" grpId="0" animBg="1"/>
      <p:bldP spid="42" grpId="0" animBg="1"/>
      <p:bldP spid="45" grpId="0" animBg="1"/>
      <p:bldP spid="46" grpId="0" animBg="1"/>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3195645" y="369633"/>
            <a:ext cx="1613421" cy="430746"/>
          </a:xfrm>
        </p:spPr>
        <p:txBody>
          <a:bodyPr/>
          <a:lstStyle/>
          <a:p>
            <a:r>
              <a:rPr lang="en-US" altLang="zh-CN" b="1" spc="300" dirty="0"/>
              <a:t>8D</a:t>
            </a:r>
            <a:r>
              <a:rPr lang="zh-CN" altLang="en-US" b="1" spc="300" dirty="0"/>
              <a:t>步骤</a:t>
            </a:r>
          </a:p>
        </p:txBody>
      </p:sp>
      <p:sp>
        <p:nvSpPr>
          <p:cNvPr id="31" name="Freeform 4">
            <a:extLst>
              <a:ext uri="{FF2B5EF4-FFF2-40B4-BE49-F238E27FC236}">
                <a16:creationId xmlns:a16="http://schemas.microsoft.com/office/drawing/2014/main" id="{9C488518-30CF-416A-B369-92774C177C88}"/>
              </a:ext>
            </a:extLst>
          </p:cNvPr>
          <p:cNvSpPr>
            <a:spLocks/>
          </p:cNvSpPr>
          <p:nvPr/>
        </p:nvSpPr>
        <p:spPr bwMode="auto">
          <a:xfrm>
            <a:off x="3856233" y="4157575"/>
            <a:ext cx="1571651" cy="1653807"/>
          </a:xfrm>
          <a:custGeom>
            <a:avLst/>
            <a:gdLst>
              <a:gd name="T0" fmla="*/ 1425 w 1506"/>
              <a:gd name="T1" fmla="*/ 1572 h 1578"/>
              <a:gd name="T2" fmla="*/ 1386 w 1506"/>
              <a:gd name="T3" fmla="*/ 1566 h 1578"/>
              <a:gd name="T4" fmla="*/ 1350 w 1506"/>
              <a:gd name="T5" fmla="*/ 1557 h 1578"/>
              <a:gd name="T6" fmla="*/ 1311 w 1506"/>
              <a:gd name="T7" fmla="*/ 1548 h 1578"/>
              <a:gd name="T8" fmla="*/ 1272 w 1506"/>
              <a:gd name="T9" fmla="*/ 1533 h 1578"/>
              <a:gd name="T10" fmla="*/ 1236 w 1506"/>
              <a:gd name="T11" fmla="*/ 1518 h 1578"/>
              <a:gd name="T12" fmla="*/ 1194 w 1506"/>
              <a:gd name="T13" fmla="*/ 1506 h 1578"/>
              <a:gd name="T14" fmla="*/ 1155 w 1506"/>
              <a:gd name="T15" fmla="*/ 1491 h 1578"/>
              <a:gd name="T16" fmla="*/ 1116 w 1506"/>
              <a:gd name="T17" fmla="*/ 1479 h 1578"/>
              <a:gd name="T18" fmla="*/ 1065 w 1506"/>
              <a:gd name="T19" fmla="*/ 1461 h 1578"/>
              <a:gd name="T20" fmla="*/ 1026 w 1506"/>
              <a:gd name="T21" fmla="*/ 1443 h 1578"/>
              <a:gd name="T22" fmla="*/ 987 w 1506"/>
              <a:gd name="T23" fmla="*/ 1425 h 1578"/>
              <a:gd name="T24" fmla="*/ 951 w 1506"/>
              <a:gd name="T25" fmla="*/ 1407 h 1578"/>
              <a:gd name="T26" fmla="*/ 909 w 1506"/>
              <a:gd name="T27" fmla="*/ 1383 h 1578"/>
              <a:gd name="T28" fmla="*/ 882 w 1506"/>
              <a:gd name="T29" fmla="*/ 1365 h 1578"/>
              <a:gd name="T30" fmla="*/ 843 w 1506"/>
              <a:gd name="T31" fmla="*/ 1341 h 1578"/>
              <a:gd name="T32" fmla="*/ 818 w 1506"/>
              <a:gd name="T33" fmla="*/ 1323 h 1578"/>
              <a:gd name="T34" fmla="*/ 783 w 1506"/>
              <a:gd name="T35" fmla="*/ 1303 h 1578"/>
              <a:gd name="T36" fmla="*/ 750 w 1506"/>
              <a:gd name="T37" fmla="*/ 1282 h 1578"/>
              <a:gd name="T38" fmla="*/ 710 w 1506"/>
              <a:gd name="T39" fmla="*/ 1258 h 1578"/>
              <a:gd name="T40" fmla="*/ 678 w 1506"/>
              <a:gd name="T41" fmla="*/ 1237 h 1578"/>
              <a:gd name="T42" fmla="*/ 642 w 1506"/>
              <a:gd name="T43" fmla="*/ 1211 h 1578"/>
              <a:gd name="T44" fmla="*/ 600 w 1506"/>
              <a:gd name="T45" fmla="*/ 1182 h 1578"/>
              <a:gd name="T46" fmla="*/ 563 w 1506"/>
              <a:gd name="T47" fmla="*/ 1156 h 1578"/>
              <a:gd name="T48" fmla="*/ 523 w 1506"/>
              <a:gd name="T49" fmla="*/ 1125 h 1578"/>
              <a:gd name="T50" fmla="*/ 483 w 1506"/>
              <a:gd name="T51" fmla="*/ 1089 h 1578"/>
              <a:gd name="T52" fmla="*/ 453 w 1506"/>
              <a:gd name="T53" fmla="*/ 1065 h 1578"/>
              <a:gd name="T54" fmla="*/ 411 w 1506"/>
              <a:gd name="T55" fmla="*/ 1017 h 1578"/>
              <a:gd name="T56" fmla="*/ 384 w 1506"/>
              <a:gd name="T57" fmla="*/ 993 h 1578"/>
              <a:gd name="T58" fmla="*/ 354 w 1506"/>
              <a:gd name="T59" fmla="*/ 957 h 1578"/>
              <a:gd name="T60" fmla="*/ 330 w 1506"/>
              <a:gd name="T61" fmla="*/ 927 h 1578"/>
              <a:gd name="T62" fmla="*/ 306 w 1506"/>
              <a:gd name="T63" fmla="*/ 894 h 1578"/>
              <a:gd name="T64" fmla="*/ 0 w 1506"/>
              <a:gd name="T65" fmla="*/ 1174 h 1578"/>
              <a:gd name="T66" fmla="*/ 316 w 1506"/>
              <a:gd name="T67" fmla="*/ 259 h 1578"/>
              <a:gd name="T68" fmla="*/ 1279 w 1506"/>
              <a:gd name="T69" fmla="*/ 0 h 1578"/>
              <a:gd name="T70" fmla="*/ 963 w 1506"/>
              <a:gd name="T71" fmla="*/ 294 h 1578"/>
              <a:gd name="T72" fmla="*/ 987 w 1506"/>
              <a:gd name="T73" fmla="*/ 318 h 1578"/>
              <a:gd name="T74" fmla="*/ 1008 w 1506"/>
              <a:gd name="T75" fmla="*/ 342 h 1578"/>
              <a:gd name="T76" fmla="*/ 1034 w 1506"/>
              <a:gd name="T77" fmla="*/ 376 h 1578"/>
              <a:gd name="T78" fmla="*/ 1056 w 1506"/>
              <a:gd name="T79" fmla="*/ 393 h 1578"/>
              <a:gd name="T80" fmla="*/ 1080 w 1506"/>
              <a:gd name="T81" fmla="*/ 418 h 1578"/>
              <a:gd name="T82" fmla="*/ 1104 w 1506"/>
              <a:gd name="T83" fmla="*/ 435 h 1578"/>
              <a:gd name="T84" fmla="*/ 1131 w 1506"/>
              <a:gd name="T85" fmla="*/ 462 h 1578"/>
              <a:gd name="T86" fmla="*/ 1164 w 1506"/>
              <a:gd name="T87" fmla="*/ 489 h 1578"/>
              <a:gd name="T88" fmla="*/ 1209 w 1506"/>
              <a:gd name="T89" fmla="*/ 525 h 1578"/>
              <a:gd name="T90" fmla="*/ 1296 w 1506"/>
              <a:gd name="T91" fmla="*/ 579 h 1578"/>
              <a:gd name="T92" fmla="*/ 1257 w 1506"/>
              <a:gd name="T93" fmla="*/ 555 h 1578"/>
              <a:gd name="T94" fmla="*/ 1332 w 1506"/>
              <a:gd name="T95" fmla="*/ 600 h 1578"/>
              <a:gd name="T96" fmla="*/ 1365 w 1506"/>
              <a:gd name="T97" fmla="*/ 621 h 1578"/>
              <a:gd name="T98" fmla="*/ 1398 w 1506"/>
              <a:gd name="T99" fmla="*/ 636 h 1578"/>
              <a:gd name="T100" fmla="*/ 1434 w 1506"/>
              <a:gd name="T101" fmla="*/ 651 h 1578"/>
              <a:gd name="T102" fmla="*/ 1473 w 1506"/>
              <a:gd name="T103" fmla="*/ 663 h 1578"/>
              <a:gd name="T104" fmla="*/ 1506 w 1506"/>
              <a:gd name="T105" fmla="*/ 675 h 1578"/>
              <a:gd name="T106" fmla="*/ 1173 w 1506"/>
              <a:gd name="T107" fmla="*/ 1098 h 1578"/>
              <a:gd name="T108" fmla="*/ 1446 w 1506"/>
              <a:gd name="T109" fmla="*/ 1578 h 1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06" h="1578">
                <a:moveTo>
                  <a:pt x="1425" y="1572"/>
                </a:moveTo>
                <a:lnTo>
                  <a:pt x="1386" y="1566"/>
                </a:lnTo>
                <a:lnTo>
                  <a:pt x="1350" y="1557"/>
                </a:lnTo>
                <a:lnTo>
                  <a:pt x="1311" y="1548"/>
                </a:lnTo>
                <a:lnTo>
                  <a:pt x="1272" y="1533"/>
                </a:lnTo>
                <a:lnTo>
                  <a:pt x="1236" y="1518"/>
                </a:lnTo>
                <a:lnTo>
                  <a:pt x="1194" y="1506"/>
                </a:lnTo>
                <a:lnTo>
                  <a:pt x="1155" y="1491"/>
                </a:lnTo>
                <a:lnTo>
                  <a:pt x="1116" y="1479"/>
                </a:lnTo>
                <a:lnTo>
                  <a:pt x="1065" y="1461"/>
                </a:lnTo>
                <a:lnTo>
                  <a:pt x="1026" y="1443"/>
                </a:lnTo>
                <a:lnTo>
                  <a:pt x="987" y="1425"/>
                </a:lnTo>
                <a:lnTo>
                  <a:pt x="951" y="1407"/>
                </a:lnTo>
                <a:lnTo>
                  <a:pt x="909" y="1383"/>
                </a:lnTo>
                <a:lnTo>
                  <a:pt x="882" y="1365"/>
                </a:lnTo>
                <a:lnTo>
                  <a:pt x="843" y="1341"/>
                </a:lnTo>
                <a:lnTo>
                  <a:pt x="818" y="1323"/>
                </a:lnTo>
                <a:lnTo>
                  <a:pt x="783" y="1303"/>
                </a:lnTo>
                <a:lnTo>
                  <a:pt x="750" y="1282"/>
                </a:lnTo>
                <a:lnTo>
                  <a:pt x="710" y="1258"/>
                </a:lnTo>
                <a:lnTo>
                  <a:pt x="678" y="1237"/>
                </a:lnTo>
                <a:lnTo>
                  <a:pt x="642" y="1211"/>
                </a:lnTo>
                <a:lnTo>
                  <a:pt x="600" y="1182"/>
                </a:lnTo>
                <a:lnTo>
                  <a:pt x="563" y="1156"/>
                </a:lnTo>
                <a:lnTo>
                  <a:pt x="523" y="1125"/>
                </a:lnTo>
                <a:lnTo>
                  <a:pt x="483" y="1089"/>
                </a:lnTo>
                <a:lnTo>
                  <a:pt x="453" y="1065"/>
                </a:lnTo>
                <a:lnTo>
                  <a:pt x="411" y="1017"/>
                </a:lnTo>
                <a:lnTo>
                  <a:pt x="384" y="993"/>
                </a:lnTo>
                <a:lnTo>
                  <a:pt x="354" y="957"/>
                </a:lnTo>
                <a:lnTo>
                  <a:pt x="330" y="927"/>
                </a:lnTo>
                <a:lnTo>
                  <a:pt x="306" y="894"/>
                </a:lnTo>
                <a:lnTo>
                  <a:pt x="0" y="1174"/>
                </a:lnTo>
                <a:lnTo>
                  <a:pt x="316" y="259"/>
                </a:lnTo>
                <a:lnTo>
                  <a:pt x="1279" y="0"/>
                </a:lnTo>
                <a:lnTo>
                  <a:pt x="963" y="294"/>
                </a:lnTo>
                <a:lnTo>
                  <a:pt x="987" y="318"/>
                </a:lnTo>
                <a:lnTo>
                  <a:pt x="1008" y="342"/>
                </a:lnTo>
                <a:lnTo>
                  <a:pt x="1034" y="376"/>
                </a:lnTo>
                <a:lnTo>
                  <a:pt x="1056" y="393"/>
                </a:lnTo>
                <a:lnTo>
                  <a:pt x="1080" y="418"/>
                </a:lnTo>
                <a:lnTo>
                  <a:pt x="1104" y="435"/>
                </a:lnTo>
                <a:lnTo>
                  <a:pt x="1131" y="462"/>
                </a:lnTo>
                <a:lnTo>
                  <a:pt x="1164" y="489"/>
                </a:lnTo>
                <a:lnTo>
                  <a:pt x="1209" y="525"/>
                </a:lnTo>
                <a:lnTo>
                  <a:pt x="1296" y="579"/>
                </a:lnTo>
                <a:lnTo>
                  <a:pt x="1257" y="555"/>
                </a:lnTo>
                <a:lnTo>
                  <a:pt x="1332" y="600"/>
                </a:lnTo>
                <a:lnTo>
                  <a:pt x="1365" y="621"/>
                </a:lnTo>
                <a:lnTo>
                  <a:pt x="1398" y="636"/>
                </a:lnTo>
                <a:lnTo>
                  <a:pt x="1434" y="651"/>
                </a:lnTo>
                <a:lnTo>
                  <a:pt x="1473" y="663"/>
                </a:lnTo>
                <a:lnTo>
                  <a:pt x="1506" y="675"/>
                </a:lnTo>
                <a:lnTo>
                  <a:pt x="1173" y="1098"/>
                </a:lnTo>
                <a:lnTo>
                  <a:pt x="1446" y="1578"/>
                </a:lnTo>
              </a:path>
            </a:pathLst>
          </a:custGeom>
          <a:solidFill>
            <a:srgbClr val="7FA4D8"/>
          </a:solidFill>
          <a:ln w="25400" cap="rnd" cmpd="sng">
            <a:solidFill>
              <a:srgbClr val="000000"/>
            </a:solidFill>
            <a:prstDash val="solid"/>
            <a:round/>
            <a:headEnd/>
            <a:tailEnd/>
          </a:ln>
          <a:effectLst/>
        </p:spPr>
        <p:txBody>
          <a:bodyPr/>
          <a:lstStyle/>
          <a:p>
            <a:pPr fontAlgn="base">
              <a:spcBef>
                <a:spcPct val="0"/>
              </a:spcBef>
              <a:spcAft>
                <a:spcPct val="0"/>
              </a:spcAft>
            </a:pPr>
            <a:endParaRPr lang="en-US" sz="1400">
              <a:solidFill>
                <a:srgbClr val="000000"/>
              </a:solidFill>
              <a:cs typeface="Arial" charset="0"/>
            </a:endParaRPr>
          </a:p>
        </p:txBody>
      </p:sp>
      <p:sp>
        <p:nvSpPr>
          <p:cNvPr id="32" name="Freeform 5">
            <a:extLst>
              <a:ext uri="{FF2B5EF4-FFF2-40B4-BE49-F238E27FC236}">
                <a16:creationId xmlns:a16="http://schemas.microsoft.com/office/drawing/2014/main" id="{B3F3794F-5BD7-409F-9467-BBDC85720C29}"/>
              </a:ext>
            </a:extLst>
          </p:cNvPr>
          <p:cNvSpPr>
            <a:spLocks/>
          </p:cNvSpPr>
          <p:nvPr/>
        </p:nvSpPr>
        <p:spPr bwMode="auto">
          <a:xfrm>
            <a:off x="3364108" y="3187613"/>
            <a:ext cx="1496747" cy="1540426"/>
          </a:xfrm>
          <a:custGeom>
            <a:avLst/>
            <a:gdLst>
              <a:gd name="T0" fmla="*/ 1434 w 1434"/>
              <a:gd name="T1" fmla="*/ 424 h 1469"/>
              <a:gd name="T2" fmla="*/ 1141 w 1434"/>
              <a:gd name="T3" fmla="*/ 449 h 1469"/>
              <a:gd name="T4" fmla="*/ 1144 w 1434"/>
              <a:gd name="T5" fmla="*/ 482 h 1469"/>
              <a:gd name="T6" fmla="*/ 1144 w 1434"/>
              <a:gd name="T7" fmla="*/ 509 h 1469"/>
              <a:gd name="T8" fmla="*/ 1147 w 1434"/>
              <a:gd name="T9" fmla="*/ 539 h 1469"/>
              <a:gd name="T10" fmla="*/ 1156 w 1434"/>
              <a:gd name="T11" fmla="*/ 584 h 1469"/>
              <a:gd name="T12" fmla="*/ 1165 w 1434"/>
              <a:gd name="T13" fmla="*/ 632 h 1469"/>
              <a:gd name="T14" fmla="*/ 1177 w 1434"/>
              <a:gd name="T15" fmla="*/ 671 h 1469"/>
              <a:gd name="T16" fmla="*/ 1186 w 1434"/>
              <a:gd name="T17" fmla="*/ 704 h 1469"/>
              <a:gd name="T18" fmla="*/ 1192 w 1434"/>
              <a:gd name="T19" fmla="*/ 737 h 1469"/>
              <a:gd name="T20" fmla="*/ 1207 w 1434"/>
              <a:gd name="T21" fmla="*/ 767 h 1469"/>
              <a:gd name="T22" fmla="*/ 1222 w 1434"/>
              <a:gd name="T23" fmla="*/ 803 h 1469"/>
              <a:gd name="T24" fmla="*/ 1234 w 1434"/>
              <a:gd name="T25" fmla="*/ 839 h 1469"/>
              <a:gd name="T26" fmla="*/ 1255 w 1434"/>
              <a:gd name="T27" fmla="*/ 872 h 1469"/>
              <a:gd name="T28" fmla="*/ 709 w 1434"/>
              <a:gd name="T29" fmla="*/ 1019 h 1469"/>
              <a:gd name="T30" fmla="*/ 562 w 1434"/>
              <a:gd name="T31" fmla="*/ 1469 h 1469"/>
              <a:gd name="T32" fmla="*/ 532 w 1434"/>
              <a:gd name="T33" fmla="*/ 1430 h 1469"/>
              <a:gd name="T34" fmla="*/ 490 w 1434"/>
              <a:gd name="T35" fmla="*/ 1364 h 1469"/>
              <a:gd name="T36" fmla="*/ 454 w 1434"/>
              <a:gd name="T37" fmla="*/ 1295 h 1469"/>
              <a:gd name="T38" fmla="*/ 421 w 1434"/>
              <a:gd name="T39" fmla="*/ 1223 h 1469"/>
              <a:gd name="T40" fmla="*/ 388 w 1434"/>
              <a:gd name="T41" fmla="*/ 1154 h 1469"/>
              <a:gd name="T42" fmla="*/ 361 w 1434"/>
              <a:gd name="T43" fmla="*/ 1076 h 1469"/>
              <a:gd name="T44" fmla="*/ 334 w 1434"/>
              <a:gd name="T45" fmla="*/ 998 h 1469"/>
              <a:gd name="T46" fmla="*/ 303 w 1434"/>
              <a:gd name="T47" fmla="*/ 893 h 1469"/>
              <a:gd name="T48" fmla="*/ 280 w 1434"/>
              <a:gd name="T49" fmla="*/ 794 h 1469"/>
              <a:gd name="T50" fmla="*/ 262 w 1434"/>
              <a:gd name="T51" fmla="*/ 695 h 1469"/>
              <a:gd name="T52" fmla="*/ 253 w 1434"/>
              <a:gd name="T53" fmla="*/ 608 h 1469"/>
              <a:gd name="T54" fmla="*/ 250 w 1434"/>
              <a:gd name="T55" fmla="*/ 551 h 1469"/>
              <a:gd name="T56" fmla="*/ 250 w 1434"/>
              <a:gd name="T57" fmla="*/ 470 h 1469"/>
              <a:gd name="T58" fmla="*/ 0 w 1434"/>
              <a:gd name="T59" fmla="*/ 471 h 1469"/>
              <a:gd name="T60" fmla="*/ 739 w 1434"/>
              <a:gd name="T61" fmla="*/ 0 h 1469"/>
              <a:gd name="T62" fmla="*/ 1434 w 1434"/>
              <a:gd name="T63" fmla="*/ 424 h 1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34" h="1469">
                <a:moveTo>
                  <a:pt x="1434" y="424"/>
                </a:moveTo>
                <a:lnTo>
                  <a:pt x="1141" y="449"/>
                </a:lnTo>
                <a:lnTo>
                  <a:pt x="1144" y="482"/>
                </a:lnTo>
                <a:lnTo>
                  <a:pt x="1144" y="509"/>
                </a:lnTo>
                <a:lnTo>
                  <a:pt x="1147" y="539"/>
                </a:lnTo>
                <a:lnTo>
                  <a:pt x="1156" y="584"/>
                </a:lnTo>
                <a:lnTo>
                  <a:pt x="1165" y="632"/>
                </a:lnTo>
                <a:lnTo>
                  <a:pt x="1177" y="671"/>
                </a:lnTo>
                <a:lnTo>
                  <a:pt x="1186" y="704"/>
                </a:lnTo>
                <a:lnTo>
                  <a:pt x="1192" y="737"/>
                </a:lnTo>
                <a:lnTo>
                  <a:pt x="1207" y="767"/>
                </a:lnTo>
                <a:lnTo>
                  <a:pt x="1222" y="803"/>
                </a:lnTo>
                <a:lnTo>
                  <a:pt x="1234" y="839"/>
                </a:lnTo>
                <a:lnTo>
                  <a:pt x="1255" y="872"/>
                </a:lnTo>
                <a:lnTo>
                  <a:pt x="709" y="1019"/>
                </a:lnTo>
                <a:lnTo>
                  <a:pt x="562" y="1469"/>
                </a:lnTo>
                <a:lnTo>
                  <a:pt x="532" y="1430"/>
                </a:lnTo>
                <a:lnTo>
                  <a:pt x="490" y="1364"/>
                </a:lnTo>
                <a:lnTo>
                  <a:pt x="454" y="1295"/>
                </a:lnTo>
                <a:lnTo>
                  <a:pt x="421" y="1223"/>
                </a:lnTo>
                <a:lnTo>
                  <a:pt x="388" y="1154"/>
                </a:lnTo>
                <a:lnTo>
                  <a:pt x="361" y="1076"/>
                </a:lnTo>
                <a:lnTo>
                  <a:pt x="334" y="998"/>
                </a:lnTo>
                <a:lnTo>
                  <a:pt x="303" y="893"/>
                </a:lnTo>
                <a:lnTo>
                  <a:pt x="280" y="794"/>
                </a:lnTo>
                <a:lnTo>
                  <a:pt x="262" y="695"/>
                </a:lnTo>
                <a:lnTo>
                  <a:pt x="253" y="608"/>
                </a:lnTo>
                <a:lnTo>
                  <a:pt x="250" y="551"/>
                </a:lnTo>
                <a:lnTo>
                  <a:pt x="250" y="470"/>
                </a:lnTo>
                <a:lnTo>
                  <a:pt x="0" y="471"/>
                </a:lnTo>
                <a:lnTo>
                  <a:pt x="739" y="0"/>
                </a:lnTo>
                <a:lnTo>
                  <a:pt x="1434" y="424"/>
                </a:lnTo>
              </a:path>
            </a:pathLst>
          </a:custGeom>
          <a:solidFill>
            <a:srgbClr val="4077C5"/>
          </a:solidFill>
          <a:ln w="25400" cap="rnd" cmpd="sng">
            <a:solidFill>
              <a:srgbClr val="000000"/>
            </a:solidFill>
            <a:prstDash val="solid"/>
            <a:round/>
            <a:headEnd/>
            <a:tailEnd/>
          </a:ln>
          <a:effectLst/>
        </p:spPr>
        <p:txBody>
          <a:bodyPr/>
          <a:lstStyle/>
          <a:p>
            <a:pPr fontAlgn="base">
              <a:spcBef>
                <a:spcPct val="0"/>
              </a:spcBef>
              <a:spcAft>
                <a:spcPct val="0"/>
              </a:spcAft>
            </a:pPr>
            <a:endParaRPr lang="en-US" sz="1400">
              <a:solidFill>
                <a:srgbClr val="000000"/>
              </a:solidFill>
              <a:cs typeface="Arial" charset="0"/>
            </a:endParaRPr>
          </a:p>
        </p:txBody>
      </p:sp>
      <p:sp>
        <p:nvSpPr>
          <p:cNvPr id="33" name="Freeform 6">
            <a:extLst>
              <a:ext uri="{FF2B5EF4-FFF2-40B4-BE49-F238E27FC236}">
                <a16:creationId xmlns:a16="http://schemas.microsoft.com/office/drawing/2014/main" id="{03859B25-DB93-46A7-97B0-831A9705380A}"/>
              </a:ext>
            </a:extLst>
          </p:cNvPr>
          <p:cNvSpPr>
            <a:spLocks/>
          </p:cNvSpPr>
          <p:nvPr/>
        </p:nvSpPr>
        <p:spPr bwMode="auto">
          <a:xfrm>
            <a:off x="3622870" y="2087476"/>
            <a:ext cx="1547576" cy="1222436"/>
          </a:xfrm>
          <a:custGeom>
            <a:avLst/>
            <a:gdLst>
              <a:gd name="T0" fmla="*/ 70 w 1484"/>
              <a:gd name="T1" fmla="*/ 1167 h 1167"/>
              <a:gd name="T2" fmla="*/ 73 w 1484"/>
              <a:gd name="T3" fmla="*/ 1092 h 1167"/>
              <a:gd name="T4" fmla="*/ 73 w 1484"/>
              <a:gd name="T5" fmla="*/ 1053 h 1167"/>
              <a:gd name="T6" fmla="*/ 82 w 1484"/>
              <a:gd name="T7" fmla="*/ 1026 h 1167"/>
              <a:gd name="T8" fmla="*/ 82 w 1484"/>
              <a:gd name="T9" fmla="*/ 984 h 1167"/>
              <a:gd name="T10" fmla="*/ 94 w 1484"/>
              <a:gd name="T11" fmla="*/ 948 h 1167"/>
              <a:gd name="T12" fmla="*/ 100 w 1484"/>
              <a:gd name="T13" fmla="*/ 903 h 1167"/>
              <a:gd name="T14" fmla="*/ 106 w 1484"/>
              <a:gd name="T15" fmla="*/ 858 h 1167"/>
              <a:gd name="T16" fmla="*/ 112 w 1484"/>
              <a:gd name="T17" fmla="*/ 816 h 1167"/>
              <a:gd name="T18" fmla="*/ 127 w 1484"/>
              <a:gd name="T19" fmla="*/ 768 h 1167"/>
              <a:gd name="T20" fmla="*/ 136 w 1484"/>
              <a:gd name="T21" fmla="*/ 729 h 1167"/>
              <a:gd name="T22" fmla="*/ 145 w 1484"/>
              <a:gd name="T23" fmla="*/ 690 h 1167"/>
              <a:gd name="T24" fmla="*/ 157 w 1484"/>
              <a:gd name="T25" fmla="*/ 654 h 1167"/>
              <a:gd name="T26" fmla="*/ 172 w 1484"/>
              <a:gd name="T27" fmla="*/ 612 h 1167"/>
              <a:gd name="T28" fmla="*/ 184 w 1484"/>
              <a:gd name="T29" fmla="*/ 579 h 1167"/>
              <a:gd name="T30" fmla="*/ 199 w 1484"/>
              <a:gd name="T31" fmla="*/ 534 h 1167"/>
              <a:gd name="T32" fmla="*/ 205 w 1484"/>
              <a:gd name="T33" fmla="*/ 513 h 1167"/>
              <a:gd name="T34" fmla="*/ 217 w 1484"/>
              <a:gd name="T35" fmla="*/ 498 h 1167"/>
              <a:gd name="T36" fmla="*/ 229 w 1484"/>
              <a:gd name="T37" fmla="*/ 465 h 1167"/>
              <a:gd name="T38" fmla="*/ 244 w 1484"/>
              <a:gd name="T39" fmla="*/ 426 h 1167"/>
              <a:gd name="T40" fmla="*/ 268 w 1484"/>
              <a:gd name="T41" fmla="*/ 381 h 1167"/>
              <a:gd name="T42" fmla="*/ 298 w 1484"/>
              <a:gd name="T43" fmla="*/ 330 h 1167"/>
              <a:gd name="T44" fmla="*/ 313 w 1484"/>
              <a:gd name="T45" fmla="*/ 297 h 1167"/>
              <a:gd name="T46" fmla="*/ 338 w 1484"/>
              <a:gd name="T47" fmla="*/ 261 h 1167"/>
              <a:gd name="T48" fmla="*/ 364 w 1484"/>
              <a:gd name="T49" fmla="*/ 219 h 1167"/>
              <a:gd name="T50" fmla="*/ 0 w 1484"/>
              <a:gd name="T51" fmla="*/ 35 h 1167"/>
              <a:gd name="T52" fmla="*/ 997 w 1484"/>
              <a:gd name="T53" fmla="*/ 0 h 1167"/>
              <a:gd name="T54" fmla="*/ 1484 w 1484"/>
              <a:gd name="T55" fmla="*/ 688 h 1167"/>
              <a:gd name="T56" fmla="*/ 1200 w 1484"/>
              <a:gd name="T57" fmla="*/ 570 h 1167"/>
              <a:gd name="T58" fmla="*/ 1175 w 1484"/>
              <a:gd name="T59" fmla="*/ 607 h 1167"/>
              <a:gd name="T60" fmla="*/ 1149 w 1484"/>
              <a:gd name="T61" fmla="*/ 644 h 1167"/>
              <a:gd name="T62" fmla="*/ 1117 w 1484"/>
              <a:gd name="T63" fmla="*/ 694 h 1167"/>
              <a:gd name="T64" fmla="*/ 1087 w 1484"/>
              <a:gd name="T65" fmla="*/ 746 h 1167"/>
              <a:gd name="T66" fmla="*/ 1058 w 1484"/>
              <a:gd name="T67" fmla="*/ 806 h 1167"/>
              <a:gd name="T68" fmla="*/ 1034 w 1484"/>
              <a:gd name="T69" fmla="*/ 857 h 1167"/>
              <a:gd name="T70" fmla="*/ 1016 w 1484"/>
              <a:gd name="T71" fmla="*/ 910 h 1167"/>
              <a:gd name="T72" fmla="*/ 999 w 1484"/>
              <a:gd name="T73" fmla="*/ 965 h 1167"/>
              <a:gd name="T74" fmla="*/ 988 w 1484"/>
              <a:gd name="T75" fmla="*/ 1013 h 1167"/>
              <a:gd name="T76" fmla="*/ 977 w 1484"/>
              <a:gd name="T77" fmla="*/ 1067 h 1167"/>
              <a:gd name="T78" fmla="*/ 967 w 1484"/>
              <a:gd name="T79" fmla="*/ 1125 h 1167"/>
              <a:gd name="T80" fmla="*/ 558 w 1484"/>
              <a:gd name="T81" fmla="*/ 852 h 1167"/>
              <a:gd name="T82" fmla="*/ 70 w 1484"/>
              <a:gd name="T83" fmla="*/ 1167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484" h="1167">
                <a:moveTo>
                  <a:pt x="70" y="1167"/>
                </a:moveTo>
                <a:lnTo>
                  <a:pt x="73" y="1092"/>
                </a:lnTo>
                <a:lnTo>
                  <a:pt x="73" y="1053"/>
                </a:lnTo>
                <a:lnTo>
                  <a:pt x="82" y="1026"/>
                </a:lnTo>
                <a:lnTo>
                  <a:pt x="82" y="984"/>
                </a:lnTo>
                <a:lnTo>
                  <a:pt x="94" y="948"/>
                </a:lnTo>
                <a:lnTo>
                  <a:pt x="100" y="903"/>
                </a:lnTo>
                <a:lnTo>
                  <a:pt x="106" y="858"/>
                </a:lnTo>
                <a:lnTo>
                  <a:pt x="112" y="816"/>
                </a:lnTo>
                <a:lnTo>
                  <a:pt x="127" y="768"/>
                </a:lnTo>
                <a:lnTo>
                  <a:pt x="136" y="729"/>
                </a:lnTo>
                <a:lnTo>
                  <a:pt x="145" y="690"/>
                </a:lnTo>
                <a:lnTo>
                  <a:pt x="157" y="654"/>
                </a:lnTo>
                <a:lnTo>
                  <a:pt x="172" y="612"/>
                </a:lnTo>
                <a:lnTo>
                  <a:pt x="184" y="579"/>
                </a:lnTo>
                <a:lnTo>
                  <a:pt x="199" y="534"/>
                </a:lnTo>
                <a:lnTo>
                  <a:pt x="205" y="513"/>
                </a:lnTo>
                <a:lnTo>
                  <a:pt x="217" y="498"/>
                </a:lnTo>
                <a:lnTo>
                  <a:pt x="229" y="465"/>
                </a:lnTo>
                <a:lnTo>
                  <a:pt x="244" y="426"/>
                </a:lnTo>
                <a:lnTo>
                  <a:pt x="268" y="381"/>
                </a:lnTo>
                <a:lnTo>
                  <a:pt x="298" y="330"/>
                </a:lnTo>
                <a:lnTo>
                  <a:pt x="313" y="297"/>
                </a:lnTo>
                <a:lnTo>
                  <a:pt x="338" y="261"/>
                </a:lnTo>
                <a:lnTo>
                  <a:pt x="364" y="219"/>
                </a:lnTo>
                <a:lnTo>
                  <a:pt x="0" y="35"/>
                </a:lnTo>
                <a:lnTo>
                  <a:pt x="997" y="0"/>
                </a:lnTo>
                <a:lnTo>
                  <a:pt x="1484" y="688"/>
                </a:lnTo>
                <a:lnTo>
                  <a:pt x="1200" y="570"/>
                </a:lnTo>
                <a:lnTo>
                  <a:pt x="1175" y="607"/>
                </a:lnTo>
                <a:lnTo>
                  <a:pt x="1149" y="644"/>
                </a:lnTo>
                <a:lnTo>
                  <a:pt x="1117" y="694"/>
                </a:lnTo>
                <a:lnTo>
                  <a:pt x="1087" y="746"/>
                </a:lnTo>
                <a:lnTo>
                  <a:pt x="1058" y="806"/>
                </a:lnTo>
                <a:lnTo>
                  <a:pt x="1034" y="857"/>
                </a:lnTo>
                <a:lnTo>
                  <a:pt x="1016" y="910"/>
                </a:lnTo>
                <a:lnTo>
                  <a:pt x="999" y="965"/>
                </a:lnTo>
                <a:lnTo>
                  <a:pt x="988" y="1013"/>
                </a:lnTo>
                <a:lnTo>
                  <a:pt x="977" y="1067"/>
                </a:lnTo>
                <a:lnTo>
                  <a:pt x="967" y="1125"/>
                </a:lnTo>
                <a:lnTo>
                  <a:pt x="558" y="852"/>
                </a:lnTo>
                <a:lnTo>
                  <a:pt x="70" y="1167"/>
                </a:lnTo>
              </a:path>
            </a:pathLst>
          </a:custGeom>
          <a:solidFill>
            <a:srgbClr val="4077C5"/>
          </a:solidFill>
          <a:ln w="25400" cap="rnd" cmpd="sng">
            <a:solidFill>
              <a:srgbClr val="000000"/>
            </a:solidFill>
            <a:prstDash val="solid"/>
            <a:round/>
            <a:headEnd/>
            <a:tailEnd/>
          </a:ln>
          <a:effectLst/>
        </p:spPr>
        <p:txBody>
          <a:bodyPr/>
          <a:lstStyle/>
          <a:p>
            <a:pPr fontAlgn="base">
              <a:spcBef>
                <a:spcPct val="0"/>
              </a:spcBef>
              <a:spcAft>
                <a:spcPct val="0"/>
              </a:spcAft>
            </a:pPr>
            <a:endParaRPr lang="en-US" sz="1400">
              <a:solidFill>
                <a:srgbClr val="000000"/>
              </a:solidFill>
              <a:cs typeface="Arial" charset="0"/>
            </a:endParaRPr>
          </a:p>
        </p:txBody>
      </p:sp>
      <p:sp>
        <p:nvSpPr>
          <p:cNvPr id="34" name="Freeform 7">
            <a:extLst>
              <a:ext uri="{FF2B5EF4-FFF2-40B4-BE49-F238E27FC236}">
                <a16:creationId xmlns:a16="http://schemas.microsoft.com/office/drawing/2014/main" id="{6060C24C-EC4F-4918-8C45-30D8D813B00B}"/>
              </a:ext>
            </a:extLst>
          </p:cNvPr>
          <p:cNvSpPr>
            <a:spLocks/>
          </p:cNvSpPr>
          <p:nvPr/>
        </p:nvSpPr>
        <p:spPr bwMode="auto">
          <a:xfrm>
            <a:off x="4172145" y="966700"/>
            <a:ext cx="1712097" cy="1494812"/>
          </a:xfrm>
          <a:custGeom>
            <a:avLst/>
            <a:gdLst>
              <a:gd name="T0" fmla="*/ 1426 w 1640"/>
              <a:gd name="T1" fmla="*/ 1426 h 1426"/>
              <a:gd name="T2" fmla="*/ 1308 w 1640"/>
              <a:gd name="T3" fmla="*/ 1047 h 1426"/>
              <a:gd name="T4" fmla="*/ 1269 w 1640"/>
              <a:gd name="T5" fmla="*/ 1053 h 1426"/>
              <a:gd name="T6" fmla="*/ 1242 w 1640"/>
              <a:gd name="T7" fmla="*/ 1059 h 1426"/>
              <a:gd name="T8" fmla="*/ 1206 w 1640"/>
              <a:gd name="T9" fmla="*/ 1071 h 1426"/>
              <a:gd name="T10" fmla="*/ 1170 w 1640"/>
              <a:gd name="T11" fmla="*/ 1086 h 1426"/>
              <a:gd name="T12" fmla="*/ 1137 w 1640"/>
              <a:gd name="T13" fmla="*/ 1098 h 1426"/>
              <a:gd name="T14" fmla="*/ 1101 w 1640"/>
              <a:gd name="T15" fmla="*/ 1113 h 1426"/>
              <a:gd name="T16" fmla="*/ 1059 w 1640"/>
              <a:gd name="T17" fmla="*/ 1134 h 1426"/>
              <a:gd name="T18" fmla="*/ 1026 w 1640"/>
              <a:gd name="T19" fmla="*/ 1152 h 1426"/>
              <a:gd name="T20" fmla="*/ 987 w 1640"/>
              <a:gd name="T21" fmla="*/ 1173 h 1426"/>
              <a:gd name="T22" fmla="*/ 951 w 1640"/>
              <a:gd name="T23" fmla="*/ 1197 h 1426"/>
              <a:gd name="T24" fmla="*/ 919 w 1640"/>
              <a:gd name="T25" fmla="*/ 1217 h 1426"/>
              <a:gd name="T26" fmla="*/ 882 w 1640"/>
              <a:gd name="T27" fmla="*/ 1239 h 1426"/>
              <a:gd name="T28" fmla="*/ 846 w 1640"/>
              <a:gd name="T29" fmla="*/ 1266 h 1426"/>
              <a:gd name="T30" fmla="*/ 822 w 1640"/>
              <a:gd name="T31" fmla="*/ 1290 h 1426"/>
              <a:gd name="T32" fmla="*/ 789 w 1640"/>
              <a:gd name="T33" fmla="*/ 1320 h 1426"/>
              <a:gd name="T34" fmla="*/ 477 w 1640"/>
              <a:gd name="T35" fmla="*/ 885 h 1426"/>
              <a:gd name="T36" fmla="*/ 0 w 1640"/>
              <a:gd name="T37" fmla="*/ 891 h 1426"/>
              <a:gd name="T38" fmla="*/ 42 w 1640"/>
              <a:gd name="T39" fmla="*/ 840 h 1426"/>
              <a:gd name="T40" fmla="*/ 81 w 1640"/>
              <a:gd name="T41" fmla="*/ 798 h 1426"/>
              <a:gd name="T42" fmla="*/ 117 w 1640"/>
              <a:gd name="T43" fmla="*/ 759 h 1426"/>
              <a:gd name="T44" fmla="*/ 153 w 1640"/>
              <a:gd name="T45" fmla="*/ 729 h 1426"/>
              <a:gd name="T46" fmla="*/ 183 w 1640"/>
              <a:gd name="T47" fmla="*/ 699 h 1426"/>
              <a:gd name="T48" fmla="*/ 213 w 1640"/>
              <a:gd name="T49" fmla="*/ 672 h 1426"/>
              <a:gd name="T50" fmla="*/ 258 w 1640"/>
              <a:gd name="T51" fmla="*/ 630 h 1426"/>
              <a:gd name="T52" fmla="*/ 231 w 1640"/>
              <a:gd name="T53" fmla="*/ 651 h 1426"/>
              <a:gd name="T54" fmla="*/ 291 w 1640"/>
              <a:gd name="T55" fmla="*/ 606 h 1426"/>
              <a:gd name="T56" fmla="*/ 309 w 1640"/>
              <a:gd name="T57" fmla="*/ 588 h 1426"/>
              <a:gd name="T58" fmla="*/ 342 w 1640"/>
              <a:gd name="T59" fmla="*/ 564 h 1426"/>
              <a:gd name="T60" fmla="*/ 372 w 1640"/>
              <a:gd name="T61" fmla="*/ 537 h 1426"/>
              <a:gd name="T62" fmla="*/ 405 w 1640"/>
              <a:gd name="T63" fmla="*/ 507 h 1426"/>
              <a:gd name="T64" fmla="*/ 450 w 1640"/>
              <a:gd name="T65" fmla="*/ 477 h 1426"/>
              <a:gd name="T66" fmla="*/ 489 w 1640"/>
              <a:gd name="T67" fmla="*/ 450 h 1426"/>
              <a:gd name="T68" fmla="*/ 540 w 1640"/>
              <a:gd name="T69" fmla="*/ 417 h 1426"/>
              <a:gd name="T70" fmla="*/ 576 w 1640"/>
              <a:gd name="T71" fmla="*/ 399 h 1426"/>
              <a:gd name="T72" fmla="*/ 624 w 1640"/>
              <a:gd name="T73" fmla="*/ 369 h 1426"/>
              <a:gd name="T74" fmla="*/ 675 w 1640"/>
              <a:gd name="T75" fmla="*/ 345 h 1426"/>
              <a:gd name="T76" fmla="*/ 735 w 1640"/>
              <a:gd name="T77" fmla="*/ 315 h 1426"/>
              <a:gd name="T78" fmla="*/ 771 w 1640"/>
              <a:gd name="T79" fmla="*/ 294 h 1426"/>
              <a:gd name="T80" fmla="*/ 834 w 1640"/>
              <a:gd name="T81" fmla="*/ 270 h 1426"/>
              <a:gd name="T82" fmla="*/ 885 w 1640"/>
              <a:gd name="T83" fmla="*/ 252 h 1426"/>
              <a:gd name="T84" fmla="*/ 936 w 1640"/>
              <a:gd name="T85" fmla="*/ 237 h 1426"/>
              <a:gd name="T86" fmla="*/ 984 w 1640"/>
              <a:gd name="T87" fmla="*/ 225 h 1426"/>
              <a:gd name="T88" fmla="*/ 1026 w 1640"/>
              <a:gd name="T89" fmla="*/ 213 h 1426"/>
              <a:gd name="T90" fmla="*/ 982 w 1640"/>
              <a:gd name="T91" fmla="*/ 0 h 1426"/>
              <a:gd name="T92" fmla="*/ 1640 w 1640"/>
              <a:gd name="T93" fmla="*/ 672 h 1426"/>
              <a:gd name="T94" fmla="*/ 1426 w 1640"/>
              <a:gd name="T95" fmla="*/ 1426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40" h="1426">
                <a:moveTo>
                  <a:pt x="1426" y="1426"/>
                </a:moveTo>
                <a:lnTo>
                  <a:pt x="1308" y="1047"/>
                </a:lnTo>
                <a:lnTo>
                  <a:pt x="1269" y="1053"/>
                </a:lnTo>
                <a:lnTo>
                  <a:pt x="1242" y="1059"/>
                </a:lnTo>
                <a:lnTo>
                  <a:pt x="1206" y="1071"/>
                </a:lnTo>
                <a:lnTo>
                  <a:pt x="1170" y="1086"/>
                </a:lnTo>
                <a:lnTo>
                  <a:pt x="1137" y="1098"/>
                </a:lnTo>
                <a:lnTo>
                  <a:pt x="1101" y="1113"/>
                </a:lnTo>
                <a:lnTo>
                  <a:pt x="1059" y="1134"/>
                </a:lnTo>
                <a:lnTo>
                  <a:pt x="1026" y="1152"/>
                </a:lnTo>
                <a:lnTo>
                  <a:pt x="987" y="1173"/>
                </a:lnTo>
                <a:lnTo>
                  <a:pt x="951" y="1197"/>
                </a:lnTo>
                <a:lnTo>
                  <a:pt x="919" y="1217"/>
                </a:lnTo>
                <a:lnTo>
                  <a:pt x="882" y="1239"/>
                </a:lnTo>
                <a:lnTo>
                  <a:pt x="846" y="1266"/>
                </a:lnTo>
                <a:lnTo>
                  <a:pt x="822" y="1290"/>
                </a:lnTo>
                <a:lnTo>
                  <a:pt x="789" y="1320"/>
                </a:lnTo>
                <a:lnTo>
                  <a:pt x="477" y="885"/>
                </a:lnTo>
                <a:lnTo>
                  <a:pt x="0" y="891"/>
                </a:lnTo>
                <a:lnTo>
                  <a:pt x="42" y="840"/>
                </a:lnTo>
                <a:lnTo>
                  <a:pt x="81" y="798"/>
                </a:lnTo>
                <a:lnTo>
                  <a:pt x="117" y="759"/>
                </a:lnTo>
                <a:lnTo>
                  <a:pt x="153" y="729"/>
                </a:lnTo>
                <a:lnTo>
                  <a:pt x="183" y="699"/>
                </a:lnTo>
                <a:lnTo>
                  <a:pt x="213" y="672"/>
                </a:lnTo>
                <a:lnTo>
                  <a:pt x="258" y="630"/>
                </a:lnTo>
                <a:lnTo>
                  <a:pt x="231" y="651"/>
                </a:lnTo>
                <a:lnTo>
                  <a:pt x="291" y="606"/>
                </a:lnTo>
                <a:lnTo>
                  <a:pt x="309" y="588"/>
                </a:lnTo>
                <a:lnTo>
                  <a:pt x="342" y="564"/>
                </a:lnTo>
                <a:lnTo>
                  <a:pt x="372" y="537"/>
                </a:lnTo>
                <a:lnTo>
                  <a:pt x="405" y="507"/>
                </a:lnTo>
                <a:lnTo>
                  <a:pt x="450" y="477"/>
                </a:lnTo>
                <a:lnTo>
                  <a:pt x="489" y="450"/>
                </a:lnTo>
                <a:lnTo>
                  <a:pt x="540" y="417"/>
                </a:lnTo>
                <a:lnTo>
                  <a:pt x="576" y="399"/>
                </a:lnTo>
                <a:lnTo>
                  <a:pt x="624" y="369"/>
                </a:lnTo>
                <a:lnTo>
                  <a:pt x="675" y="345"/>
                </a:lnTo>
                <a:lnTo>
                  <a:pt x="735" y="315"/>
                </a:lnTo>
                <a:lnTo>
                  <a:pt x="771" y="294"/>
                </a:lnTo>
                <a:lnTo>
                  <a:pt x="834" y="270"/>
                </a:lnTo>
                <a:lnTo>
                  <a:pt x="885" y="252"/>
                </a:lnTo>
                <a:lnTo>
                  <a:pt x="936" y="237"/>
                </a:lnTo>
                <a:lnTo>
                  <a:pt x="984" y="225"/>
                </a:lnTo>
                <a:lnTo>
                  <a:pt x="1026" y="213"/>
                </a:lnTo>
                <a:lnTo>
                  <a:pt x="982" y="0"/>
                </a:lnTo>
                <a:lnTo>
                  <a:pt x="1640" y="672"/>
                </a:lnTo>
                <a:lnTo>
                  <a:pt x="1426" y="1426"/>
                </a:lnTo>
              </a:path>
            </a:pathLst>
          </a:custGeom>
          <a:solidFill>
            <a:srgbClr val="4077C5"/>
          </a:solidFill>
          <a:ln w="25400" cap="rnd" cmpd="sng">
            <a:solidFill>
              <a:srgbClr val="000000"/>
            </a:solidFill>
            <a:prstDash val="solid"/>
            <a:round/>
            <a:headEnd/>
            <a:tailEnd/>
          </a:ln>
          <a:effectLst/>
        </p:spPr>
        <p:txBody>
          <a:bodyPr/>
          <a:lstStyle/>
          <a:p>
            <a:pPr fontAlgn="base">
              <a:spcBef>
                <a:spcPct val="0"/>
              </a:spcBef>
              <a:spcAft>
                <a:spcPct val="0"/>
              </a:spcAft>
            </a:pPr>
            <a:endParaRPr lang="en-US" sz="1400">
              <a:solidFill>
                <a:srgbClr val="000000"/>
              </a:solidFill>
              <a:cs typeface="Arial" charset="0"/>
            </a:endParaRPr>
          </a:p>
        </p:txBody>
      </p:sp>
      <p:sp>
        <p:nvSpPr>
          <p:cNvPr id="35" name="Freeform 8">
            <a:extLst>
              <a:ext uri="{FF2B5EF4-FFF2-40B4-BE49-F238E27FC236}">
                <a16:creationId xmlns:a16="http://schemas.microsoft.com/office/drawing/2014/main" id="{AA6D5F6E-3491-4300-8AFD-80CBF5033159}"/>
              </a:ext>
            </a:extLst>
          </p:cNvPr>
          <p:cNvSpPr>
            <a:spLocks/>
          </p:cNvSpPr>
          <p:nvPr/>
        </p:nvSpPr>
        <p:spPr bwMode="auto">
          <a:xfrm>
            <a:off x="5619945" y="1014325"/>
            <a:ext cx="1637193" cy="1630349"/>
          </a:xfrm>
          <a:custGeom>
            <a:avLst/>
            <a:gdLst>
              <a:gd name="T0" fmla="*/ 760 w 1569"/>
              <a:gd name="T1" fmla="*/ 1556 h 1556"/>
              <a:gd name="T2" fmla="*/ 957 w 1569"/>
              <a:gd name="T3" fmla="*/ 1103 h 1556"/>
              <a:gd name="T4" fmla="*/ 927 w 1569"/>
              <a:gd name="T5" fmla="*/ 1076 h 1556"/>
              <a:gd name="T6" fmla="*/ 891 w 1569"/>
              <a:gd name="T7" fmla="*/ 1061 h 1556"/>
              <a:gd name="T8" fmla="*/ 849 w 1569"/>
              <a:gd name="T9" fmla="*/ 1046 h 1556"/>
              <a:gd name="T10" fmla="*/ 816 w 1569"/>
              <a:gd name="T11" fmla="*/ 1034 h 1556"/>
              <a:gd name="T12" fmla="*/ 774 w 1569"/>
              <a:gd name="T13" fmla="*/ 1019 h 1556"/>
              <a:gd name="T14" fmla="*/ 744 w 1569"/>
              <a:gd name="T15" fmla="*/ 1010 h 1556"/>
              <a:gd name="T16" fmla="*/ 699 w 1569"/>
              <a:gd name="T17" fmla="*/ 998 h 1556"/>
              <a:gd name="T18" fmla="*/ 642 w 1569"/>
              <a:gd name="T19" fmla="*/ 986 h 1556"/>
              <a:gd name="T20" fmla="*/ 582 w 1569"/>
              <a:gd name="T21" fmla="*/ 977 h 1556"/>
              <a:gd name="T22" fmla="*/ 534 w 1569"/>
              <a:gd name="T23" fmla="*/ 974 h 1556"/>
              <a:gd name="T24" fmla="*/ 474 w 1569"/>
              <a:gd name="T25" fmla="*/ 971 h 1556"/>
              <a:gd name="T26" fmla="*/ 426 w 1569"/>
              <a:gd name="T27" fmla="*/ 974 h 1556"/>
              <a:gd name="T28" fmla="*/ 378 w 1569"/>
              <a:gd name="T29" fmla="*/ 974 h 1556"/>
              <a:gd name="T30" fmla="*/ 471 w 1569"/>
              <a:gd name="T31" fmla="*/ 641 h 1556"/>
              <a:gd name="T32" fmla="*/ 471 w 1569"/>
              <a:gd name="T33" fmla="*/ 641 h 1556"/>
              <a:gd name="T34" fmla="*/ 0 w 1569"/>
              <a:gd name="T35" fmla="*/ 149 h 1556"/>
              <a:gd name="T36" fmla="*/ 36 w 1569"/>
              <a:gd name="T37" fmla="*/ 143 h 1556"/>
              <a:gd name="T38" fmla="*/ 75 w 1569"/>
              <a:gd name="T39" fmla="*/ 137 h 1556"/>
              <a:gd name="T40" fmla="*/ 114 w 1569"/>
              <a:gd name="T41" fmla="*/ 131 h 1556"/>
              <a:gd name="T42" fmla="*/ 150 w 1569"/>
              <a:gd name="T43" fmla="*/ 125 h 1556"/>
              <a:gd name="T44" fmla="*/ 186 w 1569"/>
              <a:gd name="T45" fmla="*/ 119 h 1556"/>
              <a:gd name="T46" fmla="*/ 225 w 1569"/>
              <a:gd name="T47" fmla="*/ 113 h 1556"/>
              <a:gd name="T48" fmla="*/ 261 w 1569"/>
              <a:gd name="T49" fmla="*/ 113 h 1556"/>
              <a:gd name="T50" fmla="*/ 294 w 1569"/>
              <a:gd name="T51" fmla="*/ 110 h 1556"/>
              <a:gd name="T52" fmla="*/ 327 w 1569"/>
              <a:gd name="T53" fmla="*/ 110 h 1556"/>
              <a:gd name="T54" fmla="*/ 366 w 1569"/>
              <a:gd name="T55" fmla="*/ 107 h 1556"/>
              <a:gd name="T56" fmla="*/ 405 w 1569"/>
              <a:gd name="T57" fmla="*/ 104 h 1556"/>
              <a:gd name="T58" fmla="*/ 438 w 1569"/>
              <a:gd name="T59" fmla="*/ 104 h 1556"/>
              <a:gd name="T60" fmla="*/ 489 w 1569"/>
              <a:gd name="T61" fmla="*/ 104 h 1556"/>
              <a:gd name="T62" fmla="*/ 546 w 1569"/>
              <a:gd name="T63" fmla="*/ 107 h 1556"/>
              <a:gd name="T64" fmla="*/ 600 w 1569"/>
              <a:gd name="T65" fmla="*/ 113 h 1556"/>
              <a:gd name="T66" fmla="*/ 645 w 1569"/>
              <a:gd name="T67" fmla="*/ 119 h 1556"/>
              <a:gd name="T68" fmla="*/ 696 w 1569"/>
              <a:gd name="T69" fmla="*/ 125 h 1556"/>
              <a:gd name="T70" fmla="*/ 729 w 1569"/>
              <a:gd name="T71" fmla="*/ 131 h 1556"/>
              <a:gd name="T72" fmla="*/ 768 w 1569"/>
              <a:gd name="T73" fmla="*/ 137 h 1556"/>
              <a:gd name="T74" fmla="*/ 807 w 1569"/>
              <a:gd name="T75" fmla="*/ 146 h 1556"/>
              <a:gd name="T76" fmla="*/ 849 w 1569"/>
              <a:gd name="T77" fmla="*/ 155 h 1556"/>
              <a:gd name="T78" fmla="*/ 894 w 1569"/>
              <a:gd name="T79" fmla="*/ 164 h 1556"/>
              <a:gd name="T80" fmla="*/ 939 w 1569"/>
              <a:gd name="T81" fmla="*/ 176 h 1556"/>
              <a:gd name="T82" fmla="*/ 984 w 1569"/>
              <a:gd name="T83" fmla="*/ 188 h 1556"/>
              <a:gd name="T84" fmla="*/ 1038 w 1569"/>
              <a:gd name="T85" fmla="*/ 203 h 1556"/>
              <a:gd name="T86" fmla="*/ 1077 w 1569"/>
              <a:gd name="T87" fmla="*/ 218 h 1556"/>
              <a:gd name="T88" fmla="*/ 1116 w 1569"/>
              <a:gd name="T89" fmla="*/ 233 h 1556"/>
              <a:gd name="T90" fmla="*/ 1161 w 1569"/>
              <a:gd name="T91" fmla="*/ 245 h 1556"/>
              <a:gd name="T92" fmla="*/ 1206 w 1569"/>
              <a:gd name="T93" fmla="*/ 263 h 1556"/>
              <a:gd name="T94" fmla="*/ 1263 w 1569"/>
              <a:gd name="T95" fmla="*/ 287 h 1556"/>
              <a:gd name="T96" fmla="*/ 1314 w 1569"/>
              <a:gd name="T97" fmla="*/ 314 h 1556"/>
              <a:gd name="T98" fmla="*/ 1372 w 1569"/>
              <a:gd name="T99" fmla="*/ 348 h 1556"/>
              <a:gd name="T100" fmla="*/ 1560 w 1569"/>
              <a:gd name="T101" fmla="*/ 0 h 1556"/>
              <a:gd name="T102" fmla="*/ 1569 w 1569"/>
              <a:gd name="T103" fmla="*/ 1043 h 1556"/>
              <a:gd name="T104" fmla="*/ 760 w 1569"/>
              <a:gd name="T105" fmla="*/ 1556 h 1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569" h="1556">
                <a:moveTo>
                  <a:pt x="760" y="1556"/>
                </a:moveTo>
                <a:lnTo>
                  <a:pt x="957" y="1103"/>
                </a:lnTo>
                <a:lnTo>
                  <a:pt x="927" y="1076"/>
                </a:lnTo>
                <a:lnTo>
                  <a:pt x="891" y="1061"/>
                </a:lnTo>
                <a:lnTo>
                  <a:pt x="849" y="1046"/>
                </a:lnTo>
                <a:lnTo>
                  <a:pt x="816" y="1034"/>
                </a:lnTo>
                <a:lnTo>
                  <a:pt x="774" y="1019"/>
                </a:lnTo>
                <a:lnTo>
                  <a:pt x="744" y="1010"/>
                </a:lnTo>
                <a:lnTo>
                  <a:pt x="699" y="998"/>
                </a:lnTo>
                <a:lnTo>
                  <a:pt x="642" y="986"/>
                </a:lnTo>
                <a:lnTo>
                  <a:pt x="582" y="977"/>
                </a:lnTo>
                <a:lnTo>
                  <a:pt x="534" y="974"/>
                </a:lnTo>
                <a:lnTo>
                  <a:pt x="474" y="971"/>
                </a:lnTo>
                <a:lnTo>
                  <a:pt x="426" y="974"/>
                </a:lnTo>
                <a:lnTo>
                  <a:pt x="378" y="974"/>
                </a:lnTo>
                <a:lnTo>
                  <a:pt x="471" y="641"/>
                </a:lnTo>
                <a:lnTo>
                  <a:pt x="471" y="641"/>
                </a:lnTo>
                <a:lnTo>
                  <a:pt x="0" y="149"/>
                </a:lnTo>
                <a:lnTo>
                  <a:pt x="36" y="143"/>
                </a:lnTo>
                <a:lnTo>
                  <a:pt x="75" y="137"/>
                </a:lnTo>
                <a:lnTo>
                  <a:pt x="114" y="131"/>
                </a:lnTo>
                <a:lnTo>
                  <a:pt x="150" y="125"/>
                </a:lnTo>
                <a:lnTo>
                  <a:pt x="186" y="119"/>
                </a:lnTo>
                <a:lnTo>
                  <a:pt x="225" y="113"/>
                </a:lnTo>
                <a:lnTo>
                  <a:pt x="261" y="113"/>
                </a:lnTo>
                <a:lnTo>
                  <a:pt x="294" y="110"/>
                </a:lnTo>
                <a:lnTo>
                  <a:pt x="327" y="110"/>
                </a:lnTo>
                <a:lnTo>
                  <a:pt x="366" y="107"/>
                </a:lnTo>
                <a:lnTo>
                  <a:pt x="405" y="104"/>
                </a:lnTo>
                <a:lnTo>
                  <a:pt x="438" y="104"/>
                </a:lnTo>
                <a:lnTo>
                  <a:pt x="489" y="104"/>
                </a:lnTo>
                <a:lnTo>
                  <a:pt x="546" y="107"/>
                </a:lnTo>
                <a:lnTo>
                  <a:pt x="600" y="113"/>
                </a:lnTo>
                <a:lnTo>
                  <a:pt x="645" y="119"/>
                </a:lnTo>
                <a:lnTo>
                  <a:pt x="696" y="125"/>
                </a:lnTo>
                <a:lnTo>
                  <a:pt x="729" y="131"/>
                </a:lnTo>
                <a:lnTo>
                  <a:pt x="768" y="137"/>
                </a:lnTo>
                <a:lnTo>
                  <a:pt x="807" y="146"/>
                </a:lnTo>
                <a:lnTo>
                  <a:pt x="849" y="155"/>
                </a:lnTo>
                <a:lnTo>
                  <a:pt x="894" y="164"/>
                </a:lnTo>
                <a:lnTo>
                  <a:pt x="939" y="176"/>
                </a:lnTo>
                <a:lnTo>
                  <a:pt x="984" y="188"/>
                </a:lnTo>
                <a:lnTo>
                  <a:pt x="1038" y="203"/>
                </a:lnTo>
                <a:lnTo>
                  <a:pt x="1077" y="218"/>
                </a:lnTo>
                <a:lnTo>
                  <a:pt x="1116" y="233"/>
                </a:lnTo>
                <a:lnTo>
                  <a:pt x="1161" y="245"/>
                </a:lnTo>
                <a:lnTo>
                  <a:pt x="1206" y="263"/>
                </a:lnTo>
                <a:lnTo>
                  <a:pt x="1263" y="287"/>
                </a:lnTo>
                <a:lnTo>
                  <a:pt x="1314" y="314"/>
                </a:lnTo>
                <a:lnTo>
                  <a:pt x="1372" y="348"/>
                </a:lnTo>
                <a:lnTo>
                  <a:pt x="1560" y="0"/>
                </a:lnTo>
                <a:lnTo>
                  <a:pt x="1569" y="1043"/>
                </a:lnTo>
                <a:lnTo>
                  <a:pt x="760" y="1556"/>
                </a:lnTo>
              </a:path>
            </a:pathLst>
          </a:custGeom>
          <a:solidFill>
            <a:srgbClr val="FFFFFF"/>
          </a:solidFill>
          <a:ln w="25400" cap="rnd" cmpd="sng">
            <a:solidFill>
              <a:srgbClr val="000000"/>
            </a:solidFill>
            <a:prstDash val="solid"/>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36" name="Freeform 9">
            <a:extLst>
              <a:ext uri="{FF2B5EF4-FFF2-40B4-BE49-F238E27FC236}">
                <a16:creationId xmlns:a16="http://schemas.microsoft.com/office/drawing/2014/main" id="{11F77915-EA79-4811-9258-EB3E05D9270C}"/>
              </a:ext>
            </a:extLst>
          </p:cNvPr>
          <p:cNvSpPr>
            <a:spLocks/>
          </p:cNvSpPr>
          <p:nvPr/>
        </p:nvSpPr>
        <p:spPr bwMode="auto">
          <a:xfrm>
            <a:off x="6805808" y="1577888"/>
            <a:ext cx="1845855" cy="1421832"/>
          </a:xfrm>
          <a:custGeom>
            <a:avLst/>
            <a:gdLst>
              <a:gd name="T0" fmla="*/ 620 w 1768"/>
              <a:gd name="T1" fmla="*/ 588 h 1356"/>
              <a:gd name="T2" fmla="*/ 616 w 1768"/>
              <a:gd name="T3" fmla="*/ 0 h 1356"/>
              <a:gd name="T4" fmla="*/ 670 w 1768"/>
              <a:gd name="T5" fmla="*/ 42 h 1356"/>
              <a:gd name="T6" fmla="*/ 706 w 1768"/>
              <a:gd name="T7" fmla="*/ 69 h 1356"/>
              <a:gd name="T8" fmla="*/ 745 w 1768"/>
              <a:gd name="T9" fmla="*/ 96 h 1356"/>
              <a:gd name="T10" fmla="*/ 793 w 1768"/>
              <a:gd name="T11" fmla="*/ 141 h 1356"/>
              <a:gd name="T12" fmla="*/ 817 w 1768"/>
              <a:gd name="T13" fmla="*/ 165 h 1356"/>
              <a:gd name="T14" fmla="*/ 871 w 1768"/>
              <a:gd name="T15" fmla="*/ 210 h 1356"/>
              <a:gd name="T16" fmla="*/ 895 w 1768"/>
              <a:gd name="T17" fmla="*/ 234 h 1356"/>
              <a:gd name="T18" fmla="*/ 925 w 1768"/>
              <a:gd name="T19" fmla="*/ 264 h 1356"/>
              <a:gd name="T20" fmla="*/ 955 w 1768"/>
              <a:gd name="T21" fmla="*/ 294 h 1356"/>
              <a:gd name="T22" fmla="*/ 985 w 1768"/>
              <a:gd name="T23" fmla="*/ 324 h 1356"/>
              <a:gd name="T24" fmla="*/ 1006 w 1768"/>
              <a:gd name="T25" fmla="*/ 345 h 1356"/>
              <a:gd name="T26" fmla="*/ 1030 w 1768"/>
              <a:gd name="T27" fmla="*/ 369 h 1356"/>
              <a:gd name="T28" fmla="*/ 1054 w 1768"/>
              <a:gd name="T29" fmla="*/ 399 h 1356"/>
              <a:gd name="T30" fmla="*/ 1081 w 1768"/>
              <a:gd name="T31" fmla="*/ 429 h 1356"/>
              <a:gd name="T32" fmla="*/ 1105 w 1768"/>
              <a:gd name="T33" fmla="*/ 462 h 1356"/>
              <a:gd name="T34" fmla="*/ 1132 w 1768"/>
              <a:gd name="T35" fmla="*/ 498 h 1356"/>
              <a:gd name="T36" fmla="*/ 1159 w 1768"/>
              <a:gd name="T37" fmla="*/ 537 h 1356"/>
              <a:gd name="T38" fmla="*/ 1180 w 1768"/>
              <a:gd name="T39" fmla="*/ 573 h 1356"/>
              <a:gd name="T40" fmla="*/ 1207 w 1768"/>
              <a:gd name="T41" fmla="*/ 621 h 1356"/>
              <a:gd name="T42" fmla="*/ 1228 w 1768"/>
              <a:gd name="T43" fmla="*/ 648 h 1356"/>
              <a:gd name="T44" fmla="*/ 1240 w 1768"/>
              <a:gd name="T45" fmla="*/ 675 h 1356"/>
              <a:gd name="T46" fmla="*/ 1273 w 1768"/>
              <a:gd name="T47" fmla="*/ 729 h 1356"/>
              <a:gd name="T48" fmla="*/ 1300 w 1768"/>
              <a:gd name="T49" fmla="*/ 777 h 1356"/>
              <a:gd name="T50" fmla="*/ 1312 w 1768"/>
              <a:gd name="T51" fmla="*/ 801 h 1356"/>
              <a:gd name="T52" fmla="*/ 1318 w 1768"/>
              <a:gd name="T53" fmla="*/ 819 h 1356"/>
              <a:gd name="T54" fmla="*/ 1333 w 1768"/>
              <a:gd name="T55" fmla="*/ 858 h 1356"/>
              <a:gd name="T56" fmla="*/ 1358 w 1768"/>
              <a:gd name="T57" fmla="*/ 850 h 1356"/>
              <a:gd name="T58" fmla="*/ 1768 w 1768"/>
              <a:gd name="T59" fmla="*/ 734 h 1356"/>
              <a:gd name="T60" fmla="*/ 1069 w 1768"/>
              <a:gd name="T61" fmla="*/ 1356 h 1356"/>
              <a:gd name="T62" fmla="*/ 0 w 1768"/>
              <a:gd name="T63" fmla="*/ 1238 h 1356"/>
              <a:gd name="T64" fmla="*/ 472 w 1768"/>
              <a:gd name="T65" fmla="*/ 1074 h 1356"/>
              <a:gd name="T66" fmla="*/ 442 w 1768"/>
              <a:gd name="T67" fmla="*/ 1026 h 1356"/>
              <a:gd name="T68" fmla="*/ 418 w 1768"/>
              <a:gd name="T69" fmla="*/ 993 h 1356"/>
              <a:gd name="T70" fmla="*/ 397 w 1768"/>
              <a:gd name="T71" fmla="*/ 966 h 1356"/>
              <a:gd name="T72" fmla="*/ 373 w 1768"/>
              <a:gd name="T73" fmla="*/ 933 h 1356"/>
              <a:gd name="T74" fmla="*/ 340 w 1768"/>
              <a:gd name="T75" fmla="*/ 897 h 1356"/>
              <a:gd name="T76" fmla="*/ 307 w 1768"/>
              <a:gd name="T77" fmla="*/ 861 h 1356"/>
              <a:gd name="T78" fmla="*/ 259 w 1768"/>
              <a:gd name="T79" fmla="*/ 822 h 1356"/>
              <a:gd name="T80" fmla="*/ 620 w 1768"/>
              <a:gd name="T81" fmla="*/ 588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8" h="1356">
                <a:moveTo>
                  <a:pt x="620" y="588"/>
                </a:moveTo>
                <a:lnTo>
                  <a:pt x="616" y="0"/>
                </a:lnTo>
                <a:lnTo>
                  <a:pt x="670" y="42"/>
                </a:lnTo>
                <a:lnTo>
                  <a:pt x="706" y="69"/>
                </a:lnTo>
                <a:lnTo>
                  <a:pt x="745" y="96"/>
                </a:lnTo>
                <a:lnTo>
                  <a:pt x="793" y="141"/>
                </a:lnTo>
                <a:lnTo>
                  <a:pt x="817" y="165"/>
                </a:lnTo>
                <a:lnTo>
                  <a:pt x="871" y="210"/>
                </a:lnTo>
                <a:lnTo>
                  <a:pt x="895" y="234"/>
                </a:lnTo>
                <a:lnTo>
                  <a:pt x="925" y="264"/>
                </a:lnTo>
                <a:lnTo>
                  <a:pt x="955" y="294"/>
                </a:lnTo>
                <a:lnTo>
                  <a:pt x="985" y="324"/>
                </a:lnTo>
                <a:lnTo>
                  <a:pt x="1006" y="345"/>
                </a:lnTo>
                <a:lnTo>
                  <a:pt x="1030" y="369"/>
                </a:lnTo>
                <a:lnTo>
                  <a:pt x="1054" y="399"/>
                </a:lnTo>
                <a:lnTo>
                  <a:pt x="1081" y="429"/>
                </a:lnTo>
                <a:lnTo>
                  <a:pt x="1105" y="462"/>
                </a:lnTo>
                <a:lnTo>
                  <a:pt x="1132" y="498"/>
                </a:lnTo>
                <a:lnTo>
                  <a:pt x="1159" y="537"/>
                </a:lnTo>
                <a:lnTo>
                  <a:pt x="1180" y="573"/>
                </a:lnTo>
                <a:lnTo>
                  <a:pt x="1207" y="621"/>
                </a:lnTo>
                <a:lnTo>
                  <a:pt x="1228" y="648"/>
                </a:lnTo>
                <a:lnTo>
                  <a:pt x="1240" y="675"/>
                </a:lnTo>
                <a:lnTo>
                  <a:pt x="1273" y="729"/>
                </a:lnTo>
                <a:lnTo>
                  <a:pt x="1300" y="777"/>
                </a:lnTo>
                <a:lnTo>
                  <a:pt x="1312" y="801"/>
                </a:lnTo>
                <a:lnTo>
                  <a:pt x="1318" y="819"/>
                </a:lnTo>
                <a:lnTo>
                  <a:pt x="1333" y="858"/>
                </a:lnTo>
                <a:lnTo>
                  <a:pt x="1358" y="850"/>
                </a:lnTo>
                <a:lnTo>
                  <a:pt x="1768" y="734"/>
                </a:lnTo>
                <a:lnTo>
                  <a:pt x="1069" y="1356"/>
                </a:lnTo>
                <a:lnTo>
                  <a:pt x="0" y="1238"/>
                </a:lnTo>
                <a:lnTo>
                  <a:pt x="472" y="1074"/>
                </a:lnTo>
                <a:lnTo>
                  <a:pt x="442" y="1026"/>
                </a:lnTo>
                <a:lnTo>
                  <a:pt x="418" y="993"/>
                </a:lnTo>
                <a:lnTo>
                  <a:pt x="397" y="966"/>
                </a:lnTo>
                <a:lnTo>
                  <a:pt x="373" y="933"/>
                </a:lnTo>
                <a:lnTo>
                  <a:pt x="340" y="897"/>
                </a:lnTo>
                <a:lnTo>
                  <a:pt x="307" y="861"/>
                </a:lnTo>
                <a:lnTo>
                  <a:pt x="259" y="822"/>
                </a:lnTo>
                <a:lnTo>
                  <a:pt x="620" y="588"/>
                </a:lnTo>
              </a:path>
            </a:pathLst>
          </a:custGeom>
          <a:solidFill>
            <a:srgbClr val="BFD1EC"/>
          </a:solidFill>
          <a:ln w="19050" cap="rnd" cmpd="sng">
            <a:solidFill>
              <a:srgbClr val="000000"/>
            </a:solidFill>
            <a:prstDash val="solid"/>
            <a:round/>
            <a:headEnd/>
            <a:tailEnd/>
          </a:ln>
          <a:effec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00" b="0" i="0" u="none" strike="noStrike" kern="0" cap="none" spc="0" normalizeH="0" baseline="0" noProof="0">
              <a:ln>
                <a:noFill/>
              </a:ln>
              <a:solidFill>
                <a:srgbClr val="000000"/>
              </a:solidFill>
              <a:effectLst/>
              <a:uLnTx/>
              <a:uFillTx/>
              <a:cs typeface="Arial" charset="0"/>
            </a:endParaRPr>
          </a:p>
        </p:txBody>
      </p:sp>
      <p:sp>
        <p:nvSpPr>
          <p:cNvPr id="38" name="Freeform 10">
            <a:extLst>
              <a:ext uri="{FF2B5EF4-FFF2-40B4-BE49-F238E27FC236}">
                <a16:creationId xmlns:a16="http://schemas.microsoft.com/office/drawing/2014/main" id="{544E0D9B-5ABD-484F-98AD-E420288990EE}"/>
              </a:ext>
            </a:extLst>
          </p:cNvPr>
          <p:cNvSpPr>
            <a:spLocks/>
          </p:cNvSpPr>
          <p:nvPr/>
        </p:nvSpPr>
        <p:spPr bwMode="auto">
          <a:xfrm>
            <a:off x="7043933" y="2946312"/>
            <a:ext cx="1661269" cy="1532607"/>
          </a:xfrm>
          <a:custGeom>
            <a:avLst/>
            <a:gdLst>
              <a:gd name="T0" fmla="*/ 16 w 1592"/>
              <a:gd name="T1" fmla="*/ 685 h 1463"/>
              <a:gd name="T2" fmla="*/ 351 w 1592"/>
              <a:gd name="T3" fmla="*/ 724 h 1463"/>
              <a:gd name="T4" fmla="*/ 431 w 1592"/>
              <a:gd name="T5" fmla="*/ 728 h 1463"/>
              <a:gd name="T6" fmla="*/ 437 w 1592"/>
              <a:gd name="T7" fmla="*/ 677 h 1463"/>
              <a:gd name="T8" fmla="*/ 440 w 1592"/>
              <a:gd name="T9" fmla="*/ 635 h 1463"/>
              <a:gd name="T10" fmla="*/ 440 w 1592"/>
              <a:gd name="T11" fmla="*/ 581 h 1463"/>
              <a:gd name="T12" fmla="*/ 440 w 1592"/>
              <a:gd name="T13" fmla="*/ 545 h 1463"/>
              <a:gd name="T14" fmla="*/ 440 w 1592"/>
              <a:gd name="T15" fmla="*/ 506 h 1463"/>
              <a:gd name="T16" fmla="*/ 437 w 1592"/>
              <a:gd name="T17" fmla="*/ 470 h 1463"/>
              <a:gd name="T18" fmla="*/ 431 w 1592"/>
              <a:gd name="T19" fmla="*/ 440 h 1463"/>
              <a:gd name="T20" fmla="*/ 425 w 1592"/>
              <a:gd name="T21" fmla="*/ 404 h 1463"/>
              <a:gd name="T22" fmla="*/ 416 w 1592"/>
              <a:gd name="T23" fmla="*/ 359 h 1463"/>
              <a:gd name="T24" fmla="*/ 404 w 1592"/>
              <a:gd name="T25" fmla="*/ 311 h 1463"/>
              <a:gd name="T26" fmla="*/ 395 w 1592"/>
              <a:gd name="T27" fmla="*/ 278 h 1463"/>
              <a:gd name="T28" fmla="*/ 380 w 1592"/>
              <a:gd name="T29" fmla="*/ 236 h 1463"/>
              <a:gd name="T30" fmla="*/ 878 w 1592"/>
              <a:gd name="T31" fmla="*/ 276 h 1463"/>
              <a:gd name="T32" fmla="*/ 1214 w 1592"/>
              <a:gd name="T33" fmla="*/ 0 h 1463"/>
              <a:gd name="T34" fmla="*/ 1232 w 1592"/>
              <a:gd name="T35" fmla="*/ 62 h 1463"/>
              <a:gd name="T36" fmla="*/ 1256 w 1592"/>
              <a:gd name="T37" fmla="*/ 152 h 1463"/>
              <a:gd name="T38" fmla="*/ 1271 w 1592"/>
              <a:gd name="T39" fmla="*/ 239 h 1463"/>
              <a:gd name="T40" fmla="*/ 1286 w 1592"/>
              <a:gd name="T41" fmla="*/ 317 h 1463"/>
              <a:gd name="T42" fmla="*/ 1289 w 1592"/>
              <a:gd name="T43" fmla="*/ 353 h 1463"/>
              <a:gd name="T44" fmla="*/ 1295 w 1592"/>
              <a:gd name="T45" fmla="*/ 419 h 1463"/>
              <a:gd name="T46" fmla="*/ 1298 w 1592"/>
              <a:gd name="T47" fmla="*/ 455 h 1463"/>
              <a:gd name="T48" fmla="*/ 1298 w 1592"/>
              <a:gd name="T49" fmla="*/ 494 h 1463"/>
              <a:gd name="T50" fmla="*/ 1301 w 1592"/>
              <a:gd name="T51" fmla="*/ 536 h 1463"/>
              <a:gd name="T52" fmla="*/ 1304 w 1592"/>
              <a:gd name="T53" fmla="*/ 587 h 1463"/>
              <a:gd name="T54" fmla="*/ 1301 w 1592"/>
              <a:gd name="T55" fmla="*/ 614 h 1463"/>
              <a:gd name="T56" fmla="*/ 1298 w 1592"/>
              <a:gd name="T57" fmla="*/ 662 h 1463"/>
              <a:gd name="T58" fmla="*/ 1295 w 1592"/>
              <a:gd name="T59" fmla="*/ 707 h 1463"/>
              <a:gd name="T60" fmla="*/ 1289 w 1592"/>
              <a:gd name="T61" fmla="*/ 758 h 1463"/>
              <a:gd name="T62" fmla="*/ 1283 w 1592"/>
              <a:gd name="T63" fmla="*/ 818 h 1463"/>
              <a:gd name="T64" fmla="*/ 1277 w 1592"/>
              <a:gd name="T65" fmla="*/ 884 h 1463"/>
              <a:gd name="T66" fmla="*/ 1592 w 1592"/>
              <a:gd name="T67" fmla="*/ 973 h 1463"/>
              <a:gd name="T68" fmla="*/ 650 w 1592"/>
              <a:gd name="T69" fmla="*/ 1463 h 1463"/>
              <a:gd name="T70" fmla="*/ 0 w 1592"/>
              <a:gd name="T71" fmla="*/ 685 h 1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92" h="1463">
                <a:moveTo>
                  <a:pt x="16" y="685"/>
                </a:moveTo>
                <a:lnTo>
                  <a:pt x="351" y="724"/>
                </a:lnTo>
                <a:lnTo>
                  <a:pt x="431" y="728"/>
                </a:lnTo>
                <a:lnTo>
                  <a:pt x="437" y="677"/>
                </a:lnTo>
                <a:lnTo>
                  <a:pt x="440" y="635"/>
                </a:lnTo>
                <a:lnTo>
                  <a:pt x="440" y="581"/>
                </a:lnTo>
                <a:lnTo>
                  <a:pt x="440" y="545"/>
                </a:lnTo>
                <a:lnTo>
                  <a:pt x="440" y="506"/>
                </a:lnTo>
                <a:lnTo>
                  <a:pt x="437" y="470"/>
                </a:lnTo>
                <a:lnTo>
                  <a:pt x="431" y="440"/>
                </a:lnTo>
                <a:lnTo>
                  <a:pt x="425" y="404"/>
                </a:lnTo>
                <a:lnTo>
                  <a:pt x="416" y="359"/>
                </a:lnTo>
                <a:lnTo>
                  <a:pt x="404" y="311"/>
                </a:lnTo>
                <a:lnTo>
                  <a:pt x="395" y="278"/>
                </a:lnTo>
                <a:lnTo>
                  <a:pt x="380" y="236"/>
                </a:lnTo>
                <a:lnTo>
                  <a:pt x="878" y="276"/>
                </a:lnTo>
                <a:lnTo>
                  <a:pt x="1214" y="0"/>
                </a:lnTo>
                <a:lnTo>
                  <a:pt x="1232" y="62"/>
                </a:lnTo>
                <a:lnTo>
                  <a:pt x="1256" y="152"/>
                </a:lnTo>
                <a:lnTo>
                  <a:pt x="1271" y="239"/>
                </a:lnTo>
                <a:lnTo>
                  <a:pt x="1286" y="317"/>
                </a:lnTo>
                <a:lnTo>
                  <a:pt x="1289" y="353"/>
                </a:lnTo>
                <a:lnTo>
                  <a:pt x="1295" y="419"/>
                </a:lnTo>
                <a:lnTo>
                  <a:pt x="1298" y="455"/>
                </a:lnTo>
                <a:lnTo>
                  <a:pt x="1298" y="494"/>
                </a:lnTo>
                <a:lnTo>
                  <a:pt x="1301" y="536"/>
                </a:lnTo>
                <a:lnTo>
                  <a:pt x="1304" y="587"/>
                </a:lnTo>
                <a:lnTo>
                  <a:pt x="1301" y="614"/>
                </a:lnTo>
                <a:lnTo>
                  <a:pt x="1298" y="662"/>
                </a:lnTo>
                <a:lnTo>
                  <a:pt x="1295" y="707"/>
                </a:lnTo>
                <a:lnTo>
                  <a:pt x="1289" y="758"/>
                </a:lnTo>
                <a:lnTo>
                  <a:pt x="1283" y="818"/>
                </a:lnTo>
                <a:lnTo>
                  <a:pt x="1277" y="884"/>
                </a:lnTo>
                <a:lnTo>
                  <a:pt x="1592" y="973"/>
                </a:lnTo>
                <a:lnTo>
                  <a:pt x="650" y="1463"/>
                </a:lnTo>
                <a:lnTo>
                  <a:pt x="0" y="685"/>
                </a:lnTo>
              </a:path>
            </a:pathLst>
          </a:custGeom>
          <a:solidFill>
            <a:srgbClr val="BFD1EC"/>
          </a:solidFill>
          <a:ln w="25400" cap="rnd" cmpd="sng">
            <a:solidFill>
              <a:srgbClr val="000000"/>
            </a:solidFill>
            <a:prstDash val="solid"/>
            <a:round/>
            <a:headEnd/>
            <a:tailEnd/>
          </a:ln>
          <a:effectLst/>
        </p:spPr>
        <p:txBody>
          <a:bodyPr/>
          <a:lstStyle/>
          <a:p>
            <a:pPr fontAlgn="base">
              <a:spcBef>
                <a:spcPct val="0"/>
              </a:spcBef>
              <a:spcAft>
                <a:spcPct val="0"/>
              </a:spcAft>
            </a:pPr>
            <a:endParaRPr lang="en-US" sz="1400">
              <a:solidFill>
                <a:srgbClr val="000000"/>
              </a:solidFill>
              <a:cs typeface="Arial" charset="0"/>
            </a:endParaRPr>
          </a:p>
        </p:txBody>
      </p:sp>
      <p:sp>
        <p:nvSpPr>
          <p:cNvPr id="39" name="Freeform 11">
            <a:extLst>
              <a:ext uri="{FF2B5EF4-FFF2-40B4-BE49-F238E27FC236}">
                <a16:creationId xmlns:a16="http://schemas.microsoft.com/office/drawing/2014/main" id="{32673465-BBDD-4C0A-9C32-C40D5C555536}"/>
              </a:ext>
            </a:extLst>
          </p:cNvPr>
          <p:cNvSpPr>
            <a:spLocks/>
          </p:cNvSpPr>
          <p:nvPr/>
        </p:nvSpPr>
        <p:spPr bwMode="auto">
          <a:xfrm>
            <a:off x="6688334" y="4365537"/>
            <a:ext cx="1568976" cy="1273263"/>
          </a:xfrm>
          <a:custGeom>
            <a:avLst/>
            <a:gdLst>
              <a:gd name="T0" fmla="*/ 1503 w 1503"/>
              <a:gd name="T1" fmla="*/ 66 h 1216"/>
              <a:gd name="T2" fmla="*/ 1482 w 1503"/>
              <a:gd name="T3" fmla="*/ 141 h 1216"/>
              <a:gd name="T4" fmla="*/ 1460 w 1503"/>
              <a:gd name="T5" fmla="*/ 189 h 1216"/>
              <a:gd name="T6" fmla="*/ 1447 w 1503"/>
              <a:gd name="T7" fmla="*/ 221 h 1216"/>
              <a:gd name="T8" fmla="*/ 1432 w 1503"/>
              <a:gd name="T9" fmla="*/ 253 h 1216"/>
              <a:gd name="T10" fmla="*/ 1415 w 1503"/>
              <a:gd name="T11" fmla="*/ 295 h 1216"/>
              <a:gd name="T12" fmla="*/ 1397 w 1503"/>
              <a:gd name="T13" fmla="*/ 335 h 1216"/>
              <a:gd name="T14" fmla="*/ 1380 w 1503"/>
              <a:gd name="T15" fmla="*/ 369 h 1216"/>
              <a:gd name="T16" fmla="*/ 1359 w 1503"/>
              <a:gd name="T17" fmla="*/ 406 h 1216"/>
              <a:gd name="T18" fmla="*/ 1342 w 1503"/>
              <a:gd name="T19" fmla="*/ 438 h 1216"/>
              <a:gd name="T20" fmla="*/ 1319 w 1503"/>
              <a:gd name="T21" fmla="*/ 483 h 1216"/>
              <a:gd name="T22" fmla="*/ 1298 w 1503"/>
              <a:gd name="T23" fmla="*/ 518 h 1216"/>
              <a:gd name="T24" fmla="*/ 1279 w 1503"/>
              <a:gd name="T25" fmla="*/ 551 h 1216"/>
              <a:gd name="T26" fmla="*/ 1252 w 1503"/>
              <a:gd name="T27" fmla="*/ 585 h 1216"/>
              <a:gd name="T28" fmla="*/ 1234 w 1503"/>
              <a:gd name="T29" fmla="*/ 613 h 1216"/>
              <a:gd name="T30" fmla="*/ 1212 w 1503"/>
              <a:gd name="T31" fmla="*/ 646 h 1216"/>
              <a:gd name="T32" fmla="*/ 1188 w 1503"/>
              <a:gd name="T33" fmla="*/ 678 h 1216"/>
              <a:gd name="T34" fmla="*/ 1161 w 1503"/>
              <a:gd name="T35" fmla="*/ 713 h 1216"/>
              <a:gd name="T36" fmla="*/ 1138 w 1503"/>
              <a:gd name="T37" fmla="*/ 741 h 1216"/>
              <a:gd name="T38" fmla="*/ 1108 w 1503"/>
              <a:gd name="T39" fmla="*/ 775 h 1216"/>
              <a:gd name="T40" fmla="*/ 1075 w 1503"/>
              <a:gd name="T41" fmla="*/ 813 h 1216"/>
              <a:gd name="T42" fmla="*/ 1042 w 1503"/>
              <a:gd name="T43" fmla="*/ 847 h 1216"/>
              <a:gd name="T44" fmla="*/ 1012 w 1503"/>
              <a:gd name="T45" fmla="*/ 882 h 1216"/>
              <a:gd name="T46" fmla="*/ 978 w 1503"/>
              <a:gd name="T47" fmla="*/ 919 h 1216"/>
              <a:gd name="T48" fmla="*/ 941 w 1503"/>
              <a:gd name="T49" fmla="*/ 951 h 1216"/>
              <a:gd name="T50" fmla="*/ 1236 w 1503"/>
              <a:gd name="T51" fmla="*/ 1216 h 1216"/>
              <a:gd name="T52" fmla="*/ 266 w 1503"/>
              <a:gd name="T53" fmla="*/ 990 h 1216"/>
              <a:gd name="T54" fmla="*/ 0 w 1503"/>
              <a:gd name="T55" fmla="*/ 225 h 1216"/>
              <a:gd name="T56" fmla="*/ 243 w 1503"/>
              <a:gd name="T57" fmla="*/ 417 h 1216"/>
              <a:gd name="T58" fmla="*/ 277 w 1503"/>
              <a:gd name="T59" fmla="*/ 387 h 1216"/>
              <a:gd name="T60" fmla="*/ 320 w 1503"/>
              <a:gd name="T61" fmla="*/ 357 h 1216"/>
              <a:gd name="T62" fmla="*/ 354 w 1503"/>
              <a:gd name="T63" fmla="*/ 327 h 1216"/>
              <a:gd name="T64" fmla="*/ 404 w 1503"/>
              <a:gd name="T65" fmla="*/ 291 h 1216"/>
              <a:gd name="T66" fmla="*/ 456 w 1503"/>
              <a:gd name="T67" fmla="*/ 243 h 1216"/>
              <a:gd name="T68" fmla="*/ 496 w 1503"/>
              <a:gd name="T69" fmla="*/ 195 h 1216"/>
              <a:gd name="T70" fmla="*/ 530 w 1503"/>
              <a:gd name="T71" fmla="*/ 159 h 1216"/>
              <a:gd name="T72" fmla="*/ 561 w 1503"/>
              <a:gd name="T73" fmla="*/ 111 h 1216"/>
              <a:gd name="T74" fmla="*/ 595 w 1503"/>
              <a:gd name="T75" fmla="*/ 51 h 1216"/>
              <a:gd name="T76" fmla="*/ 618 w 1503"/>
              <a:gd name="T77" fmla="*/ 0 h 1216"/>
              <a:gd name="T78" fmla="*/ 981 w 1503"/>
              <a:gd name="T79" fmla="*/ 333 h 1216"/>
              <a:gd name="T80" fmla="*/ 1503 w 1503"/>
              <a:gd name="T81" fmla="*/ 66 h 1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3" h="1216">
                <a:moveTo>
                  <a:pt x="1503" y="66"/>
                </a:moveTo>
                <a:lnTo>
                  <a:pt x="1482" y="141"/>
                </a:lnTo>
                <a:lnTo>
                  <a:pt x="1460" y="189"/>
                </a:lnTo>
                <a:lnTo>
                  <a:pt x="1447" y="221"/>
                </a:lnTo>
                <a:lnTo>
                  <a:pt x="1432" y="253"/>
                </a:lnTo>
                <a:lnTo>
                  <a:pt x="1415" y="295"/>
                </a:lnTo>
                <a:lnTo>
                  <a:pt x="1397" y="335"/>
                </a:lnTo>
                <a:lnTo>
                  <a:pt x="1380" y="369"/>
                </a:lnTo>
                <a:lnTo>
                  <a:pt x="1359" y="406"/>
                </a:lnTo>
                <a:lnTo>
                  <a:pt x="1342" y="438"/>
                </a:lnTo>
                <a:lnTo>
                  <a:pt x="1319" y="483"/>
                </a:lnTo>
                <a:lnTo>
                  <a:pt x="1298" y="518"/>
                </a:lnTo>
                <a:lnTo>
                  <a:pt x="1279" y="551"/>
                </a:lnTo>
                <a:lnTo>
                  <a:pt x="1252" y="585"/>
                </a:lnTo>
                <a:lnTo>
                  <a:pt x="1234" y="613"/>
                </a:lnTo>
                <a:lnTo>
                  <a:pt x="1212" y="646"/>
                </a:lnTo>
                <a:lnTo>
                  <a:pt x="1188" y="678"/>
                </a:lnTo>
                <a:lnTo>
                  <a:pt x="1161" y="713"/>
                </a:lnTo>
                <a:lnTo>
                  <a:pt x="1138" y="741"/>
                </a:lnTo>
                <a:lnTo>
                  <a:pt x="1108" y="775"/>
                </a:lnTo>
                <a:lnTo>
                  <a:pt x="1075" y="813"/>
                </a:lnTo>
                <a:lnTo>
                  <a:pt x="1042" y="847"/>
                </a:lnTo>
                <a:lnTo>
                  <a:pt x="1012" y="882"/>
                </a:lnTo>
                <a:lnTo>
                  <a:pt x="978" y="919"/>
                </a:lnTo>
                <a:lnTo>
                  <a:pt x="941" y="951"/>
                </a:lnTo>
                <a:lnTo>
                  <a:pt x="1236" y="1216"/>
                </a:lnTo>
                <a:lnTo>
                  <a:pt x="266" y="990"/>
                </a:lnTo>
                <a:lnTo>
                  <a:pt x="0" y="225"/>
                </a:lnTo>
                <a:lnTo>
                  <a:pt x="243" y="417"/>
                </a:lnTo>
                <a:lnTo>
                  <a:pt x="277" y="387"/>
                </a:lnTo>
                <a:lnTo>
                  <a:pt x="320" y="357"/>
                </a:lnTo>
                <a:lnTo>
                  <a:pt x="354" y="327"/>
                </a:lnTo>
                <a:lnTo>
                  <a:pt x="404" y="291"/>
                </a:lnTo>
                <a:lnTo>
                  <a:pt x="456" y="243"/>
                </a:lnTo>
                <a:lnTo>
                  <a:pt x="496" y="195"/>
                </a:lnTo>
                <a:lnTo>
                  <a:pt x="530" y="159"/>
                </a:lnTo>
                <a:lnTo>
                  <a:pt x="561" y="111"/>
                </a:lnTo>
                <a:lnTo>
                  <a:pt x="595" y="51"/>
                </a:lnTo>
                <a:lnTo>
                  <a:pt x="618" y="0"/>
                </a:lnTo>
                <a:lnTo>
                  <a:pt x="981" y="333"/>
                </a:lnTo>
                <a:lnTo>
                  <a:pt x="1503" y="66"/>
                </a:lnTo>
              </a:path>
            </a:pathLst>
          </a:custGeom>
          <a:solidFill>
            <a:srgbClr val="BFD1EC"/>
          </a:solidFill>
          <a:ln w="25400" cap="rnd" cmpd="sng">
            <a:solidFill>
              <a:srgbClr val="000000"/>
            </a:solidFill>
            <a:prstDash val="solid"/>
            <a:round/>
            <a:headEnd/>
            <a:tailEnd/>
          </a:ln>
          <a:effectLst/>
        </p:spPr>
        <p:txBody>
          <a:bodyPr/>
          <a:lstStyle/>
          <a:p>
            <a:pPr fontAlgn="base">
              <a:spcBef>
                <a:spcPct val="0"/>
              </a:spcBef>
              <a:spcAft>
                <a:spcPct val="0"/>
              </a:spcAft>
            </a:pPr>
            <a:endParaRPr lang="en-US" sz="1400">
              <a:solidFill>
                <a:srgbClr val="000000"/>
              </a:solidFill>
              <a:cs typeface="Arial" charset="0"/>
            </a:endParaRPr>
          </a:p>
        </p:txBody>
      </p:sp>
      <p:sp>
        <p:nvSpPr>
          <p:cNvPr id="43" name="Freeform 12">
            <a:extLst>
              <a:ext uri="{FF2B5EF4-FFF2-40B4-BE49-F238E27FC236}">
                <a16:creationId xmlns:a16="http://schemas.microsoft.com/office/drawing/2014/main" id="{BCCEB567-2617-4F1C-9A95-7A49281343D9}"/>
              </a:ext>
            </a:extLst>
          </p:cNvPr>
          <p:cNvSpPr>
            <a:spLocks/>
          </p:cNvSpPr>
          <p:nvPr/>
        </p:nvSpPr>
        <p:spPr bwMode="auto">
          <a:xfrm>
            <a:off x="5300858" y="4557625"/>
            <a:ext cx="1984962" cy="1812802"/>
          </a:xfrm>
          <a:custGeom>
            <a:avLst/>
            <a:gdLst>
              <a:gd name="T0" fmla="*/ 651 w 1902"/>
              <a:gd name="T1" fmla="*/ 0 h 1729"/>
              <a:gd name="T2" fmla="*/ 627 w 1902"/>
              <a:gd name="T3" fmla="*/ 443 h 1729"/>
              <a:gd name="T4" fmla="*/ 674 w 1902"/>
              <a:gd name="T5" fmla="*/ 447 h 1729"/>
              <a:gd name="T6" fmla="*/ 711 w 1902"/>
              <a:gd name="T7" fmla="*/ 450 h 1729"/>
              <a:gd name="T8" fmla="*/ 744 w 1902"/>
              <a:gd name="T9" fmla="*/ 453 h 1729"/>
              <a:gd name="T10" fmla="*/ 786 w 1902"/>
              <a:gd name="T11" fmla="*/ 450 h 1729"/>
              <a:gd name="T12" fmla="*/ 825 w 1902"/>
              <a:gd name="T13" fmla="*/ 450 h 1729"/>
              <a:gd name="T14" fmla="*/ 858 w 1902"/>
              <a:gd name="T15" fmla="*/ 450 h 1729"/>
              <a:gd name="T16" fmla="*/ 900 w 1902"/>
              <a:gd name="T17" fmla="*/ 444 h 1729"/>
              <a:gd name="T18" fmla="*/ 933 w 1902"/>
              <a:gd name="T19" fmla="*/ 438 h 1729"/>
              <a:gd name="T20" fmla="*/ 969 w 1902"/>
              <a:gd name="T21" fmla="*/ 432 h 1729"/>
              <a:gd name="T22" fmla="*/ 1014 w 1902"/>
              <a:gd name="T23" fmla="*/ 420 h 1729"/>
              <a:gd name="T24" fmla="*/ 1032 w 1902"/>
              <a:gd name="T25" fmla="*/ 414 h 1729"/>
              <a:gd name="T26" fmla="*/ 1065 w 1902"/>
              <a:gd name="T27" fmla="*/ 405 h 1729"/>
              <a:gd name="T28" fmla="*/ 1122 w 1902"/>
              <a:gd name="T29" fmla="*/ 387 h 1729"/>
              <a:gd name="T30" fmla="*/ 1155 w 1902"/>
              <a:gd name="T31" fmla="*/ 372 h 1729"/>
              <a:gd name="T32" fmla="*/ 1188 w 1902"/>
              <a:gd name="T33" fmla="*/ 354 h 1729"/>
              <a:gd name="T34" fmla="*/ 1239 w 1902"/>
              <a:gd name="T35" fmla="*/ 330 h 1729"/>
              <a:gd name="T36" fmla="*/ 1410 w 1902"/>
              <a:gd name="T37" fmla="*/ 831 h 1729"/>
              <a:gd name="T38" fmla="*/ 1902 w 1902"/>
              <a:gd name="T39" fmla="*/ 957 h 1729"/>
              <a:gd name="T40" fmla="*/ 1878 w 1902"/>
              <a:gd name="T41" fmla="*/ 978 h 1729"/>
              <a:gd name="T42" fmla="*/ 1842 w 1902"/>
              <a:gd name="T43" fmla="*/ 999 h 1729"/>
              <a:gd name="T44" fmla="*/ 1806 w 1902"/>
              <a:gd name="T45" fmla="*/ 1020 h 1729"/>
              <a:gd name="T46" fmla="*/ 1761 w 1902"/>
              <a:gd name="T47" fmla="*/ 1047 h 1729"/>
              <a:gd name="T48" fmla="*/ 1716 w 1902"/>
              <a:gd name="T49" fmla="*/ 1071 h 1729"/>
              <a:gd name="T50" fmla="*/ 1668 w 1902"/>
              <a:gd name="T51" fmla="*/ 1095 h 1729"/>
              <a:gd name="T52" fmla="*/ 1611 w 1902"/>
              <a:gd name="T53" fmla="*/ 1122 h 1729"/>
              <a:gd name="T54" fmla="*/ 1551 w 1902"/>
              <a:gd name="T55" fmla="*/ 1155 h 1729"/>
              <a:gd name="T56" fmla="*/ 1485 w 1902"/>
              <a:gd name="T57" fmla="*/ 1185 h 1729"/>
              <a:gd name="T58" fmla="*/ 1413 w 1902"/>
              <a:gd name="T59" fmla="*/ 1212 h 1729"/>
              <a:gd name="T60" fmla="*/ 1362 w 1902"/>
              <a:gd name="T61" fmla="*/ 1230 h 1729"/>
              <a:gd name="T62" fmla="*/ 1299 w 1902"/>
              <a:gd name="T63" fmla="*/ 1245 h 1729"/>
              <a:gd name="T64" fmla="*/ 1248 w 1902"/>
              <a:gd name="T65" fmla="*/ 1263 h 1729"/>
              <a:gd name="T66" fmla="*/ 1194 w 1902"/>
              <a:gd name="T67" fmla="*/ 1275 h 1729"/>
              <a:gd name="T68" fmla="*/ 1119 w 1902"/>
              <a:gd name="T69" fmla="*/ 1287 h 1729"/>
              <a:gd name="T70" fmla="*/ 1062 w 1902"/>
              <a:gd name="T71" fmla="*/ 1302 h 1729"/>
              <a:gd name="T72" fmla="*/ 1013 w 1902"/>
              <a:gd name="T73" fmla="*/ 1312 h 1729"/>
              <a:gd name="T74" fmla="*/ 945 w 1902"/>
              <a:gd name="T75" fmla="*/ 1318 h 1729"/>
              <a:gd name="T76" fmla="*/ 891 w 1902"/>
              <a:gd name="T77" fmla="*/ 1321 h 1729"/>
              <a:gd name="T78" fmla="*/ 822 w 1902"/>
              <a:gd name="T79" fmla="*/ 1330 h 1729"/>
              <a:gd name="T80" fmla="*/ 767 w 1902"/>
              <a:gd name="T81" fmla="*/ 1333 h 1729"/>
              <a:gd name="T82" fmla="*/ 705 w 1902"/>
              <a:gd name="T83" fmla="*/ 1337 h 1729"/>
              <a:gd name="T84" fmla="*/ 643 w 1902"/>
              <a:gd name="T85" fmla="*/ 1337 h 1729"/>
              <a:gd name="T86" fmla="*/ 564 w 1902"/>
              <a:gd name="T87" fmla="*/ 1336 h 1729"/>
              <a:gd name="T88" fmla="*/ 535 w 1902"/>
              <a:gd name="T89" fmla="*/ 1729 h 1729"/>
              <a:gd name="T90" fmla="*/ 0 w 1902"/>
              <a:gd name="T91" fmla="*/ 810 h 1729"/>
              <a:gd name="T92" fmla="*/ 651 w 1902"/>
              <a:gd name="T93" fmla="*/ 0 h 1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02" h="1729">
                <a:moveTo>
                  <a:pt x="651" y="0"/>
                </a:moveTo>
                <a:lnTo>
                  <a:pt x="627" y="443"/>
                </a:lnTo>
                <a:lnTo>
                  <a:pt x="674" y="447"/>
                </a:lnTo>
                <a:lnTo>
                  <a:pt x="711" y="450"/>
                </a:lnTo>
                <a:lnTo>
                  <a:pt x="744" y="453"/>
                </a:lnTo>
                <a:lnTo>
                  <a:pt x="786" y="450"/>
                </a:lnTo>
                <a:lnTo>
                  <a:pt x="825" y="450"/>
                </a:lnTo>
                <a:lnTo>
                  <a:pt x="858" y="450"/>
                </a:lnTo>
                <a:lnTo>
                  <a:pt x="900" y="444"/>
                </a:lnTo>
                <a:lnTo>
                  <a:pt x="933" y="438"/>
                </a:lnTo>
                <a:lnTo>
                  <a:pt x="969" y="432"/>
                </a:lnTo>
                <a:lnTo>
                  <a:pt x="1014" y="420"/>
                </a:lnTo>
                <a:lnTo>
                  <a:pt x="1032" y="414"/>
                </a:lnTo>
                <a:lnTo>
                  <a:pt x="1065" y="405"/>
                </a:lnTo>
                <a:lnTo>
                  <a:pt x="1122" y="387"/>
                </a:lnTo>
                <a:lnTo>
                  <a:pt x="1155" y="372"/>
                </a:lnTo>
                <a:lnTo>
                  <a:pt x="1188" y="354"/>
                </a:lnTo>
                <a:lnTo>
                  <a:pt x="1239" y="330"/>
                </a:lnTo>
                <a:lnTo>
                  <a:pt x="1410" y="831"/>
                </a:lnTo>
                <a:lnTo>
                  <a:pt x="1902" y="957"/>
                </a:lnTo>
                <a:lnTo>
                  <a:pt x="1878" y="978"/>
                </a:lnTo>
                <a:lnTo>
                  <a:pt x="1842" y="999"/>
                </a:lnTo>
                <a:lnTo>
                  <a:pt x="1806" y="1020"/>
                </a:lnTo>
                <a:lnTo>
                  <a:pt x="1761" y="1047"/>
                </a:lnTo>
                <a:lnTo>
                  <a:pt x="1716" y="1071"/>
                </a:lnTo>
                <a:lnTo>
                  <a:pt x="1668" y="1095"/>
                </a:lnTo>
                <a:lnTo>
                  <a:pt x="1611" y="1122"/>
                </a:lnTo>
                <a:lnTo>
                  <a:pt x="1551" y="1155"/>
                </a:lnTo>
                <a:lnTo>
                  <a:pt x="1485" y="1185"/>
                </a:lnTo>
                <a:lnTo>
                  <a:pt x="1413" y="1212"/>
                </a:lnTo>
                <a:lnTo>
                  <a:pt x="1362" y="1230"/>
                </a:lnTo>
                <a:lnTo>
                  <a:pt x="1299" y="1245"/>
                </a:lnTo>
                <a:lnTo>
                  <a:pt x="1248" y="1263"/>
                </a:lnTo>
                <a:lnTo>
                  <a:pt x="1194" y="1275"/>
                </a:lnTo>
                <a:lnTo>
                  <a:pt x="1119" y="1287"/>
                </a:lnTo>
                <a:lnTo>
                  <a:pt x="1062" y="1302"/>
                </a:lnTo>
                <a:lnTo>
                  <a:pt x="1013" y="1312"/>
                </a:lnTo>
                <a:lnTo>
                  <a:pt x="945" y="1318"/>
                </a:lnTo>
                <a:lnTo>
                  <a:pt x="891" y="1321"/>
                </a:lnTo>
                <a:lnTo>
                  <a:pt x="822" y="1330"/>
                </a:lnTo>
                <a:lnTo>
                  <a:pt x="767" y="1333"/>
                </a:lnTo>
                <a:lnTo>
                  <a:pt x="705" y="1337"/>
                </a:lnTo>
                <a:lnTo>
                  <a:pt x="643" y="1337"/>
                </a:lnTo>
                <a:lnTo>
                  <a:pt x="564" y="1336"/>
                </a:lnTo>
                <a:lnTo>
                  <a:pt x="535" y="1729"/>
                </a:lnTo>
                <a:lnTo>
                  <a:pt x="0" y="810"/>
                </a:lnTo>
                <a:lnTo>
                  <a:pt x="651" y="0"/>
                </a:lnTo>
              </a:path>
            </a:pathLst>
          </a:custGeom>
          <a:solidFill>
            <a:srgbClr val="7FA4D8"/>
          </a:solidFill>
          <a:ln w="25400" cap="rnd" cmpd="sng">
            <a:solidFill>
              <a:srgbClr val="000000"/>
            </a:solidFill>
            <a:prstDash val="solid"/>
            <a:round/>
            <a:headEnd/>
            <a:tailEnd/>
          </a:ln>
          <a:effectLst/>
        </p:spPr>
        <p:txBody>
          <a:bodyPr/>
          <a:lstStyle/>
          <a:p>
            <a:pPr fontAlgn="base">
              <a:spcBef>
                <a:spcPct val="0"/>
              </a:spcBef>
              <a:spcAft>
                <a:spcPct val="0"/>
              </a:spcAft>
            </a:pPr>
            <a:endParaRPr lang="en-US" sz="1400">
              <a:solidFill>
                <a:srgbClr val="000000"/>
              </a:solidFill>
              <a:cs typeface="Arial" charset="0"/>
            </a:endParaRPr>
          </a:p>
        </p:txBody>
      </p:sp>
      <p:sp>
        <p:nvSpPr>
          <p:cNvPr id="44" name="Text Box 13">
            <a:extLst>
              <a:ext uri="{FF2B5EF4-FFF2-40B4-BE49-F238E27FC236}">
                <a16:creationId xmlns:a16="http://schemas.microsoft.com/office/drawing/2014/main" id="{3BF77E00-E1B5-47F6-A6E2-40D3F86E6CF9}"/>
              </a:ext>
            </a:extLst>
          </p:cNvPr>
          <p:cNvSpPr txBox="1">
            <a:spLocks noChangeArrowheads="1"/>
          </p:cNvSpPr>
          <p:nvPr/>
        </p:nvSpPr>
        <p:spPr bwMode="auto">
          <a:xfrm>
            <a:off x="6340316" y="1477270"/>
            <a:ext cx="71025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GB" sz="1400" b="1" dirty="0">
                <a:solidFill>
                  <a:srgbClr val="000000"/>
                </a:solidFill>
                <a:cs typeface="Arial" charset="0"/>
              </a:rPr>
              <a:t>D0</a:t>
            </a:r>
          </a:p>
          <a:p>
            <a:pPr fontAlgn="base">
              <a:spcBef>
                <a:spcPct val="0"/>
              </a:spcBef>
              <a:spcAft>
                <a:spcPct val="0"/>
              </a:spcAft>
            </a:pPr>
            <a:r>
              <a:rPr lang="zh-CN" altLang="en-US" sz="1400" dirty="0">
                <a:solidFill>
                  <a:srgbClr val="000000"/>
                </a:solidFill>
                <a:cs typeface="Arial" charset="0"/>
              </a:rPr>
              <a:t>准备</a:t>
            </a:r>
            <a:endParaRPr lang="en-GB" sz="1400" dirty="0">
              <a:solidFill>
                <a:srgbClr val="000000"/>
              </a:solidFill>
              <a:cs typeface="Arial" charset="0"/>
            </a:endParaRPr>
          </a:p>
        </p:txBody>
      </p:sp>
      <p:sp>
        <p:nvSpPr>
          <p:cNvPr id="48" name="Text Box 14">
            <a:extLst>
              <a:ext uri="{FF2B5EF4-FFF2-40B4-BE49-F238E27FC236}">
                <a16:creationId xmlns:a16="http://schemas.microsoft.com/office/drawing/2014/main" id="{0D5A36F5-4BB4-47B1-B29E-224FA7DCE3FE}"/>
              </a:ext>
            </a:extLst>
          </p:cNvPr>
          <p:cNvSpPr txBox="1">
            <a:spLocks noChangeArrowheads="1"/>
          </p:cNvSpPr>
          <p:nvPr/>
        </p:nvSpPr>
        <p:spPr bwMode="auto">
          <a:xfrm>
            <a:off x="7343463" y="2311916"/>
            <a:ext cx="9910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GB" sz="1400" b="1" dirty="0">
                <a:solidFill>
                  <a:srgbClr val="000000"/>
                </a:solidFill>
                <a:cs typeface="Arial" charset="0"/>
              </a:rPr>
              <a:t>D1</a:t>
            </a:r>
          </a:p>
          <a:p>
            <a:pPr fontAlgn="base">
              <a:spcBef>
                <a:spcPct val="0"/>
              </a:spcBef>
              <a:spcAft>
                <a:spcPct val="0"/>
              </a:spcAft>
            </a:pPr>
            <a:r>
              <a:rPr lang="zh-CN" altLang="en-US" sz="1400" dirty="0">
                <a:solidFill>
                  <a:srgbClr val="000000"/>
                </a:solidFill>
                <a:cs typeface="Arial" charset="0"/>
              </a:rPr>
              <a:t>团队建立</a:t>
            </a:r>
            <a:endParaRPr lang="en-GB" sz="1400" dirty="0">
              <a:solidFill>
                <a:srgbClr val="000000"/>
              </a:solidFill>
              <a:cs typeface="Arial" charset="0"/>
            </a:endParaRPr>
          </a:p>
        </p:txBody>
      </p:sp>
      <p:sp>
        <p:nvSpPr>
          <p:cNvPr id="49" name="Text Box 15">
            <a:extLst>
              <a:ext uri="{FF2B5EF4-FFF2-40B4-BE49-F238E27FC236}">
                <a16:creationId xmlns:a16="http://schemas.microsoft.com/office/drawing/2014/main" id="{300EBC19-BF49-4B40-BEE9-F98A0112B608}"/>
              </a:ext>
            </a:extLst>
          </p:cNvPr>
          <p:cNvSpPr txBox="1">
            <a:spLocks noChangeArrowheads="1"/>
          </p:cNvSpPr>
          <p:nvPr/>
        </p:nvSpPr>
        <p:spPr bwMode="auto">
          <a:xfrm>
            <a:off x="7494286" y="3568120"/>
            <a:ext cx="9838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GB" sz="1400" b="1" dirty="0">
                <a:solidFill>
                  <a:srgbClr val="000000"/>
                </a:solidFill>
                <a:cs typeface="Arial" charset="0"/>
              </a:rPr>
              <a:t>D2</a:t>
            </a:r>
          </a:p>
          <a:p>
            <a:pPr fontAlgn="base">
              <a:spcBef>
                <a:spcPct val="0"/>
              </a:spcBef>
              <a:spcAft>
                <a:spcPct val="0"/>
              </a:spcAft>
            </a:pPr>
            <a:r>
              <a:rPr lang="zh-CN" altLang="en-US" sz="1400" dirty="0">
                <a:solidFill>
                  <a:srgbClr val="000000"/>
                </a:solidFill>
                <a:cs typeface="Arial" charset="0"/>
              </a:rPr>
              <a:t>定义问题</a:t>
            </a:r>
            <a:endParaRPr lang="en-GB" sz="1400" dirty="0">
              <a:solidFill>
                <a:srgbClr val="000000"/>
              </a:solidFill>
              <a:cs typeface="Arial" charset="0"/>
            </a:endParaRPr>
          </a:p>
        </p:txBody>
      </p:sp>
      <p:sp>
        <p:nvSpPr>
          <p:cNvPr id="50" name="Text Box 16">
            <a:extLst>
              <a:ext uri="{FF2B5EF4-FFF2-40B4-BE49-F238E27FC236}">
                <a16:creationId xmlns:a16="http://schemas.microsoft.com/office/drawing/2014/main" id="{3B2529C2-BB53-4BD2-A888-827B60DBCADD}"/>
              </a:ext>
            </a:extLst>
          </p:cNvPr>
          <p:cNvSpPr txBox="1">
            <a:spLocks noChangeArrowheads="1"/>
          </p:cNvSpPr>
          <p:nvPr/>
        </p:nvSpPr>
        <p:spPr bwMode="auto">
          <a:xfrm>
            <a:off x="6992872" y="4750619"/>
            <a:ext cx="10660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GB" sz="1400" b="1" dirty="0">
                <a:solidFill>
                  <a:srgbClr val="000000"/>
                </a:solidFill>
                <a:cs typeface="Arial" charset="0"/>
              </a:rPr>
              <a:t>D3</a:t>
            </a:r>
            <a:r>
              <a:rPr lang="en-GB" sz="1400" dirty="0">
                <a:solidFill>
                  <a:srgbClr val="000000"/>
                </a:solidFill>
                <a:cs typeface="Arial" charset="0"/>
              </a:rPr>
              <a:t> </a:t>
            </a:r>
          </a:p>
          <a:p>
            <a:pPr fontAlgn="base">
              <a:spcBef>
                <a:spcPct val="0"/>
              </a:spcBef>
              <a:spcAft>
                <a:spcPct val="0"/>
              </a:spcAft>
            </a:pPr>
            <a:r>
              <a:rPr lang="zh-CN" altLang="en-US" sz="1400" dirty="0">
                <a:solidFill>
                  <a:srgbClr val="000000"/>
                </a:solidFill>
                <a:cs typeface="Arial" charset="0"/>
              </a:rPr>
              <a:t>围堵措施</a:t>
            </a:r>
            <a:endParaRPr lang="en-GB" sz="1400" dirty="0">
              <a:solidFill>
                <a:srgbClr val="000000"/>
              </a:solidFill>
              <a:cs typeface="Arial" charset="0"/>
            </a:endParaRPr>
          </a:p>
        </p:txBody>
      </p:sp>
      <p:sp>
        <p:nvSpPr>
          <p:cNvPr id="51" name="Text Box 17">
            <a:extLst>
              <a:ext uri="{FF2B5EF4-FFF2-40B4-BE49-F238E27FC236}">
                <a16:creationId xmlns:a16="http://schemas.microsoft.com/office/drawing/2014/main" id="{22E4DB21-D468-4068-8586-EC8879CDFD19}"/>
              </a:ext>
            </a:extLst>
          </p:cNvPr>
          <p:cNvSpPr txBox="1">
            <a:spLocks noChangeArrowheads="1"/>
          </p:cNvSpPr>
          <p:nvPr/>
        </p:nvSpPr>
        <p:spPr bwMode="auto">
          <a:xfrm>
            <a:off x="5588195" y="5240250"/>
            <a:ext cx="9017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GB" sz="1400" b="1" dirty="0">
                <a:solidFill>
                  <a:srgbClr val="000000"/>
                </a:solidFill>
                <a:cs typeface="Arial" charset="0"/>
              </a:rPr>
              <a:t>D4</a:t>
            </a:r>
          </a:p>
          <a:p>
            <a:pPr fontAlgn="base">
              <a:spcBef>
                <a:spcPct val="0"/>
              </a:spcBef>
              <a:spcAft>
                <a:spcPct val="0"/>
              </a:spcAft>
            </a:pPr>
            <a:r>
              <a:rPr lang="zh-CN" altLang="en-US" sz="1400" dirty="0">
                <a:solidFill>
                  <a:srgbClr val="000000"/>
                </a:solidFill>
                <a:cs typeface="Arial" charset="0"/>
              </a:rPr>
              <a:t>根本原因</a:t>
            </a:r>
            <a:endParaRPr lang="en-GB" sz="1400" dirty="0">
              <a:solidFill>
                <a:srgbClr val="000000"/>
              </a:solidFill>
              <a:cs typeface="Arial" charset="0"/>
            </a:endParaRPr>
          </a:p>
        </p:txBody>
      </p:sp>
      <p:sp>
        <p:nvSpPr>
          <p:cNvPr id="52" name="Text Box 18">
            <a:extLst>
              <a:ext uri="{FF2B5EF4-FFF2-40B4-BE49-F238E27FC236}">
                <a16:creationId xmlns:a16="http://schemas.microsoft.com/office/drawing/2014/main" id="{429E34D5-72B3-4DF1-8204-4E2492217FC1}"/>
              </a:ext>
            </a:extLst>
          </p:cNvPr>
          <p:cNvSpPr txBox="1">
            <a:spLocks noChangeArrowheads="1"/>
          </p:cNvSpPr>
          <p:nvPr/>
        </p:nvSpPr>
        <p:spPr bwMode="auto">
          <a:xfrm>
            <a:off x="4340421" y="4683723"/>
            <a:ext cx="94031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GB" sz="1400" b="1" dirty="0">
                <a:solidFill>
                  <a:srgbClr val="000000"/>
                </a:solidFill>
                <a:cs typeface="Arial" charset="0"/>
              </a:rPr>
              <a:t>D5</a:t>
            </a:r>
          </a:p>
          <a:p>
            <a:pPr fontAlgn="base">
              <a:spcBef>
                <a:spcPct val="0"/>
              </a:spcBef>
              <a:spcAft>
                <a:spcPct val="0"/>
              </a:spcAft>
            </a:pPr>
            <a:r>
              <a:rPr lang="zh-CN" altLang="en-US" sz="1400" dirty="0">
                <a:solidFill>
                  <a:srgbClr val="000000"/>
                </a:solidFill>
                <a:cs typeface="Arial" charset="0"/>
              </a:rPr>
              <a:t>纠正措施</a:t>
            </a:r>
            <a:endParaRPr lang="en-GB" sz="1400" dirty="0">
              <a:solidFill>
                <a:srgbClr val="000000"/>
              </a:solidFill>
              <a:cs typeface="Arial" charset="0"/>
            </a:endParaRPr>
          </a:p>
        </p:txBody>
      </p:sp>
      <p:sp>
        <p:nvSpPr>
          <p:cNvPr id="53" name="Text Box 19">
            <a:extLst>
              <a:ext uri="{FF2B5EF4-FFF2-40B4-BE49-F238E27FC236}">
                <a16:creationId xmlns:a16="http://schemas.microsoft.com/office/drawing/2014/main" id="{52684898-E329-4CB0-823D-00A62B8784B7}"/>
              </a:ext>
            </a:extLst>
          </p:cNvPr>
          <p:cNvSpPr txBox="1">
            <a:spLocks noChangeArrowheads="1"/>
          </p:cNvSpPr>
          <p:nvPr/>
        </p:nvSpPr>
        <p:spPr bwMode="auto">
          <a:xfrm>
            <a:off x="3711770" y="3547975"/>
            <a:ext cx="984456"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GB" sz="1400" b="1" dirty="0">
                <a:solidFill>
                  <a:srgbClr val="FFFFFF"/>
                </a:solidFill>
                <a:cs typeface="Arial" charset="0"/>
              </a:rPr>
              <a:t>D6</a:t>
            </a:r>
          </a:p>
          <a:p>
            <a:pPr fontAlgn="base">
              <a:spcBef>
                <a:spcPct val="0"/>
              </a:spcBef>
              <a:spcAft>
                <a:spcPct val="0"/>
              </a:spcAft>
            </a:pPr>
            <a:r>
              <a:rPr lang="zh-CN" altLang="en-US" sz="1400" dirty="0">
                <a:solidFill>
                  <a:srgbClr val="FFFFFF"/>
                </a:solidFill>
                <a:cs typeface="Arial" charset="0"/>
              </a:rPr>
              <a:t>验证纠正措施</a:t>
            </a:r>
            <a:endParaRPr lang="en-GB" sz="1400" dirty="0">
              <a:solidFill>
                <a:srgbClr val="FFFFFF"/>
              </a:solidFill>
              <a:cs typeface="Arial" charset="0"/>
            </a:endParaRPr>
          </a:p>
        </p:txBody>
      </p:sp>
      <p:sp>
        <p:nvSpPr>
          <p:cNvPr id="54" name="Text Box 20">
            <a:extLst>
              <a:ext uri="{FF2B5EF4-FFF2-40B4-BE49-F238E27FC236}">
                <a16:creationId xmlns:a16="http://schemas.microsoft.com/office/drawing/2014/main" id="{A45420C2-8EC9-4A2B-A8F4-810D76A6F19F}"/>
              </a:ext>
            </a:extLst>
          </p:cNvPr>
          <p:cNvSpPr txBox="1">
            <a:spLocks noChangeArrowheads="1"/>
          </p:cNvSpPr>
          <p:nvPr/>
        </p:nvSpPr>
        <p:spPr bwMode="auto">
          <a:xfrm>
            <a:off x="3914499" y="2335376"/>
            <a:ext cx="9871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GB" sz="1400" b="1" dirty="0">
                <a:solidFill>
                  <a:srgbClr val="FFFFFF"/>
                </a:solidFill>
                <a:cs typeface="Arial" charset="0"/>
              </a:rPr>
              <a:t>D7</a:t>
            </a:r>
          </a:p>
          <a:p>
            <a:pPr fontAlgn="base">
              <a:spcBef>
                <a:spcPct val="0"/>
              </a:spcBef>
              <a:spcAft>
                <a:spcPct val="0"/>
              </a:spcAft>
            </a:pPr>
            <a:r>
              <a:rPr lang="zh-CN" altLang="en-US" sz="1400" dirty="0">
                <a:solidFill>
                  <a:srgbClr val="FFFFFF"/>
                </a:solidFill>
                <a:cs typeface="Arial" charset="0"/>
              </a:rPr>
              <a:t>预防措施</a:t>
            </a:r>
            <a:endParaRPr lang="en-GB" sz="1400" dirty="0">
              <a:solidFill>
                <a:srgbClr val="FFFFFF"/>
              </a:solidFill>
              <a:cs typeface="Arial" charset="0"/>
            </a:endParaRPr>
          </a:p>
        </p:txBody>
      </p:sp>
      <p:sp>
        <p:nvSpPr>
          <p:cNvPr id="55" name="Text Box 21">
            <a:extLst>
              <a:ext uri="{FF2B5EF4-FFF2-40B4-BE49-F238E27FC236}">
                <a16:creationId xmlns:a16="http://schemas.microsoft.com/office/drawing/2014/main" id="{50D40771-DD93-468A-A0EC-FF761D16305C}"/>
              </a:ext>
            </a:extLst>
          </p:cNvPr>
          <p:cNvSpPr txBox="1">
            <a:spLocks noChangeArrowheads="1"/>
          </p:cNvSpPr>
          <p:nvPr/>
        </p:nvSpPr>
        <p:spPr bwMode="auto">
          <a:xfrm>
            <a:off x="4738350" y="1452496"/>
            <a:ext cx="10847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GB" sz="1400" b="1" dirty="0">
                <a:solidFill>
                  <a:srgbClr val="FFFFFF"/>
                </a:solidFill>
                <a:cs typeface="Arial" charset="0"/>
              </a:rPr>
              <a:t>D8</a:t>
            </a:r>
          </a:p>
          <a:p>
            <a:pPr fontAlgn="base">
              <a:spcBef>
                <a:spcPct val="0"/>
              </a:spcBef>
              <a:spcAft>
                <a:spcPct val="0"/>
              </a:spcAft>
            </a:pPr>
            <a:r>
              <a:rPr lang="zh-CN" altLang="en-US" sz="1400" dirty="0">
                <a:solidFill>
                  <a:srgbClr val="FFFFFF"/>
                </a:solidFill>
                <a:cs typeface="Arial" charset="0"/>
              </a:rPr>
              <a:t>会签和表彰</a:t>
            </a:r>
            <a:endParaRPr lang="en-GB" sz="1400" dirty="0">
              <a:solidFill>
                <a:srgbClr val="FFFFFF"/>
              </a:solidFill>
              <a:cs typeface="Arial" charset="0"/>
            </a:endParaRPr>
          </a:p>
        </p:txBody>
      </p:sp>
      <p:sp>
        <p:nvSpPr>
          <p:cNvPr id="21" name="椭圆 20">
            <a:extLst>
              <a:ext uri="{FF2B5EF4-FFF2-40B4-BE49-F238E27FC236}">
                <a16:creationId xmlns:a16="http://schemas.microsoft.com/office/drawing/2014/main" id="{F4C6FA15-5949-42B0-8C26-EA4B2F4F7FD4}"/>
              </a:ext>
            </a:extLst>
          </p:cNvPr>
          <p:cNvSpPr/>
          <p:nvPr/>
        </p:nvSpPr>
        <p:spPr>
          <a:xfrm>
            <a:off x="5341319" y="2792368"/>
            <a:ext cx="1390007" cy="1390007"/>
          </a:xfrm>
          <a:prstGeom prst="ellipse">
            <a:avLst/>
          </a:prstGeom>
          <a:gradFill flip="none" rotWithShape="1">
            <a:gsLst>
              <a:gs pos="0">
                <a:schemeClr val="bg1"/>
              </a:gs>
              <a:gs pos="100000">
                <a:srgbClr val="CDCDCD"/>
              </a:gs>
            </a:gsLst>
            <a:lin ang="11400000" scaled="0"/>
            <a:tileRect/>
          </a:gradFill>
          <a:ln w="9525">
            <a:solidFill>
              <a:schemeClr val="bg1"/>
            </a:solid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000" b="1" noProof="0" dirty="0">
                <a:solidFill>
                  <a:srgbClr val="C00000"/>
                </a:solidFill>
              </a:rPr>
              <a:t>PDCA</a:t>
            </a:r>
            <a:endParaRPr lang="zh-CN" altLang="en-US" sz="2000" b="1" noProof="0" dirty="0" err="1">
              <a:solidFill>
                <a:srgbClr val="C00000"/>
              </a:solidFill>
            </a:endParaRPr>
          </a:p>
        </p:txBody>
      </p:sp>
    </p:spTree>
    <p:extLst>
      <p:ext uri="{BB962C8B-B14F-4D97-AF65-F5344CB8AC3E}">
        <p14:creationId xmlns:p14="http://schemas.microsoft.com/office/powerpoint/2010/main" val="443163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circle(in)">
                                      <p:cBhvr>
                                        <p:cTn id="7" dur="250"/>
                                        <p:tgtEl>
                                          <p:spTgt spid="4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circle(in)">
                                      <p:cBhvr>
                                        <p:cTn id="10" dur="250"/>
                                        <p:tgtEl>
                                          <p:spTgt spid="35"/>
                                        </p:tgtEl>
                                      </p:cBhvr>
                                    </p:animEffect>
                                  </p:childTnLst>
                                </p:cTn>
                              </p:par>
                            </p:childTnLst>
                          </p:cTn>
                        </p:par>
                        <p:par>
                          <p:cTn id="11" fill="hold">
                            <p:stCondLst>
                              <p:cond delay="250"/>
                            </p:stCondLst>
                            <p:childTnLst>
                              <p:par>
                                <p:cTn id="12" presetID="6" presetClass="entr" presetSubtype="16" fill="hold" grpId="0" nodeType="afterEffect">
                                  <p:stCondLst>
                                    <p:cond delay="0"/>
                                  </p:stCondLst>
                                  <p:childTnLst>
                                    <p:set>
                                      <p:cBhvr>
                                        <p:cTn id="13" dur="1" fill="hold">
                                          <p:stCondLst>
                                            <p:cond delay="0"/>
                                          </p:stCondLst>
                                        </p:cTn>
                                        <p:tgtEl>
                                          <p:spTgt spid="48"/>
                                        </p:tgtEl>
                                        <p:attrNameLst>
                                          <p:attrName>style.visibility</p:attrName>
                                        </p:attrNameLst>
                                      </p:cBhvr>
                                      <p:to>
                                        <p:strVal val="visible"/>
                                      </p:to>
                                    </p:set>
                                    <p:animEffect transition="in" filter="circle(in)">
                                      <p:cBhvr>
                                        <p:cTn id="14" dur="250"/>
                                        <p:tgtEl>
                                          <p:spTgt spid="48"/>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circle(in)">
                                      <p:cBhvr>
                                        <p:cTn id="17" dur="250"/>
                                        <p:tgtEl>
                                          <p:spTgt spid="36"/>
                                        </p:tgtEl>
                                      </p:cBhvr>
                                    </p:animEffect>
                                  </p:childTnLst>
                                </p:cTn>
                              </p:par>
                            </p:childTnLst>
                          </p:cTn>
                        </p:par>
                        <p:par>
                          <p:cTn id="18" fill="hold">
                            <p:stCondLst>
                              <p:cond delay="500"/>
                            </p:stCondLst>
                            <p:childTnLst>
                              <p:par>
                                <p:cTn id="19" presetID="6"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circle(in)">
                                      <p:cBhvr>
                                        <p:cTn id="21" dur="250"/>
                                        <p:tgtEl>
                                          <p:spTgt spid="49"/>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circle(in)">
                                      <p:cBhvr>
                                        <p:cTn id="24" dur="250"/>
                                        <p:tgtEl>
                                          <p:spTgt spid="38"/>
                                        </p:tgtEl>
                                      </p:cBhvr>
                                    </p:animEffect>
                                  </p:childTnLst>
                                </p:cTn>
                              </p:par>
                            </p:childTnLst>
                          </p:cTn>
                        </p:par>
                        <p:par>
                          <p:cTn id="25" fill="hold">
                            <p:stCondLst>
                              <p:cond delay="750"/>
                            </p:stCondLst>
                            <p:childTnLst>
                              <p:par>
                                <p:cTn id="26" presetID="6" presetClass="entr" presetSubtype="16" fill="hold" grpId="0" nodeType="after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circle(in)">
                                      <p:cBhvr>
                                        <p:cTn id="28" dur="250"/>
                                        <p:tgtEl>
                                          <p:spTgt spid="50"/>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circle(in)">
                                      <p:cBhvr>
                                        <p:cTn id="31" dur="250"/>
                                        <p:tgtEl>
                                          <p:spTgt spid="39"/>
                                        </p:tgtEl>
                                      </p:cBhvr>
                                    </p:animEffect>
                                  </p:childTnLst>
                                </p:cTn>
                              </p:par>
                            </p:childTnLst>
                          </p:cTn>
                        </p:par>
                        <p:par>
                          <p:cTn id="32" fill="hold">
                            <p:stCondLst>
                              <p:cond delay="1000"/>
                            </p:stCondLst>
                            <p:childTnLst>
                              <p:par>
                                <p:cTn id="33" presetID="6" presetClass="entr" presetSubtype="16"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animEffect transition="in" filter="circle(in)">
                                      <p:cBhvr>
                                        <p:cTn id="35" dur="250"/>
                                        <p:tgtEl>
                                          <p:spTgt spid="51"/>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animEffect transition="in" filter="circle(in)">
                                      <p:cBhvr>
                                        <p:cTn id="38" dur="250"/>
                                        <p:tgtEl>
                                          <p:spTgt spid="43"/>
                                        </p:tgtEl>
                                      </p:cBhvr>
                                    </p:animEffect>
                                  </p:childTnLst>
                                </p:cTn>
                              </p:par>
                            </p:childTnLst>
                          </p:cTn>
                        </p:par>
                        <p:par>
                          <p:cTn id="39" fill="hold">
                            <p:stCondLst>
                              <p:cond delay="1250"/>
                            </p:stCondLst>
                            <p:childTnLst>
                              <p:par>
                                <p:cTn id="40" presetID="6" presetClass="entr" presetSubtype="16" fill="hold" grpId="0" nodeType="afterEffect">
                                  <p:stCondLst>
                                    <p:cond delay="0"/>
                                  </p:stCondLst>
                                  <p:childTnLst>
                                    <p:set>
                                      <p:cBhvr>
                                        <p:cTn id="41" dur="1" fill="hold">
                                          <p:stCondLst>
                                            <p:cond delay="0"/>
                                          </p:stCondLst>
                                        </p:cTn>
                                        <p:tgtEl>
                                          <p:spTgt spid="52"/>
                                        </p:tgtEl>
                                        <p:attrNameLst>
                                          <p:attrName>style.visibility</p:attrName>
                                        </p:attrNameLst>
                                      </p:cBhvr>
                                      <p:to>
                                        <p:strVal val="visible"/>
                                      </p:to>
                                    </p:set>
                                    <p:animEffect transition="in" filter="circle(in)">
                                      <p:cBhvr>
                                        <p:cTn id="42" dur="250"/>
                                        <p:tgtEl>
                                          <p:spTgt spid="52"/>
                                        </p:tgtEl>
                                      </p:cBhvr>
                                    </p:animEffect>
                                  </p:childTnLst>
                                </p:cTn>
                              </p:par>
                              <p:par>
                                <p:cTn id="43" presetID="6" presetClass="entr" presetSubtype="16"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circle(in)">
                                      <p:cBhvr>
                                        <p:cTn id="45" dur="250"/>
                                        <p:tgtEl>
                                          <p:spTgt spid="31"/>
                                        </p:tgtEl>
                                      </p:cBhvr>
                                    </p:animEffect>
                                  </p:childTnLst>
                                </p:cTn>
                              </p:par>
                            </p:childTnLst>
                          </p:cTn>
                        </p:par>
                        <p:par>
                          <p:cTn id="46" fill="hold">
                            <p:stCondLst>
                              <p:cond delay="1500"/>
                            </p:stCondLst>
                            <p:childTnLst>
                              <p:par>
                                <p:cTn id="47" presetID="6" presetClass="entr" presetSubtype="16"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circle(in)">
                                      <p:cBhvr>
                                        <p:cTn id="49" dur="250"/>
                                        <p:tgtEl>
                                          <p:spTgt spid="53"/>
                                        </p:tgtEl>
                                      </p:cBhvr>
                                    </p:animEffect>
                                  </p:childTnLst>
                                </p:cTn>
                              </p:par>
                              <p:par>
                                <p:cTn id="50" presetID="6" presetClass="entr" presetSubtype="16"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circle(in)">
                                      <p:cBhvr>
                                        <p:cTn id="52" dur="250"/>
                                        <p:tgtEl>
                                          <p:spTgt spid="32"/>
                                        </p:tgtEl>
                                      </p:cBhvr>
                                    </p:animEffect>
                                  </p:childTnLst>
                                </p:cTn>
                              </p:par>
                            </p:childTnLst>
                          </p:cTn>
                        </p:par>
                        <p:par>
                          <p:cTn id="53" fill="hold">
                            <p:stCondLst>
                              <p:cond delay="1750"/>
                            </p:stCondLst>
                            <p:childTnLst>
                              <p:par>
                                <p:cTn id="54" presetID="6" presetClass="entr" presetSubtype="16" fill="hold" grpId="0" nodeType="after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circle(in)">
                                      <p:cBhvr>
                                        <p:cTn id="56" dur="250"/>
                                        <p:tgtEl>
                                          <p:spTgt spid="54"/>
                                        </p:tgtEl>
                                      </p:cBhvr>
                                    </p:animEffect>
                                  </p:childTnLst>
                                </p:cTn>
                              </p:par>
                              <p:par>
                                <p:cTn id="57" presetID="6"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circle(in)">
                                      <p:cBhvr>
                                        <p:cTn id="59" dur="250"/>
                                        <p:tgtEl>
                                          <p:spTgt spid="33"/>
                                        </p:tgtEl>
                                      </p:cBhvr>
                                    </p:animEffect>
                                  </p:childTnLst>
                                </p:cTn>
                              </p:par>
                            </p:childTnLst>
                          </p:cTn>
                        </p:par>
                        <p:par>
                          <p:cTn id="60" fill="hold">
                            <p:stCondLst>
                              <p:cond delay="2000"/>
                            </p:stCondLst>
                            <p:childTnLst>
                              <p:par>
                                <p:cTn id="61" presetID="6" presetClass="entr" presetSubtype="16"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Effect transition="in" filter="circle(in)">
                                      <p:cBhvr>
                                        <p:cTn id="63" dur="250"/>
                                        <p:tgtEl>
                                          <p:spTgt spid="55"/>
                                        </p:tgtEl>
                                      </p:cBhvr>
                                    </p:animEffect>
                                  </p:childTnLst>
                                </p:cTn>
                              </p:par>
                              <p:par>
                                <p:cTn id="64" presetID="6" presetClass="entr" presetSubtype="16"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circle(in)">
                                      <p:cBhvr>
                                        <p:cTn id="66"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6" grpId="0" animBg="1"/>
      <p:bldP spid="38" grpId="0" animBg="1"/>
      <p:bldP spid="39" grpId="0" animBg="1"/>
      <p:bldP spid="43" grpId="0" animBg="1"/>
      <p:bldP spid="44" grpId="0"/>
      <p:bldP spid="48" grpId="0"/>
      <p:bldP spid="49" grpId="0"/>
      <p:bldP spid="50" grpId="0"/>
      <p:bldP spid="51" grpId="0"/>
      <p:bldP spid="52" grpId="0"/>
      <p:bldP spid="53" grpId="0"/>
      <p:bldP spid="54"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3195645" y="369633"/>
            <a:ext cx="1613421" cy="430746"/>
          </a:xfrm>
        </p:spPr>
        <p:txBody>
          <a:bodyPr/>
          <a:lstStyle/>
          <a:p>
            <a:r>
              <a:rPr lang="en-US" altLang="zh-CN" b="1" spc="300" dirty="0"/>
              <a:t>D0</a:t>
            </a:r>
            <a:r>
              <a:rPr lang="zh-CN" altLang="en-US" b="1" spc="300" dirty="0"/>
              <a:t>：准备</a:t>
            </a:r>
          </a:p>
        </p:txBody>
      </p:sp>
      <p:sp>
        <p:nvSpPr>
          <p:cNvPr id="21" name="TextBox 11">
            <a:extLst>
              <a:ext uri="{FF2B5EF4-FFF2-40B4-BE49-F238E27FC236}">
                <a16:creationId xmlns:a16="http://schemas.microsoft.com/office/drawing/2014/main" id="{74AF4A76-332D-4208-AE15-033BBB0EAF51}"/>
              </a:ext>
            </a:extLst>
          </p:cNvPr>
          <p:cNvSpPr txBox="1"/>
          <p:nvPr/>
        </p:nvSpPr>
        <p:spPr>
          <a:xfrm>
            <a:off x="4590824" y="2891685"/>
            <a:ext cx="3010352" cy="537315"/>
          </a:xfrm>
          <a:prstGeom prst="rect">
            <a:avLst/>
          </a:prstGeom>
          <a:noFill/>
        </p:spPr>
        <p:txBody>
          <a:bodyPr wrap="none" lIns="360000" tIns="0" rIns="0" bIns="0" anchor="b" anchorCtr="0">
            <a:normAutofit/>
          </a:bodyPr>
          <a:lstStyle/>
          <a:p>
            <a:r>
              <a:rPr lang="en-US" altLang="zh-CN" sz="3200" b="1" dirty="0">
                <a:solidFill>
                  <a:srgbClr val="C5040F"/>
                </a:solidFill>
                <a:latin typeface="+mn-ea"/>
              </a:rPr>
              <a:t>D0</a:t>
            </a:r>
            <a:r>
              <a:rPr lang="zh-CN" altLang="en-US" sz="3200" b="1" dirty="0">
                <a:solidFill>
                  <a:srgbClr val="C5040F"/>
                </a:solidFill>
                <a:latin typeface="+mn-ea"/>
              </a:rPr>
              <a:t>：准备</a:t>
            </a:r>
          </a:p>
        </p:txBody>
      </p:sp>
    </p:spTree>
    <p:extLst>
      <p:ext uri="{BB962C8B-B14F-4D97-AF65-F5344CB8AC3E}">
        <p14:creationId xmlns:p14="http://schemas.microsoft.com/office/powerpoint/2010/main" val="34481171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3195645" y="369633"/>
            <a:ext cx="1613421" cy="430746"/>
          </a:xfrm>
        </p:spPr>
        <p:txBody>
          <a:bodyPr/>
          <a:lstStyle/>
          <a:p>
            <a:r>
              <a:rPr lang="en-US" altLang="zh-CN" b="1" spc="300" dirty="0"/>
              <a:t>D0</a:t>
            </a:r>
            <a:r>
              <a:rPr lang="zh-CN" altLang="en-US" b="1" spc="300" dirty="0"/>
              <a:t>：准备</a:t>
            </a:r>
          </a:p>
        </p:txBody>
      </p:sp>
      <p:sp>
        <p:nvSpPr>
          <p:cNvPr id="4" name="文本框 3">
            <a:extLst>
              <a:ext uri="{FF2B5EF4-FFF2-40B4-BE49-F238E27FC236}">
                <a16:creationId xmlns:a16="http://schemas.microsoft.com/office/drawing/2014/main" id="{8927EB43-5A7C-4260-92E0-2A119DA6E66A}"/>
              </a:ext>
            </a:extLst>
          </p:cNvPr>
          <p:cNvSpPr txBox="1"/>
          <p:nvPr/>
        </p:nvSpPr>
        <p:spPr>
          <a:xfrm>
            <a:off x="958554"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概述</a:t>
            </a:r>
          </a:p>
        </p:txBody>
      </p:sp>
      <p:sp>
        <p:nvSpPr>
          <p:cNvPr id="8" name="文本框 7">
            <a:extLst>
              <a:ext uri="{FF2B5EF4-FFF2-40B4-BE49-F238E27FC236}">
                <a16:creationId xmlns:a16="http://schemas.microsoft.com/office/drawing/2014/main" id="{9D639829-3E06-4C46-93F2-11B6495B8D11}"/>
              </a:ext>
            </a:extLst>
          </p:cNvPr>
          <p:cNvSpPr txBox="1"/>
          <p:nvPr/>
        </p:nvSpPr>
        <p:spPr>
          <a:xfrm>
            <a:off x="1146445" y="1869553"/>
            <a:ext cx="4806863" cy="1024448"/>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制定并执行紧急反应措施来保护顾客。</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评审是否应该启动</a:t>
            </a:r>
            <a:r>
              <a:rPr lang="en-US" altLang="zh-CN" b="1" dirty="0">
                <a:solidFill>
                  <a:srgbClr val="404040"/>
                </a:solidFill>
                <a:latin typeface="+mn-ea"/>
              </a:rPr>
              <a:t>8D</a:t>
            </a:r>
            <a:r>
              <a:rPr lang="zh-CN" altLang="en-US" b="1" dirty="0">
                <a:solidFill>
                  <a:srgbClr val="404040"/>
                </a:solidFill>
                <a:latin typeface="+mn-ea"/>
              </a:rPr>
              <a:t>。</a:t>
            </a:r>
            <a:endParaRPr lang="en-US" altLang="zh-CN" b="1" dirty="0">
              <a:solidFill>
                <a:srgbClr val="404040"/>
              </a:solidFill>
              <a:latin typeface="+mn-ea"/>
            </a:endParaRPr>
          </a:p>
        </p:txBody>
      </p:sp>
      <p:sp>
        <p:nvSpPr>
          <p:cNvPr id="9" name="文本框 8">
            <a:extLst>
              <a:ext uri="{FF2B5EF4-FFF2-40B4-BE49-F238E27FC236}">
                <a16:creationId xmlns:a16="http://schemas.microsoft.com/office/drawing/2014/main" id="{EE4119D5-0DC7-4C30-A53D-8798228BAC85}"/>
              </a:ext>
            </a:extLst>
          </p:cNvPr>
          <p:cNvSpPr txBox="1"/>
          <p:nvPr/>
        </p:nvSpPr>
        <p:spPr>
          <a:xfrm>
            <a:off x="958554" y="3429000"/>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目标</a:t>
            </a:r>
          </a:p>
        </p:txBody>
      </p:sp>
      <p:sp>
        <p:nvSpPr>
          <p:cNvPr id="10" name="文本框 9">
            <a:extLst>
              <a:ext uri="{FF2B5EF4-FFF2-40B4-BE49-F238E27FC236}">
                <a16:creationId xmlns:a16="http://schemas.microsoft.com/office/drawing/2014/main" id="{9E718663-88A2-4E23-A3BA-FD9FFDEAB2F8}"/>
              </a:ext>
            </a:extLst>
          </p:cNvPr>
          <p:cNvSpPr txBox="1"/>
          <p:nvPr/>
        </p:nvSpPr>
        <p:spPr>
          <a:xfrm>
            <a:off x="1146445" y="3963175"/>
            <a:ext cx="4806863" cy="1578445"/>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定义、执行和验证紧急反应措施。</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确定是否需要</a:t>
            </a:r>
            <a:r>
              <a:rPr lang="en-US" altLang="zh-CN" b="1" dirty="0">
                <a:solidFill>
                  <a:srgbClr val="404040"/>
                </a:solidFill>
                <a:latin typeface="+mn-ea"/>
              </a:rPr>
              <a:t>8D</a:t>
            </a:r>
            <a:r>
              <a:rPr lang="zh-CN" altLang="en-US" b="1" dirty="0">
                <a:solidFill>
                  <a:srgbClr val="404040"/>
                </a:solidFill>
                <a:latin typeface="+mn-ea"/>
              </a:rPr>
              <a:t>来解决问题。</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收集资料，量化数据，为</a:t>
            </a:r>
            <a:r>
              <a:rPr lang="en-US" altLang="zh-CN" b="1" dirty="0">
                <a:solidFill>
                  <a:srgbClr val="404040"/>
                </a:solidFill>
                <a:latin typeface="+mn-ea"/>
              </a:rPr>
              <a:t>8D</a:t>
            </a:r>
            <a:r>
              <a:rPr lang="zh-CN" altLang="en-US" b="1" dirty="0">
                <a:solidFill>
                  <a:srgbClr val="404040"/>
                </a:solidFill>
                <a:latin typeface="+mn-ea"/>
              </a:rPr>
              <a:t>启动做准备。</a:t>
            </a:r>
            <a:endParaRPr lang="en-US" altLang="zh-CN" b="1" dirty="0">
              <a:solidFill>
                <a:srgbClr val="404040"/>
              </a:solidFill>
              <a:latin typeface="+mn-ea"/>
            </a:endParaRPr>
          </a:p>
        </p:txBody>
      </p:sp>
      <p:pic>
        <p:nvPicPr>
          <p:cNvPr id="3" name="图片 2">
            <a:extLst>
              <a:ext uri="{FF2B5EF4-FFF2-40B4-BE49-F238E27FC236}">
                <a16:creationId xmlns:a16="http://schemas.microsoft.com/office/drawing/2014/main" id="{12F13527-7808-4048-A515-0F0C044C80E7}"/>
              </a:ext>
            </a:extLst>
          </p:cNvPr>
          <p:cNvPicPr>
            <a:picLocks noChangeAspect="1"/>
          </p:cNvPicPr>
          <p:nvPr/>
        </p:nvPicPr>
        <p:blipFill>
          <a:blip r:embed="rId3"/>
          <a:stretch>
            <a:fillRect/>
          </a:stretch>
        </p:blipFill>
        <p:spPr>
          <a:xfrm>
            <a:off x="7121288" y="1616446"/>
            <a:ext cx="3924267" cy="3625107"/>
          </a:xfrm>
          <a:prstGeom prst="rect">
            <a:avLst/>
          </a:prstGeom>
        </p:spPr>
      </p:pic>
    </p:spTree>
    <p:extLst>
      <p:ext uri="{BB962C8B-B14F-4D97-AF65-F5344CB8AC3E}">
        <p14:creationId xmlns:p14="http://schemas.microsoft.com/office/powerpoint/2010/main" val="199288039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3195645" y="369633"/>
            <a:ext cx="1613421" cy="430746"/>
          </a:xfrm>
        </p:spPr>
        <p:txBody>
          <a:bodyPr/>
          <a:lstStyle/>
          <a:p>
            <a:r>
              <a:rPr lang="en-US" altLang="zh-CN" b="1" spc="300" dirty="0"/>
              <a:t>D0</a:t>
            </a:r>
            <a:r>
              <a:rPr lang="zh-CN" altLang="en-US" b="1" spc="300" dirty="0"/>
              <a:t>：准备</a:t>
            </a:r>
          </a:p>
        </p:txBody>
      </p:sp>
      <p:sp>
        <p:nvSpPr>
          <p:cNvPr id="4" name="文本框 3">
            <a:extLst>
              <a:ext uri="{FF2B5EF4-FFF2-40B4-BE49-F238E27FC236}">
                <a16:creationId xmlns:a16="http://schemas.microsoft.com/office/drawing/2014/main" id="{8927EB43-5A7C-4260-92E0-2A119DA6E66A}"/>
              </a:ext>
            </a:extLst>
          </p:cNvPr>
          <p:cNvSpPr txBox="1"/>
          <p:nvPr/>
        </p:nvSpPr>
        <p:spPr>
          <a:xfrm>
            <a:off x="945302"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紧急反应措施</a:t>
            </a:r>
          </a:p>
        </p:txBody>
      </p:sp>
      <p:sp>
        <p:nvSpPr>
          <p:cNvPr id="8" name="文本框 7">
            <a:extLst>
              <a:ext uri="{FF2B5EF4-FFF2-40B4-BE49-F238E27FC236}">
                <a16:creationId xmlns:a16="http://schemas.microsoft.com/office/drawing/2014/main" id="{9D639829-3E06-4C46-93F2-11B6495B8D11}"/>
              </a:ext>
            </a:extLst>
          </p:cNvPr>
          <p:cNvSpPr txBox="1"/>
          <p:nvPr/>
        </p:nvSpPr>
        <p:spPr>
          <a:xfrm>
            <a:off x="1133193" y="1869553"/>
            <a:ext cx="6760924" cy="1024448"/>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紧急反应措施是用来保护顾客和受影响的各方的任何措施。</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当问题发生时，先保持冷静，尽可能补救，使损失降到最低。</a:t>
            </a:r>
            <a:endParaRPr lang="en-US" altLang="zh-CN" b="1" dirty="0">
              <a:solidFill>
                <a:srgbClr val="404040"/>
              </a:solidFill>
              <a:latin typeface="+mn-ea"/>
            </a:endParaRPr>
          </a:p>
        </p:txBody>
      </p:sp>
      <p:sp>
        <p:nvSpPr>
          <p:cNvPr id="9" name="文本框 8">
            <a:extLst>
              <a:ext uri="{FF2B5EF4-FFF2-40B4-BE49-F238E27FC236}">
                <a16:creationId xmlns:a16="http://schemas.microsoft.com/office/drawing/2014/main" id="{EE4119D5-0DC7-4C30-A53D-8798228BAC85}"/>
              </a:ext>
            </a:extLst>
          </p:cNvPr>
          <p:cNvSpPr txBox="1"/>
          <p:nvPr/>
        </p:nvSpPr>
        <p:spPr>
          <a:xfrm>
            <a:off x="945302" y="3429000"/>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评审是否启动</a:t>
            </a:r>
            <a:r>
              <a:rPr lang="en-US" altLang="zh-CN" sz="2400" b="1" dirty="0">
                <a:solidFill>
                  <a:srgbClr val="CE060F"/>
                </a:solidFill>
                <a:latin typeface="+mj-ea"/>
                <a:ea typeface="+mj-ea"/>
              </a:rPr>
              <a:t>8D</a:t>
            </a:r>
            <a:endParaRPr lang="zh-CN" altLang="en-US" sz="2400" b="1" dirty="0">
              <a:solidFill>
                <a:srgbClr val="CE060F"/>
              </a:solidFill>
              <a:latin typeface="+mj-ea"/>
              <a:ea typeface="+mj-ea"/>
            </a:endParaRPr>
          </a:p>
        </p:txBody>
      </p:sp>
      <p:sp>
        <p:nvSpPr>
          <p:cNvPr id="10" name="文本框 9">
            <a:extLst>
              <a:ext uri="{FF2B5EF4-FFF2-40B4-BE49-F238E27FC236}">
                <a16:creationId xmlns:a16="http://schemas.microsoft.com/office/drawing/2014/main" id="{9E718663-88A2-4E23-A3BA-FD9FFDEAB2F8}"/>
              </a:ext>
            </a:extLst>
          </p:cNvPr>
          <p:cNvSpPr txBox="1"/>
          <p:nvPr/>
        </p:nvSpPr>
        <p:spPr>
          <a:xfrm>
            <a:off x="1133193" y="3963175"/>
            <a:ext cx="5241099" cy="1024448"/>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en-US" altLang="zh-CN" b="1" dirty="0">
                <a:solidFill>
                  <a:srgbClr val="404040"/>
                </a:solidFill>
                <a:latin typeface="+mn-ea"/>
              </a:rPr>
              <a:t>8D</a:t>
            </a:r>
            <a:r>
              <a:rPr lang="zh-CN" altLang="en-US" b="1" dirty="0">
                <a:solidFill>
                  <a:srgbClr val="404040"/>
                </a:solidFill>
                <a:latin typeface="+mn-ea"/>
              </a:rPr>
              <a:t>可能牵涉大量资源，使用不当会导致浪费。</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该用</a:t>
            </a:r>
            <a:r>
              <a:rPr lang="en-US" altLang="zh-CN" b="1" dirty="0">
                <a:solidFill>
                  <a:srgbClr val="404040"/>
                </a:solidFill>
                <a:latin typeface="+mn-ea"/>
              </a:rPr>
              <a:t>8D</a:t>
            </a:r>
            <a:r>
              <a:rPr lang="zh-CN" altLang="en-US" b="1" dirty="0">
                <a:solidFill>
                  <a:srgbClr val="404040"/>
                </a:solidFill>
                <a:latin typeface="+mn-ea"/>
              </a:rPr>
              <a:t>而不用，可能导致问题不能得到正确解决。</a:t>
            </a:r>
            <a:endParaRPr lang="en-US" altLang="zh-CN" b="1" dirty="0">
              <a:solidFill>
                <a:srgbClr val="404040"/>
              </a:solidFill>
              <a:latin typeface="+mn-ea"/>
            </a:endParaRPr>
          </a:p>
        </p:txBody>
      </p:sp>
    </p:spTree>
    <p:extLst>
      <p:ext uri="{BB962C8B-B14F-4D97-AF65-F5344CB8AC3E}">
        <p14:creationId xmlns:p14="http://schemas.microsoft.com/office/powerpoint/2010/main" val="213119872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3195645" y="369633"/>
            <a:ext cx="1613421" cy="430746"/>
          </a:xfrm>
        </p:spPr>
        <p:txBody>
          <a:bodyPr/>
          <a:lstStyle/>
          <a:p>
            <a:r>
              <a:rPr lang="en-US" altLang="zh-CN" b="1" spc="300" dirty="0"/>
              <a:t>D0</a:t>
            </a:r>
            <a:r>
              <a:rPr lang="zh-CN" altLang="en-US" b="1" spc="300" dirty="0"/>
              <a:t>：准备</a:t>
            </a:r>
          </a:p>
        </p:txBody>
      </p:sp>
      <p:sp>
        <p:nvSpPr>
          <p:cNvPr id="4" name="文本框 3">
            <a:extLst>
              <a:ext uri="{FF2B5EF4-FFF2-40B4-BE49-F238E27FC236}">
                <a16:creationId xmlns:a16="http://schemas.microsoft.com/office/drawing/2014/main" id="{8927EB43-5A7C-4260-92E0-2A119DA6E66A}"/>
              </a:ext>
            </a:extLst>
          </p:cNvPr>
          <p:cNvSpPr txBox="1"/>
          <p:nvPr/>
        </p:nvSpPr>
        <p:spPr>
          <a:xfrm>
            <a:off x="932050" y="1401752"/>
            <a:ext cx="10574150" cy="738664"/>
          </a:xfrm>
          <a:prstGeom prst="rect">
            <a:avLst/>
          </a:prstGeom>
          <a:noFill/>
        </p:spPr>
        <p:txBody>
          <a:bodyPr wrap="square" lIns="0" tIns="0" rIns="0" bIns="0" rtlCol="0">
            <a:spAutoFit/>
          </a:bodyPr>
          <a:lstStyle/>
          <a:p>
            <a:r>
              <a:rPr lang="zh-CN" altLang="en-US" sz="2400" b="1" dirty="0">
                <a:solidFill>
                  <a:srgbClr val="CE060F"/>
                </a:solidFill>
                <a:latin typeface="+mj-ea"/>
                <a:ea typeface="+mj-ea"/>
              </a:rPr>
              <a:t>案例：</a:t>
            </a:r>
            <a:r>
              <a:rPr lang="zh-CN" altLang="en-US" sz="2400" b="1" dirty="0">
                <a:solidFill>
                  <a:srgbClr val="C4040F"/>
                </a:solidFill>
                <a:latin typeface="+mn-ea"/>
              </a:rPr>
              <a:t>顾客</a:t>
            </a:r>
            <a:r>
              <a:rPr lang="en-US" altLang="zh-CN" sz="2400" b="1" dirty="0">
                <a:solidFill>
                  <a:srgbClr val="C4040F"/>
                </a:solidFill>
                <a:latin typeface="+mn-ea"/>
              </a:rPr>
              <a:t>XX</a:t>
            </a:r>
            <a:r>
              <a:rPr lang="zh-CN" altLang="en-US" sz="2400" b="1" dirty="0">
                <a:solidFill>
                  <a:srgbClr val="C4040F"/>
                </a:solidFill>
                <a:latin typeface="+mn-ea"/>
              </a:rPr>
              <a:t>投诉我公司的</a:t>
            </a:r>
            <a:r>
              <a:rPr lang="en-US" altLang="zh-CN" sz="2400" b="1" dirty="0">
                <a:solidFill>
                  <a:srgbClr val="C4040F"/>
                </a:solidFill>
                <a:latin typeface="+mn-ea"/>
              </a:rPr>
              <a:t>XX</a:t>
            </a:r>
            <a:r>
              <a:rPr lang="zh-CN" altLang="en-US" sz="2400" b="1" dirty="0">
                <a:solidFill>
                  <a:srgbClr val="C4040F"/>
                </a:solidFill>
                <a:latin typeface="+mn-ea"/>
              </a:rPr>
              <a:t>型号压缩机在制冷系统中启动后振动过大。（虚构）</a:t>
            </a:r>
            <a:endParaRPr lang="en-US" altLang="zh-CN" sz="2400" b="1" dirty="0">
              <a:solidFill>
                <a:srgbClr val="C4040F"/>
              </a:solidFill>
              <a:latin typeface="+mn-ea"/>
            </a:endParaRPr>
          </a:p>
        </p:txBody>
      </p:sp>
      <p:sp>
        <p:nvSpPr>
          <p:cNvPr id="8" name="文本框 7">
            <a:extLst>
              <a:ext uri="{FF2B5EF4-FFF2-40B4-BE49-F238E27FC236}">
                <a16:creationId xmlns:a16="http://schemas.microsoft.com/office/drawing/2014/main" id="{9D639829-3E06-4C46-93F2-11B6495B8D11}"/>
              </a:ext>
            </a:extLst>
          </p:cNvPr>
          <p:cNvSpPr txBox="1"/>
          <p:nvPr/>
        </p:nvSpPr>
        <p:spPr>
          <a:xfrm>
            <a:off x="1119941" y="2364853"/>
            <a:ext cx="4315660" cy="3794437"/>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售后工程师立即前往顾客现场，确认顾客投诉问题确实存在，</a:t>
            </a:r>
            <a:r>
              <a:rPr lang="en-US" altLang="zh-CN" b="1" dirty="0">
                <a:solidFill>
                  <a:srgbClr val="404040"/>
                </a:solidFill>
                <a:latin typeface="+mn-ea"/>
              </a:rPr>
              <a:t>8</a:t>
            </a:r>
            <a:r>
              <a:rPr lang="zh-CN" altLang="en-US" b="1" dirty="0">
                <a:solidFill>
                  <a:srgbClr val="404040"/>
                </a:solidFill>
                <a:latin typeface="+mn-ea"/>
              </a:rPr>
              <a:t>台产品中有</a:t>
            </a:r>
            <a:r>
              <a:rPr lang="en-US" altLang="zh-CN" b="1" dirty="0">
                <a:solidFill>
                  <a:srgbClr val="404040"/>
                </a:solidFill>
                <a:latin typeface="+mn-ea"/>
              </a:rPr>
              <a:t>3</a:t>
            </a:r>
            <a:r>
              <a:rPr lang="zh-CN" altLang="en-US" b="1" dirty="0">
                <a:solidFill>
                  <a:srgbClr val="404040"/>
                </a:solidFill>
                <a:latin typeface="+mn-ea"/>
              </a:rPr>
              <a:t>台存在此故障现象。</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售后工程师立刻安排为顾客更换新产品，并确认更换后使用正常。</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顾客要求我公司对此问题进行</a:t>
            </a:r>
            <a:r>
              <a:rPr lang="en-US" altLang="zh-CN" b="1" dirty="0">
                <a:solidFill>
                  <a:srgbClr val="404040"/>
                </a:solidFill>
                <a:latin typeface="+mn-ea"/>
              </a:rPr>
              <a:t>8D</a:t>
            </a:r>
            <a:r>
              <a:rPr lang="zh-CN" altLang="en-US" b="1" dirty="0">
                <a:solidFill>
                  <a:srgbClr val="404040"/>
                </a:solidFill>
                <a:latin typeface="+mn-ea"/>
              </a:rPr>
              <a:t>分析并尽快反馈。</a:t>
            </a:r>
          </a:p>
        </p:txBody>
      </p:sp>
      <p:grpSp>
        <p:nvGrpSpPr>
          <p:cNvPr id="2" name="组合 1">
            <a:extLst>
              <a:ext uri="{FF2B5EF4-FFF2-40B4-BE49-F238E27FC236}">
                <a16:creationId xmlns:a16="http://schemas.microsoft.com/office/drawing/2014/main" id="{582060A7-9184-4A2A-B18D-667448C9F6FB}"/>
              </a:ext>
            </a:extLst>
          </p:cNvPr>
          <p:cNvGrpSpPr/>
          <p:nvPr/>
        </p:nvGrpSpPr>
        <p:grpSpPr>
          <a:xfrm>
            <a:off x="6326188" y="2535719"/>
            <a:ext cx="4316412" cy="3509963"/>
            <a:chOff x="6326188" y="2389415"/>
            <a:chExt cx="4316412" cy="3509963"/>
          </a:xfrm>
        </p:grpSpPr>
        <p:grpSp>
          <p:nvGrpSpPr>
            <p:cNvPr id="25" name="组合 24">
              <a:extLst>
                <a:ext uri="{FF2B5EF4-FFF2-40B4-BE49-F238E27FC236}">
                  <a16:creationId xmlns:a16="http://schemas.microsoft.com/office/drawing/2014/main" id="{55A89809-1457-4674-8D95-BD19A88C6D85}"/>
                </a:ext>
              </a:extLst>
            </p:cNvPr>
            <p:cNvGrpSpPr/>
            <p:nvPr/>
          </p:nvGrpSpPr>
          <p:grpSpPr>
            <a:xfrm>
              <a:off x="6326188" y="2389415"/>
              <a:ext cx="4316412" cy="3509963"/>
              <a:chOff x="6326188" y="1946310"/>
              <a:chExt cx="4316412" cy="3509963"/>
            </a:xfrm>
          </p:grpSpPr>
          <p:graphicFrame>
            <p:nvGraphicFramePr>
              <p:cNvPr id="19" name="Object 2056">
                <a:extLst>
                  <a:ext uri="{FF2B5EF4-FFF2-40B4-BE49-F238E27FC236}">
                    <a16:creationId xmlns:a16="http://schemas.microsoft.com/office/drawing/2014/main" id="{BEF88D94-E9FC-4075-8AF6-838E8250EA72}"/>
                  </a:ext>
                </a:extLst>
              </p:cNvPr>
              <p:cNvGraphicFramePr>
                <a:graphicFrameLocks noChangeAspect="1"/>
              </p:cNvGraphicFramePr>
              <p:nvPr>
                <p:extLst>
                  <p:ext uri="{D42A27DB-BD31-4B8C-83A1-F6EECF244321}">
                    <p14:modId xmlns:p14="http://schemas.microsoft.com/office/powerpoint/2010/main" val="1306194775"/>
                  </p:ext>
                </p:extLst>
              </p:nvPr>
            </p:nvGraphicFramePr>
            <p:xfrm>
              <a:off x="6326188" y="1946310"/>
              <a:ext cx="4316412" cy="3509963"/>
            </p:xfrm>
            <a:graphic>
              <a:graphicData uri="http://schemas.openxmlformats.org/presentationml/2006/ole">
                <mc:AlternateContent xmlns:mc="http://schemas.openxmlformats.org/markup-compatibility/2006">
                  <mc:Choice xmlns:v="urn:schemas-microsoft-com:vml" Requires="v">
                    <p:oleObj spid="_x0000_s3143" name="Photo Editor Photo" r:id="rId4" imgW="5714286" imgH="4648849" progId="MSPhotoEd.3">
                      <p:embed/>
                    </p:oleObj>
                  </mc:Choice>
                  <mc:Fallback>
                    <p:oleObj name="Photo Editor Photo" r:id="rId4" imgW="5714286" imgH="4648849" progId="MSPhotoEd.3">
                      <p:embed/>
                      <p:pic>
                        <p:nvPicPr>
                          <p:cNvPr id="218120" name="Object 2056">
                            <a:extLst>
                              <a:ext uri="{FF2B5EF4-FFF2-40B4-BE49-F238E27FC236}">
                                <a16:creationId xmlns:a16="http://schemas.microsoft.com/office/drawing/2014/main" id="{848A47D5-629C-4AB3-944A-AE2E5A349DA2}"/>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26188" y="1946310"/>
                            <a:ext cx="4316412" cy="3509963"/>
                          </a:xfrm>
                          <a:prstGeom prst="rect">
                            <a:avLst/>
                          </a:prstGeom>
                          <a:noFill/>
                          <a:ln>
                            <a:noFill/>
                          </a:ln>
                          <a:effectLst/>
                        </p:spPr>
                      </p:pic>
                    </p:oleObj>
                  </mc:Fallback>
                </mc:AlternateContent>
              </a:graphicData>
            </a:graphic>
          </p:graphicFrame>
          <p:sp>
            <p:nvSpPr>
              <p:cNvPr id="22" name="任意多边形: 形状 21">
                <a:extLst>
                  <a:ext uri="{FF2B5EF4-FFF2-40B4-BE49-F238E27FC236}">
                    <a16:creationId xmlns:a16="http://schemas.microsoft.com/office/drawing/2014/main" id="{5FC3D61E-928D-4359-952F-D7857BD523B7}"/>
                  </a:ext>
                </a:extLst>
              </p:cNvPr>
              <p:cNvSpPr/>
              <p:nvPr/>
            </p:nvSpPr>
            <p:spPr>
              <a:xfrm>
                <a:off x="7108824" y="2794000"/>
                <a:ext cx="45719" cy="514350"/>
              </a:xfrm>
              <a:custGeom>
                <a:avLst/>
                <a:gdLst>
                  <a:gd name="connsiteX0" fmla="*/ 63500 w 114947"/>
                  <a:gd name="connsiteY0" fmla="*/ 0 h 514350"/>
                  <a:gd name="connsiteX1" fmla="*/ 114300 w 114947"/>
                  <a:gd name="connsiteY1" fmla="*/ 171450 h 514350"/>
                  <a:gd name="connsiteX2" fmla="*/ 31750 w 114947"/>
                  <a:gd name="connsiteY2" fmla="*/ 241300 h 514350"/>
                  <a:gd name="connsiteX3" fmla="*/ 88900 w 114947"/>
                  <a:gd name="connsiteY3" fmla="*/ 400050 h 514350"/>
                  <a:gd name="connsiteX4" fmla="*/ 0 w 114947"/>
                  <a:gd name="connsiteY4" fmla="*/ 51435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47" h="514350">
                    <a:moveTo>
                      <a:pt x="63500" y="0"/>
                    </a:moveTo>
                    <a:cubicBezTo>
                      <a:pt x="91546" y="65616"/>
                      <a:pt x="119592" y="131233"/>
                      <a:pt x="114300" y="171450"/>
                    </a:cubicBezTo>
                    <a:cubicBezTo>
                      <a:pt x="109008" y="211667"/>
                      <a:pt x="35983" y="203200"/>
                      <a:pt x="31750" y="241300"/>
                    </a:cubicBezTo>
                    <a:cubicBezTo>
                      <a:pt x="27517" y="279400"/>
                      <a:pt x="94192" y="354542"/>
                      <a:pt x="88900" y="400050"/>
                    </a:cubicBezTo>
                    <a:cubicBezTo>
                      <a:pt x="83608" y="445558"/>
                      <a:pt x="9525" y="433917"/>
                      <a:pt x="0" y="514350"/>
                    </a:cubicBezTo>
                  </a:path>
                </a:pathLst>
              </a:cu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a:extLst>
                  <a:ext uri="{FF2B5EF4-FFF2-40B4-BE49-F238E27FC236}">
                    <a16:creationId xmlns:a16="http://schemas.microsoft.com/office/drawing/2014/main" id="{78218406-6627-4F0C-867B-80A4E4E25685}"/>
                  </a:ext>
                </a:extLst>
              </p:cNvPr>
              <p:cNvSpPr/>
              <p:nvPr/>
            </p:nvSpPr>
            <p:spPr>
              <a:xfrm flipH="1">
                <a:off x="8289606" y="2794000"/>
                <a:ext cx="45719" cy="514350"/>
              </a:xfrm>
              <a:custGeom>
                <a:avLst/>
                <a:gdLst>
                  <a:gd name="connsiteX0" fmla="*/ 63500 w 114947"/>
                  <a:gd name="connsiteY0" fmla="*/ 0 h 514350"/>
                  <a:gd name="connsiteX1" fmla="*/ 114300 w 114947"/>
                  <a:gd name="connsiteY1" fmla="*/ 171450 h 514350"/>
                  <a:gd name="connsiteX2" fmla="*/ 31750 w 114947"/>
                  <a:gd name="connsiteY2" fmla="*/ 241300 h 514350"/>
                  <a:gd name="connsiteX3" fmla="*/ 88900 w 114947"/>
                  <a:gd name="connsiteY3" fmla="*/ 400050 h 514350"/>
                  <a:gd name="connsiteX4" fmla="*/ 0 w 114947"/>
                  <a:gd name="connsiteY4" fmla="*/ 514350 h 51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947" h="514350">
                    <a:moveTo>
                      <a:pt x="63500" y="0"/>
                    </a:moveTo>
                    <a:cubicBezTo>
                      <a:pt x="91546" y="65616"/>
                      <a:pt x="119592" y="131233"/>
                      <a:pt x="114300" y="171450"/>
                    </a:cubicBezTo>
                    <a:cubicBezTo>
                      <a:pt x="109008" y="211667"/>
                      <a:pt x="35983" y="203200"/>
                      <a:pt x="31750" y="241300"/>
                    </a:cubicBezTo>
                    <a:cubicBezTo>
                      <a:pt x="27517" y="279400"/>
                      <a:pt x="94192" y="354542"/>
                      <a:pt x="88900" y="400050"/>
                    </a:cubicBezTo>
                    <a:cubicBezTo>
                      <a:pt x="83608" y="445558"/>
                      <a:pt x="9525" y="433917"/>
                      <a:pt x="0" y="514350"/>
                    </a:cubicBezTo>
                  </a:path>
                </a:pathLst>
              </a:custGeom>
              <a:noFill/>
              <a:ln w="9525">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对话气泡: 矩形 23">
              <a:extLst>
                <a:ext uri="{FF2B5EF4-FFF2-40B4-BE49-F238E27FC236}">
                  <a16:creationId xmlns:a16="http://schemas.microsoft.com/office/drawing/2014/main" id="{DA6E903B-D630-4225-829B-92F7DB6AC434}"/>
                </a:ext>
              </a:extLst>
            </p:cNvPr>
            <p:cNvSpPr/>
            <p:nvPr/>
          </p:nvSpPr>
          <p:spPr>
            <a:xfrm>
              <a:off x="7484108" y="2458358"/>
              <a:ext cx="687435" cy="316089"/>
            </a:xfrm>
            <a:prstGeom prst="wedgeRectCallout">
              <a:avLst/>
            </a:prstGeom>
            <a:noFill/>
            <a:ln w="9525">
              <a:solidFill>
                <a:srgbClr val="C404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noProof="0" dirty="0">
                  <a:solidFill>
                    <a:srgbClr val="C4040F"/>
                  </a:solidFill>
                  <a:latin typeface="+mn-ea"/>
                </a:rPr>
                <a:t>振动</a:t>
              </a:r>
            </a:p>
          </p:txBody>
        </p:sp>
      </p:grpSp>
    </p:spTree>
    <p:extLst>
      <p:ext uri="{BB962C8B-B14F-4D97-AF65-F5344CB8AC3E}">
        <p14:creationId xmlns:p14="http://schemas.microsoft.com/office/powerpoint/2010/main" val="868901968"/>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a:extLst>
              <a:ext uri="{FF2B5EF4-FFF2-40B4-BE49-F238E27FC236}">
                <a16:creationId xmlns:a16="http://schemas.microsoft.com/office/drawing/2014/main" id="{446F1375-6557-4EE7-8460-65EBC49495E7}"/>
              </a:ext>
            </a:extLst>
          </p:cNvPr>
          <p:cNvSpPr>
            <a:spLocks noGrp="1"/>
          </p:cNvSpPr>
          <p:nvPr>
            <p:ph sz="quarter" idx="10"/>
          </p:nvPr>
        </p:nvSpPr>
        <p:spPr>
          <a:xfrm>
            <a:off x="2811824" y="369633"/>
            <a:ext cx="3284176" cy="430746"/>
          </a:xfrm>
        </p:spPr>
        <p:txBody>
          <a:bodyPr/>
          <a:lstStyle/>
          <a:p>
            <a:r>
              <a:rPr lang="en-US" altLang="zh-CN" spc="300" dirty="0"/>
              <a:t>8D</a:t>
            </a:r>
            <a:r>
              <a:rPr lang="zh-CN" altLang="en-US" spc="300" dirty="0"/>
              <a:t>问题解决法</a:t>
            </a:r>
            <a:endParaRPr lang="zh-CN" altLang="en-US" b="1" spc="300" dirty="0"/>
          </a:p>
        </p:txBody>
      </p:sp>
      <p:grpSp>
        <p:nvGrpSpPr>
          <p:cNvPr id="45" name="组合 44">
            <a:extLst>
              <a:ext uri="{FF2B5EF4-FFF2-40B4-BE49-F238E27FC236}">
                <a16:creationId xmlns:a16="http://schemas.microsoft.com/office/drawing/2014/main" id="{F93ED43B-A467-4575-B226-17A87395A3F7}"/>
              </a:ext>
            </a:extLst>
          </p:cNvPr>
          <p:cNvGrpSpPr/>
          <p:nvPr/>
        </p:nvGrpSpPr>
        <p:grpSpPr>
          <a:xfrm>
            <a:off x="1336149" y="1711635"/>
            <a:ext cx="4295323" cy="3812865"/>
            <a:chOff x="1437749" y="2460935"/>
            <a:chExt cx="4295323" cy="3812865"/>
          </a:xfrm>
        </p:grpSpPr>
        <p:sp>
          <p:nvSpPr>
            <p:cNvPr id="46" name="Oval 1">
              <a:extLst>
                <a:ext uri="{FF2B5EF4-FFF2-40B4-BE49-F238E27FC236}">
                  <a16:creationId xmlns:a16="http://schemas.microsoft.com/office/drawing/2014/main" id="{C5FA51E3-0072-4132-9BCE-247C4D29B57E}"/>
                </a:ext>
              </a:extLst>
            </p:cNvPr>
            <p:cNvSpPr/>
            <p:nvPr/>
          </p:nvSpPr>
          <p:spPr bwMode="auto">
            <a:xfrm>
              <a:off x="1437749" y="3461486"/>
              <a:ext cx="4295323" cy="2812314"/>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50000"/>
                </a:lnSpc>
                <a:spcBef>
                  <a:spcPct val="0"/>
                </a:spcBef>
                <a:spcAft>
                  <a:spcPct val="0"/>
                </a:spcAft>
                <a:buClr>
                  <a:srgbClr val="C00000"/>
                </a:buClr>
              </a:pPr>
              <a:r>
                <a:rPr lang="en-US" altLang="zh-CN" sz="1600" b="1" dirty="0">
                  <a:solidFill>
                    <a:srgbClr val="404040"/>
                  </a:solidFill>
                  <a:latin typeface="+mn-ea"/>
                  <a:sym typeface="+mn-lt"/>
                </a:rPr>
                <a:t>1. </a:t>
              </a:r>
              <a:r>
                <a:rPr lang="zh-CN" altLang="en-US" sz="1600" b="1" dirty="0">
                  <a:solidFill>
                    <a:srgbClr val="404040"/>
                  </a:solidFill>
                  <a:latin typeface="+mn-ea"/>
                  <a:sym typeface="+mn-lt"/>
                </a:rPr>
                <a:t>了解什么是</a:t>
              </a:r>
              <a:r>
                <a:rPr lang="en-US" altLang="zh-CN" sz="1600" b="1" dirty="0">
                  <a:solidFill>
                    <a:srgbClr val="404040"/>
                  </a:solidFill>
                  <a:latin typeface="+mn-ea"/>
                  <a:sym typeface="+mn-lt"/>
                </a:rPr>
                <a:t>8D</a:t>
              </a:r>
              <a:r>
                <a:rPr lang="zh-CN" altLang="en-US" sz="1600" b="1" dirty="0">
                  <a:solidFill>
                    <a:srgbClr val="404040"/>
                  </a:solidFill>
                  <a:latin typeface="+mn-ea"/>
                  <a:sym typeface="+mn-lt"/>
                </a:rPr>
                <a:t>问题解决法</a:t>
              </a:r>
            </a:p>
            <a:p>
              <a:pPr fontAlgn="base">
                <a:lnSpc>
                  <a:spcPct val="150000"/>
                </a:lnSpc>
                <a:spcBef>
                  <a:spcPct val="0"/>
                </a:spcBef>
                <a:spcAft>
                  <a:spcPct val="0"/>
                </a:spcAft>
                <a:buClr>
                  <a:srgbClr val="C00000"/>
                </a:buClr>
              </a:pPr>
              <a:r>
                <a:rPr lang="en-US" altLang="zh-CN" sz="1600" b="1" dirty="0">
                  <a:solidFill>
                    <a:srgbClr val="404040"/>
                  </a:solidFill>
                  <a:latin typeface="+mn-ea"/>
                  <a:sym typeface="+mn-lt"/>
                </a:rPr>
                <a:t>2. </a:t>
              </a:r>
              <a:r>
                <a:rPr lang="zh-CN" altLang="en-US" sz="1600" b="1" dirty="0">
                  <a:solidFill>
                    <a:srgbClr val="404040"/>
                  </a:solidFill>
                  <a:latin typeface="+mn-ea"/>
                  <a:sym typeface="+mn-lt"/>
                </a:rPr>
                <a:t>了解</a:t>
              </a:r>
              <a:r>
                <a:rPr lang="en-US" altLang="zh-CN" sz="1600" b="1" dirty="0">
                  <a:solidFill>
                    <a:srgbClr val="404040"/>
                  </a:solidFill>
                  <a:latin typeface="+mn-ea"/>
                  <a:sym typeface="+mn-lt"/>
                </a:rPr>
                <a:t>8D</a:t>
              </a:r>
              <a:r>
                <a:rPr lang="zh-CN" altLang="en-US" sz="1600" b="1" dirty="0">
                  <a:solidFill>
                    <a:srgbClr val="404040"/>
                  </a:solidFill>
                  <a:latin typeface="+mn-ea"/>
                  <a:sym typeface="+mn-lt"/>
                </a:rPr>
                <a:t>步骤的具体内容和要求</a:t>
              </a:r>
            </a:p>
            <a:p>
              <a:pPr fontAlgn="base">
                <a:lnSpc>
                  <a:spcPct val="150000"/>
                </a:lnSpc>
                <a:spcBef>
                  <a:spcPct val="0"/>
                </a:spcBef>
                <a:spcAft>
                  <a:spcPct val="0"/>
                </a:spcAft>
                <a:buClr>
                  <a:srgbClr val="C00000"/>
                </a:buClr>
              </a:pPr>
              <a:r>
                <a:rPr lang="en-US" altLang="zh-CN" sz="1600" b="1" dirty="0">
                  <a:solidFill>
                    <a:srgbClr val="404040"/>
                  </a:solidFill>
                  <a:latin typeface="+mn-ea"/>
                  <a:sym typeface="+mn-lt"/>
                </a:rPr>
                <a:t>3. </a:t>
              </a:r>
              <a:r>
                <a:rPr lang="zh-CN" altLang="en-US" sz="1600" b="1" dirty="0">
                  <a:solidFill>
                    <a:srgbClr val="404040"/>
                  </a:solidFill>
                  <a:latin typeface="+mn-ea"/>
                  <a:sym typeface="+mn-lt"/>
                </a:rPr>
                <a:t>能够在</a:t>
              </a:r>
              <a:r>
                <a:rPr lang="en-US" altLang="zh-CN" sz="1600" b="1" dirty="0">
                  <a:solidFill>
                    <a:srgbClr val="404040"/>
                  </a:solidFill>
                  <a:latin typeface="+mn-ea"/>
                  <a:sym typeface="+mn-lt"/>
                </a:rPr>
                <a:t>8D</a:t>
              </a:r>
              <a:r>
                <a:rPr lang="zh-CN" altLang="en-US" sz="1600" b="1" dirty="0">
                  <a:solidFill>
                    <a:srgbClr val="404040"/>
                  </a:solidFill>
                  <a:latin typeface="+mn-ea"/>
                  <a:sym typeface="+mn-lt"/>
                </a:rPr>
                <a:t>中正确的使用相关质量工具</a:t>
              </a:r>
            </a:p>
            <a:p>
              <a:pPr fontAlgn="base">
                <a:lnSpc>
                  <a:spcPct val="150000"/>
                </a:lnSpc>
                <a:spcBef>
                  <a:spcPct val="0"/>
                </a:spcBef>
                <a:spcAft>
                  <a:spcPct val="0"/>
                </a:spcAft>
                <a:buClr>
                  <a:srgbClr val="C00000"/>
                </a:buClr>
              </a:pPr>
              <a:r>
                <a:rPr lang="en-US" altLang="zh-CN" sz="1600" b="1" dirty="0">
                  <a:solidFill>
                    <a:srgbClr val="404040"/>
                  </a:solidFill>
                  <a:latin typeface="+mn-ea"/>
                  <a:sym typeface="+mn-lt"/>
                </a:rPr>
                <a:t>4. </a:t>
              </a:r>
              <a:r>
                <a:rPr lang="zh-CN" altLang="en-US" sz="1600" b="1" dirty="0">
                  <a:solidFill>
                    <a:srgbClr val="404040"/>
                  </a:solidFill>
                  <a:latin typeface="+mn-ea"/>
                  <a:sym typeface="+mn-lt"/>
                </a:rPr>
                <a:t>能够使用</a:t>
              </a:r>
              <a:r>
                <a:rPr lang="en-US" altLang="zh-CN" sz="1600" b="1" dirty="0">
                  <a:solidFill>
                    <a:srgbClr val="404040"/>
                  </a:solidFill>
                  <a:latin typeface="+mn-ea"/>
                  <a:sym typeface="+mn-lt"/>
                </a:rPr>
                <a:t>8D</a:t>
              </a:r>
              <a:r>
                <a:rPr lang="zh-CN" altLang="en-US" sz="1600" b="1" dirty="0">
                  <a:solidFill>
                    <a:srgbClr val="404040"/>
                  </a:solidFill>
                  <a:latin typeface="+mn-ea"/>
                  <a:sym typeface="+mn-lt"/>
                </a:rPr>
                <a:t>问题解决法完成质量问题的分析和解决。</a:t>
              </a:r>
              <a:endParaRPr lang="en-US" altLang="zh-CN" sz="1600" b="1" dirty="0">
                <a:solidFill>
                  <a:srgbClr val="404040"/>
                </a:solidFill>
                <a:latin typeface="+mn-ea"/>
                <a:sym typeface="+mn-lt"/>
              </a:endParaRPr>
            </a:p>
          </p:txBody>
        </p:sp>
        <p:sp>
          <p:nvSpPr>
            <p:cNvPr id="47" name="矩形: 圆角 46">
              <a:extLst>
                <a:ext uri="{FF2B5EF4-FFF2-40B4-BE49-F238E27FC236}">
                  <a16:creationId xmlns:a16="http://schemas.microsoft.com/office/drawing/2014/main" id="{263299C9-C0A7-483F-B352-1E65287A6C31}"/>
                </a:ext>
              </a:extLst>
            </p:cNvPr>
            <p:cNvSpPr/>
            <p:nvPr/>
          </p:nvSpPr>
          <p:spPr>
            <a:xfrm>
              <a:off x="2585819" y="2460935"/>
              <a:ext cx="1964522" cy="720000"/>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fontAlgn="base">
                <a:lnSpc>
                  <a:spcPct val="150000"/>
                </a:lnSpc>
                <a:spcBef>
                  <a:spcPct val="0"/>
                </a:spcBef>
                <a:spcAft>
                  <a:spcPct val="0"/>
                </a:spcAft>
                <a:buClr>
                  <a:srgbClr val="C00000"/>
                </a:buClr>
                <a:buFont typeface="Wingdings" panose="05000000000000000000" pitchFamily="2" charset="2"/>
                <a:buChar char="Ø"/>
              </a:pPr>
              <a:endParaRPr lang="zh-CN" altLang="en-US" sz="1600" b="1" dirty="0" err="1">
                <a:solidFill>
                  <a:srgbClr val="404040"/>
                </a:solidFill>
                <a:latin typeface="+mn-ea"/>
              </a:endParaRPr>
            </a:p>
          </p:txBody>
        </p:sp>
        <p:sp>
          <p:nvSpPr>
            <p:cNvPr id="50" name="矩形: 圆角 49">
              <a:extLst>
                <a:ext uri="{FF2B5EF4-FFF2-40B4-BE49-F238E27FC236}">
                  <a16:creationId xmlns:a16="http://schemas.microsoft.com/office/drawing/2014/main" id="{C661ACD7-099C-4ECB-A0D7-5B38EA24985D}"/>
                </a:ext>
              </a:extLst>
            </p:cNvPr>
            <p:cNvSpPr/>
            <p:nvPr/>
          </p:nvSpPr>
          <p:spPr>
            <a:xfrm>
              <a:off x="2662230" y="2537346"/>
              <a:ext cx="1809562" cy="567181"/>
            </a:xfrm>
            <a:prstGeom prst="roundRect">
              <a:avLst/>
            </a:prstGeom>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noProof="0" dirty="0" err="1"/>
            </a:p>
          </p:txBody>
        </p:sp>
        <p:sp>
          <p:nvSpPr>
            <p:cNvPr id="51" name="文本框 50">
              <a:extLst>
                <a:ext uri="{FF2B5EF4-FFF2-40B4-BE49-F238E27FC236}">
                  <a16:creationId xmlns:a16="http://schemas.microsoft.com/office/drawing/2014/main" id="{BBB964A8-4FB4-403B-B683-CECA1500BB96}"/>
                </a:ext>
              </a:extLst>
            </p:cNvPr>
            <p:cNvSpPr txBox="1"/>
            <p:nvPr/>
          </p:nvSpPr>
          <p:spPr>
            <a:xfrm>
              <a:off x="2799238" y="2685300"/>
              <a:ext cx="1572346" cy="272415"/>
            </a:xfrm>
            <a:prstGeom prst="roundRect">
              <a:avLst/>
            </a:prstGeom>
            <a:noFill/>
          </p:spPr>
          <p:txBody>
            <a:bodyPr wrap="square" lIns="0" tIns="0" rIns="0" bIns="0" rtlCol="0">
              <a:spAutoFit/>
            </a:bodyPr>
            <a:lstStyle/>
            <a:p>
              <a:pPr algn="ctr"/>
              <a:r>
                <a:rPr lang="zh-CN" altLang="en-US" sz="1600" b="1" dirty="0">
                  <a:solidFill>
                    <a:schemeClr val="bg1"/>
                  </a:solidFill>
                  <a:latin typeface="+mn-ea"/>
                </a:rPr>
                <a:t>培训目标</a:t>
              </a:r>
            </a:p>
          </p:txBody>
        </p:sp>
      </p:grpSp>
      <p:grpSp>
        <p:nvGrpSpPr>
          <p:cNvPr id="52" name="组合 51">
            <a:extLst>
              <a:ext uri="{FF2B5EF4-FFF2-40B4-BE49-F238E27FC236}">
                <a16:creationId xmlns:a16="http://schemas.microsoft.com/office/drawing/2014/main" id="{AD12D47B-4F24-44EA-95C9-A12C359BB68A}"/>
              </a:ext>
            </a:extLst>
          </p:cNvPr>
          <p:cNvGrpSpPr/>
          <p:nvPr/>
        </p:nvGrpSpPr>
        <p:grpSpPr>
          <a:xfrm>
            <a:off x="6560530" y="1711635"/>
            <a:ext cx="4295323" cy="3812865"/>
            <a:chOff x="1437749" y="2460935"/>
            <a:chExt cx="4295323" cy="3812865"/>
          </a:xfrm>
        </p:grpSpPr>
        <p:sp>
          <p:nvSpPr>
            <p:cNvPr id="53" name="Oval 1">
              <a:extLst>
                <a:ext uri="{FF2B5EF4-FFF2-40B4-BE49-F238E27FC236}">
                  <a16:creationId xmlns:a16="http://schemas.microsoft.com/office/drawing/2014/main" id="{79B062C1-2ED1-4125-BE22-2117C688CB7C}"/>
                </a:ext>
              </a:extLst>
            </p:cNvPr>
            <p:cNvSpPr/>
            <p:nvPr/>
          </p:nvSpPr>
          <p:spPr bwMode="auto">
            <a:xfrm>
              <a:off x="1437749" y="3461486"/>
              <a:ext cx="4295323" cy="2812314"/>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lnSpc>
                  <a:spcPct val="150000"/>
                </a:lnSpc>
                <a:spcBef>
                  <a:spcPct val="0"/>
                </a:spcBef>
                <a:spcAft>
                  <a:spcPct val="0"/>
                </a:spcAft>
                <a:buClr>
                  <a:srgbClr val="C00000"/>
                </a:buClr>
              </a:pPr>
              <a:r>
                <a:rPr lang="en-US" altLang="zh-CN" sz="1600" b="1" dirty="0">
                  <a:solidFill>
                    <a:srgbClr val="404040"/>
                  </a:solidFill>
                  <a:latin typeface="+mn-ea"/>
                  <a:sym typeface="+mn-lt"/>
                </a:rPr>
                <a:t>1. </a:t>
              </a:r>
              <a:r>
                <a:rPr lang="zh-CN" altLang="en-US" sz="1600" b="1" dirty="0">
                  <a:solidFill>
                    <a:srgbClr val="404040"/>
                  </a:solidFill>
                  <a:latin typeface="+mn-ea"/>
                  <a:sym typeface="+mn-lt"/>
                </a:rPr>
                <a:t>基本概念</a:t>
              </a:r>
            </a:p>
            <a:p>
              <a:pPr fontAlgn="base">
                <a:lnSpc>
                  <a:spcPct val="150000"/>
                </a:lnSpc>
                <a:spcBef>
                  <a:spcPct val="0"/>
                </a:spcBef>
                <a:spcAft>
                  <a:spcPct val="0"/>
                </a:spcAft>
                <a:buClr>
                  <a:srgbClr val="C00000"/>
                </a:buClr>
              </a:pPr>
              <a:r>
                <a:rPr lang="zh-CN" altLang="en-US" sz="1600" b="1" dirty="0">
                  <a:solidFill>
                    <a:srgbClr val="404040"/>
                  </a:solidFill>
                  <a:latin typeface="+mn-ea"/>
                  <a:sym typeface="+mn-lt"/>
                </a:rPr>
                <a:t>   </a:t>
              </a:r>
              <a:r>
                <a:rPr lang="en-US" altLang="zh-CN" sz="1600" b="1" dirty="0">
                  <a:solidFill>
                    <a:srgbClr val="404040"/>
                  </a:solidFill>
                  <a:latin typeface="+mn-ea"/>
                  <a:sym typeface="+mn-lt"/>
                </a:rPr>
                <a:t>1.1 </a:t>
              </a:r>
              <a:r>
                <a:rPr lang="zh-CN" altLang="en-US" sz="1600" b="1" dirty="0">
                  <a:solidFill>
                    <a:srgbClr val="404040"/>
                  </a:solidFill>
                  <a:latin typeface="+mn-ea"/>
                  <a:sym typeface="+mn-lt"/>
                </a:rPr>
                <a:t>什么是</a:t>
              </a:r>
              <a:r>
                <a:rPr lang="en-US" altLang="zh-CN" sz="1600" b="1" dirty="0">
                  <a:solidFill>
                    <a:srgbClr val="404040"/>
                  </a:solidFill>
                  <a:latin typeface="+mn-ea"/>
                  <a:sym typeface="+mn-lt"/>
                </a:rPr>
                <a:t>8D</a:t>
              </a:r>
            </a:p>
            <a:p>
              <a:pPr fontAlgn="base">
                <a:lnSpc>
                  <a:spcPct val="150000"/>
                </a:lnSpc>
                <a:spcBef>
                  <a:spcPct val="0"/>
                </a:spcBef>
                <a:spcAft>
                  <a:spcPct val="0"/>
                </a:spcAft>
                <a:buClr>
                  <a:srgbClr val="C00000"/>
                </a:buClr>
              </a:pPr>
              <a:r>
                <a:rPr lang="en-US" altLang="zh-CN" sz="1600" b="1" dirty="0">
                  <a:solidFill>
                    <a:srgbClr val="404040"/>
                  </a:solidFill>
                  <a:latin typeface="+mn-ea"/>
                  <a:sym typeface="+mn-lt"/>
                </a:rPr>
                <a:t>   1.2 </a:t>
              </a:r>
              <a:r>
                <a:rPr lang="zh-CN" altLang="en-US" sz="1600" b="1" dirty="0">
                  <a:solidFill>
                    <a:srgbClr val="404040"/>
                  </a:solidFill>
                  <a:latin typeface="+mn-ea"/>
                  <a:sym typeface="+mn-lt"/>
                </a:rPr>
                <a:t>为什么要推行</a:t>
              </a:r>
              <a:r>
                <a:rPr lang="en-US" altLang="zh-CN" sz="1600" b="1" dirty="0">
                  <a:solidFill>
                    <a:srgbClr val="404040"/>
                  </a:solidFill>
                  <a:latin typeface="+mn-ea"/>
                  <a:sym typeface="+mn-lt"/>
                </a:rPr>
                <a:t>8D</a:t>
              </a:r>
            </a:p>
            <a:p>
              <a:pPr fontAlgn="base">
                <a:lnSpc>
                  <a:spcPct val="150000"/>
                </a:lnSpc>
                <a:spcBef>
                  <a:spcPct val="0"/>
                </a:spcBef>
                <a:spcAft>
                  <a:spcPct val="0"/>
                </a:spcAft>
                <a:buClr>
                  <a:srgbClr val="C00000"/>
                </a:buClr>
              </a:pPr>
              <a:r>
                <a:rPr lang="en-US" altLang="zh-CN" sz="1600" b="1" dirty="0">
                  <a:solidFill>
                    <a:srgbClr val="404040"/>
                  </a:solidFill>
                  <a:latin typeface="+mn-ea"/>
                  <a:sym typeface="+mn-lt"/>
                </a:rPr>
                <a:t>   1.3 </a:t>
              </a:r>
              <a:r>
                <a:rPr lang="zh-CN" altLang="en-US" sz="1600" b="1" dirty="0">
                  <a:solidFill>
                    <a:srgbClr val="404040"/>
                  </a:solidFill>
                  <a:latin typeface="+mn-ea"/>
                  <a:sym typeface="+mn-lt"/>
                </a:rPr>
                <a:t>何时使用</a:t>
              </a:r>
              <a:r>
                <a:rPr lang="en-US" altLang="zh-CN" sz="1600" b="1" dirty="0">
                  <a:solidFill>
                    <a:srgbClr val="404040"/>
                  </a:solidFill>
                  <a:latin typeface="+mn-ea"/>
                  <a:sym typeface="+mn-lt"/>
                </a:rPr>
                <a:t>8D</a:t>
              </a:r>
            </a:p>
            <a:p>
              <a:pPr fontAlgn="base">
                <a:lnSpc>
                  <a:spcPct val="150000"/>
                </a:lnSpc>
                <a:spcBef>
                  <a:spcPct val="0"/>
                </a:spcBef>
                <a:spcAft>
                  <a:spcPct val="0"/>
                </a:spcAft>
                <a:buClr>
                  <a:srgbClr val="C00000"/>
                </a:buClr>
              </a:pPr>
              <a:r>
                <a:rPr lang="en-US" altLang="zh-CN" sz="1600" b="1" dirty="0">
                  <a:solidFill>
                    <a:srgbClr val="404040"/>
                  </a:solidFill>
                  <a:latin typeface="+mn-ea"/>
                  <a:sym typeface="+mn-lt"/>
                </a:rPr>
                <a:t>   1.4 8D</a:t>
              </a:r>
              <a:r>
                <a:rPr lang="zh-CN" altLang="en-US" sz="1600" b="1" dirty="0">
                  <a:solidFill>
                    <a:srgbClr val="404040"/>
                  </a:solidFill>
                  <a:latin typeface="+mn-ea"/>
                  <a:sym typeface="+mn-lt"/>
                </a:rPr>
                <a:t>与六西格玛</a:t>
              </a:r>
              <a:r>
                <a:rPr lang="en-US" altLang="zh-CN" sz="1600" b="1" dirty="0">
                  <a:solidFill>
                    <a:srgbClr val="404040"/>
                  </a:solidFill>
                  <a:latin typeface="+mn-ea"/>
                  <a:sym typeface="+mn-lt"/>
                </a:rPr>
                <a:t>DMAIC</a:t>
              </a:r>
              <a:r>
                <a:rPr lang="zh-CN" altLang="en-US" sz="1600" b="1" dirty="0">
                  <a:solidFill>
                    <a:srgbClr val="404040"/>
                  </a:solidFill>
                  <a:latin typeface="+mn-ea"/>
                  <a:sym typeface="+mn-lt"/>
                </a:rPr>
                <a:t>的区别</a:t>
              </a:r>
            </a:p>
            <a:p>
              <a:pPr fontAlgn="base">
                <a:lnSpc>
                  <a:spcPct val="150000"/>
                </a:lnSpc>
                <a:spcBef>
                  <a:spcPct val="0"/>
                </a:spcBef>
                <a:spcAft>
                  <a:spcPct val="0"/>
                </a:spcAft>
                <a:buClr>
                  <a:srgbClr val="C00000"/>
                </a:buClr>
              </a:pPr>
              <a:r>
                <a:rPr lang="en-US" altLang="zh-CN" sz="1600" b="1" dirty="0">
                  <a:solidFill>
                    <a:srgbClr val="404040"/>
                  </a:solidFill>
                  <a:latin typeface="+mn-ea"/>
                  <a:sym typeface="+mn-lt"/>
                </a:rPr>
                <a:t>2. 8D</a:t>
              </a:r>
              <a:r>
                <a:rPr lang="zh-CN" altLang="en-US" sz="1600" b="1" dirty="0">
                  <a:solidFill>
                    <a:srgbClr val="404040"/>
                  </a:solidFill>
                  <a:latin typeface="+mn-ea"/>
                  <a:sym typeface="+mn-lt"/>
                </a:rPr>
                <a:t>步骤</a:t>
              </a:r>
              <a:endParaRPr lang="en-US" altLang="zh-CN" sz="1600" b="1" dirty="0">
                <a:solidFill>
                  <a:srgbClr val="404040"/>
                </a:solidFill>
                <a:latin typeface="+mn-ea"/>
                <a:sym typeface="+mn-lt"/>
              </a:endParaRPr>
            </a:p>
            <a:p>
              <a:pPr fontAlgn="base">
                <a:lnSpc>
                  <a:spcPct val="150000"/>
                </a:lnSpc>
                <a:spcBef>
                  <a:spcPct val="0"/>
                </a:spcBef>
                <a:spcAft>
                  <a:spcPct val="0"/>
                </a:spcAft>
                <a:buClr>
                  <a:srgbClr val="C00000"/>
                </a:buClr>
              </a:pPr>
              <a:r>
                <a:rPr lang="en-US" altLang="zh-CN" sz="1600" b="1" dirty="0">
                  <a:solidFill>
                    <a:srgbClr val="404040"/>
                  </a:solidFill>
                  <a:latin typeface="+mn-ea"/>
                  <a:sym typeface="+mn-lt"/>
                </a:rPr>
                <a:t>3. </a:t>
              </a:r>
              <a:r>
                <a:rPr lang="zh-CN" altLang="en-US" sz="1600" b="1" dirty="0">
                  <a:solidFill>
                    <a:srgbClr val="404040"/>
                  </a:solidFill>
                  <a:latin typeface="+mn-ea"/>
                  <a:sym typeface="+mn-lt"/>
                </a:rPr>
                <a:t>总结</a:t>
              </a:r>
            </a:p>
          </p:txBody>
        </p:sp>
        <p:sp>
          <p:nvSpPr>
            <p:cNvPr id="54" name="矩形: 圆角 53">
              <a:extLst>
                <a:ext uri="{FF2B5EF4-FFF2-40B4-BE49-F238E27FC236}">
                  <a16:creationId xmlns:a16="http://schemas.microsoft.com/office/drawing/2014/main" id="{8E9D2404-B73C-4B7E-AC18-89EA077457B3}"/>
                </a:ext>
              </a:extLst>
            </p:cNvPr>
            <p:cNvSpPr/>
            <p:nvPr/>
          </p:nvSpPr>
          <p:spPr>
            <a:xfrm>
              <a:off x="2585819" y="2460935"/>
              <a:ext cx="1964522" cy="720000"/>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indent="-285750" fontAlgn="base">
                <a:lnSpc>
                  <a:spcPct val="150000"/>
                </a:lnSpc>
                <a:spcBef>
                  <a:spcPct val="0"/>
                </a:spcBef>
                <a:spcAft>
                  <a:spcPct val="0"/>
                </a:spcAft>
                <a:buClr>
                  <a:srgbClr val="C00000"/>
                </a:buClr>
                <a:buFont typeface="Wingdings" panose="05000000000000000000" pitchFamily="2" charset="2"/>
                <a:buChar char="Ø"/>
              </a:pPr>
              <a:endParaRPr lang="zh-CN" altLang="en-US" sz="1600" b="1" dirty="0" err="1">
                <a:solidFill>
                  <a:srgbClr val="404040"/>
                </a:solidFill>
                <a:latin typeface="+mn-ea"/>
              </a:endParaRPr>
            </a:p>
          </p:txBody>
        </p:sp>
        <p:sp>
          <p:nvSpPr>
            <p:cNvPr id="55" name="矩形: 圆角 54">
              <a:extLst>
                <a:ext uri="{FF2B5EF4-FFF2-40B4-BE49-F238E27FC236}">
                  <a16:creationId xmlns:a16="http://schemas.microsoft.com/office/drawing/2014/main" id="{CFC1306E-A5D6-49AD-8867-6780703EF003}"/>
                </a:ext>
              </a:extLst>
            </p:cNvPr>
            <p:cNvSpPr/>
            <p:nvPr/>
          </p:nvSpPr>
          <p:spPr>
            <a:xfrm>
              <a:off x="2662230" y="2537346"/>
              <a:ext cx="1809562" cy="567181"/>
            </a:xfrm>
            <a:prstGeom prst="roundRect">
              <a:avLst/>
            </a:prstGeom>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noProof="0" dirty="0" err="1"/>
            </a:p>
          </p:txBody>
        </p:sp>
        <p:sp>
          <p:nvSpPr>
            <p:cNvPr id="56" name="文本框 55">
              <a:extLst>
                <a:ext uri="{FF2B5EF4-FFF2-40B4-BE49-F238E27FC236}">
                  <a16:creationId xmlns:a16="http://schemas.microsoft.com/office/drawing/2014/main" id="{7A72B4FB-7C88-4026-AB86-F464196AAF44}"/>
                </a:ext>
              </a:extLst>
            </p:cNvPr>
            <p:cNvSpPr txBox="1"/>
            <p:nvPr/>
          </p:nvSpPr>
          <p:spPr>
            <a:xfrm>
              <a:off x="2799238" y="2685300"/>
              <a:ext cx="1572346" cy="272415"/>
            </a:xfrm>
            <a:prstGeom prst="roundRect">
              <a:avLst/>
            </a:prstGeom>
            <a:noFill/>
          </p:spPr>
          <p:txBody>
            <a:bodyPr wrap="square" lIns="0" tIns="0" rIns="0" bIns="0" rtlCol="0">
              <a:spAutoFit/>
            </a:bodyPr>
            <a:lstStyle/>
            <a:p>
              <a:pPr algn="ctr"/>
              <a:r>
                <a:rPr lang="zh-CN" altLang="en-US" sz="1600" b="1" dirty="0">
                  <a:solidFill>
                    <a:schemeClr val="bg1"/>
                  </a:solidFill>
                  <a:latin typeface="+mn-ea"/>
                </a:rPr>
                <a:t>培训大纲</a:t>
              </a:r>
            </a:p>
          </p:txBody>
        </p:sp>
      </p:grpSp>
    </p:spTree>
    <p:extLst>
      <p:ext uri="{BB962C8B-B14F-4D97-AF65-F5344CB8AC3E}">
        <p14:creationId xmlns:p14="http://schemas.microsoft.com/office/powerpoint/2010/main" val="1297306269"/>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3195645" y="369633"/>
            <a:ext cx="1613421" cy="430746"/>
          </a:xfrm>
        </p:spPr>
        <p:txBody>
          <a:bodyPr/>
          <a:lstStyle/>
          <a:p>
            <a:r>
              <a:rPr lang="en-US" altLang="zh-CN" b="1" spc="300" dirty="0"/>
              <a:t>D0</a:t>
            </a:r>
            <a:r>
              <a:rPr lang="zh-CN" altLang="en-US" b="1" spc="300" dirty="0"/>
              <a:t>：准备</a:t>
            </a:r>
          </a:p>
        </p:txBody>
      </p:sp>
      <p:sp>
        <p:nvSpPr>
          <p:cNvPr id="4" name="文本框 3">
            <a:extLst>
              <a:ext uri="{FF2B5EF4-FFF2-40B4-BE49-F238E27FC236}">
                <a16:creationId xmlns:a16="http://schemas.microsoft.com/office/drawing/2014/main" id="{8927EB43-5A7C-4260-92E0-2A119DA6E66A}"/>
              </a:ext>
            </a:extLst>
          </p:cNvPr>
          <p:cNvSpPr txBox="1"/>
          <p:nvPr/>
        </p:nvSpPr>
        <p:spPr>
          <a:xfrm>
            <a:off x="932050"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检查表</a:t>
            </a:r>
          </a:p>
        </p:txBody>
      </p:sp>
      <p:sp>
        <p:nvSpPr>
          <p:cNvPr id="8" name="文本框 7">
            <a:extLst>
              <a:ext uri="{FF2B5EF4-FFF2-40B4-BE49-F238E27FC236}">
                <a16:creationId xmlns:a16="http://schemas.microsoft.com/office/drawing/2014/main" id="{9D639829-3E06-4C46-93F2-11B6495B8D11}"/>
              </a:ext>
            </a:extLst>
          </p:cNvPr>
          <p:cNvSpPr txBox="1"/>
          <p:nvPr/>
        </p:nvSpPr>
        <p:spPr>
          <a:xfrm>
            <a:off x="1119941" y="1869553"/>
            <a:ext cx="4846790" cy="3240439"/>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问题是偶发的吗？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原因是不清楚的吗？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知道谁是我们的内部顾客和外部顾客吗？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需要相关的资源吗？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需要团队解决吗？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需要紧急反应措施吗？执行了吗？验证了吗？</a:t>
            </a:r>
            <a:endParaRPr lang="en-US" altLang="zh-CN" b="1" dirty="0">
              <a:solidFill>
                <a:srgbClr val="404040"/>
              </a:solidFill>
              <a:latin typeface="+mn-ea"/>
            </a:endParaRPr>
          </a:p>
        </p:txBody>
      </p:sp>
      <p:sp>
        <p:nvSpPr>
          <p:cNvPr id="9" name="文本框 8">
            <a:extLst>
              <a:ext uri="{FF2B5EF4-FFF2-40B4-BE49-F238E27FC236}">
                <a16:creationId xmlns:a16="http://schemas.microsoft.com/office/drawing/2014/main" id="{EE4119D5-0DC7-4C30-A53D-8798228BAC85}"/>
              </a:ext>
            </a:extLst>
          </p:cNvPr>
          <p:cNvSpPr txBox="1"/>
          <p:nvPr/>
        </p:nvSpPr>
        <p:spPr>
          <a:xfrm>
            <a:off x="7657221"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质量工具</a:t>
            </a:r>
          </a:p>
        </p:txBody>
      </p:sp>
      <p:sp>
        <p:nvSpPr>
          <p:cNvPr id="10" name="文本框 9">
            <a:extLst>
              <a:ext uri="{FF2B5EF4-FFF2-40B4-BE49-F238E27FC236}">
                <a16:creationId xmlns:a16="http://schemas.microsoft.com/office/drawing/2014/main" id="{9E718663-88A2-4E23-A3BA-FD9FFDEAB2F8}"/>
              </a:ext>
            </a:extLst>
          </p:cNvPr>
          <p:cNvSpPr txBox="1"/>
          <p:nvPr/>
        </p:nvSpPr>
        <p:spPr>
          <a:xfrm>
            <a:off x="7845113" y="1808927"/>
            <a:ext cx="3481716" cy="1024448"/>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运行图：看趋势。</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帕累托图：找关键。</a:t>
            </a:r>
            <a:endParaRPr lang="en-US" altLang="zh-CN" b="1" dirty="0">
              <a:solidFill>
                <a:srgbClr val="404040"/>
              </a:solidFill>
              <a:latin typeface="+mn-ea"/>
            </a:endParaRPr>
          </a:p>
        </p:txBody>
      </p:sp>
    </p:spTree>
    <p:extLst>
      <p:ext uri="{BB962C8B-B14F-4D97-AF65-F5344CB8AC3E}">
        <p14:creationId xmlns:p14="http://schemas.microsoft.com/office/powerpoint/2010/main" val="2458728815"/>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D1</a:t>
            </a:r>
            <a:r>
              <a:rPr lang="zh-CN" altLang="en-US" b="1" spc="300" dirty="0"/>
              <a:t>：团队建立</a:t>
            </a:r>
          </a:p>
        </p:txBody>
      </p:sp>
      <p:sp>
        <p:nvSpPr>
          <p:cNvPr id="21" name="TextBox 11">
            <a:extLst>
              <a:ext uri="{FF2B5EF4-FFF2-40B4-BE49-F238E27FC236}">
                <a16:creationId xmlns:a16="http://schemas.microsoft.com/office/drawing/2014/main" id="{74AF4A76-332D-4208-AE15-033BBB0EAF51}"/>
              </a:ext>
            </a:extLst>
          </p:cNvPr>
          <p:cNvSpPr txBox="1"/>
          <p:nvPr/>
        </p:nvSpPr>
        <p:spPr>
          <a:xfrm>
            <a:off x="4483291" y="2891685"/>
            <a:ext cx="3225417" cy="537315"/>
          </a:xfrm>
          <a:prstGeom prst="rect">
            <a:avLst/>
          </a:prstGeom>
          <a:noFill/>
        </p:spPr>
        <p:txBody>
          <a:bodyPr wrap="none" lIns="360000" tIns="0" rIns="0" bIns="0" anchor="b" anchorCtr="0">
            <a:normAutofit/>
          </a:bodyPr>
          <a:lstStyle/>
          <a:p>
            <a:r>
              <a:rPr lang="en-US" altLang="zh-CN" sz="3200" b="1" dirty="0">
                <a:solidFill>
                  <a:srgbClr val="C5040F"/>
                </a:solidFill>
                <a:latin typeface="+mn-ea"/>
              </a:rPr>
              <a:t>D1</a:t>
            </a:r>
            <a:r>
              <a:rPr lang="zh-CN" altLang="en-US" sz="3200" b="1" dirty="0">
                <a:solidFill>
                  <a:srgbClr val="C5040F"/>
                </a:solidFill>
                <a:latin typeface="+mn-ea"/>
              </a:rPr>
              <a:t>：团队建立</a:t>
            </a:r>
          </a:p>
        </p:txBody>
      </p:sp>
    </p:spTree>
    <p:extLst>
      <p:ext uri="{BB962C8B-B14F-4D97-AF65-F5344CB8AC3E}">
        <p14:creationId xmlns:p14="http://schemas.microsoft.com/office/powerpoint/2010/main" val="33360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E9C34E3C-1D32-4699-AF2A-4509406E2073}"/>
              </a:ext>
            </a:extLst>
          </p:cNvPr>
          <p:cNvPicPr>
            <a:picLocks noChangeAspect="1"/>
          </p:cNvPicPr>
          <p:nvPr/>
        </p:nvPicPr>
        <p:blipFill>
          <a:blip r:embed="rId3"/>
          <a:stretch>
            <a:fillRect/>
          </a:stretch>
        </p:blipFill>
        <p:spPr>
          <a:xfrm>
            <a:off x="6183162" y="1644084"/>
            <a:ext cx="5354612" cy="3724120"/>
          </a:xfrm>
          <a:prstGeom prst="rect">
            <a:avLst/>
          </a:prstGeom>
        </p:spPr>
      </p:pic>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D1</a:t>
            </a:r>
            <a:r>
              <a:rPr lang="zh-CN" altLang="en-US" b="1" spc="300" dirty="0"/>
              <a:t>：团队建立</a:t>
            </a:r>
          </a:p>
        </p:txBody>
      </p:sp>
      <p:sp>
        <p:nvSpPr>
          <p:cNvPr id="4" name="文本框 3">
            <a:extLst>
              <a:ext uri="{FF2B5EF4-FFF2-40B4-BE49-F238E27FC236}">
                <a16:creationId xmlns:a16="http://schemas.microsoft.com/office/drawing/2014/main" id="{A481C82D-EAAE-4FCA-9DD5-A86C7F15CAC4}"/>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概述</a:t>
            </a:r>
          </a:p>
        </p:txBody>
      </p:sp>
      <p:sp>
        <p:nvSpPr>
          <p:cNvPr id="5" name="文本框 4">
            <a:extLst>
              <a:ext uri="{FF2B5EF4-FFF2-40B4-BE49-F238E27FC236}">
                <a16:creationId xmlns:a16="http://schemas.microsoft.com/office/drawing/2014/main" id="{0D661DCD-F029-4993-A03A-1FAFB70D50AA}"/>
              </a:ext>
            </a:extLst>
          </p:cNvPr>
          <p:cNvSpPr txBox="1"/>
          <p:nvPr/>
        </p:nvSpPr>
        <p:spPr>
          <a:xfrm>
            <a:off x="1159697" y="1869553"/>
            <a:ext cx="5708737" cy="470450"/>
          </a:xfrm>
          <a:prstGeom prst="rect">
            <a:avLst/>
          </a:prstGeom>
          <a:noFill/>
        </p:spPr>
        <p:txBody>
          <a:bodyPr wrap="square" lIns="0" tIns="0" rIns="0" bIns="0" rtlCol="0">
            <a:spAutoFit/>
          </a:bodyPr>
          <a:lstStyle/>
          <a:p>
            <a:pPr>
              <a:lnSpc>
                <a:spcPct val="200000"/>
              </a:lnSpc>
              <a:buClr>
                <a:srgbClr val="404040"/>
              </a:buClr>
            </a:pPr>
            <a:r>
              <a:rPr lang="en-US" altLang="zh-CN" b="1" dirty="0">
                <a:solidFill>
                  <a:srgbClr val="404040"/>
                </a:solidFill>
                <a:latin typeface="+mn-ea"/>
              </a:rPr>
              <a:t>D1</a:t>
            </a:r>
            <a:r>
              <a:rPr lang="zh-CN" altLang="en-US" b="1" dirty="0">
                <a:solidFill>
                  <a:srgbClr val="404040"/>
                </a:solidFill>
                <a:latin typeface="+mn-ea"/>
              </a:rPr>
              <a:t>过程是建立分析和解决问题所需的团队。</a:t>
            </a:r>
            <a:endParaRPr lang="en-US" altLang="zh-CN" b="1" dirty="0">
              <a:solidFill>
                <a:srgbClr val="404040"/>
              </a:solidFill>
              <a:latin typeface="+mn-ea"/>
            </a:endParaRPr>
          </a:p>
        </p:txBody>
      </p:sp>
      <p:sp>
        <p:nvSpPr>
          <p:cNvPr id="6" name="文本框 5">
            <a:extLst>
              <a:ext uri="{FF2B5EF4-FFF2-40B4-BE49-F238E27FC236}">
                <a16:creationId xmlns:a16="http://schemas.microsoft.com/office/drawing/2014/main" id="{E15097F9-F1B0-43ED-9109-B0DBC78A21FB}"/>
              </a:ext>
            </a:extLst>
          </p:cNvPr>
          <p:cNvSpPr txBox="1"/>
          <p:nvPr/>
        </p:nvSpPr>
        <p:spPr>
          <a:xfrm>
            <a:off x="971806" y="2709335"/>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要求</a:t>
            </a:r>
          </a:p>
        </p:txBody>
      </p:sp>
      <p:sp>
        <p:nvSpPr>
          <p:cNvPr id="7" name="文本框 6">
            <a:extLst>
              <a:ext uri="{FF2B5EF4-FFF2-40B4-BE49-F238E27FC236}">
                <a16:creationId xmlns:a16="http://schemas.microsoft.com/office/drawing/2014/main" id="{DE8DBB04-C85B-4D8B-8808-AA9AAF62DFC6}"/>
              </a:ext>
            </a:extLst>
          </p:cNvPr>
          <p:cNvSpPr txBox="1"/>
          <p:nvPr/>
        </p:nvSpPr>
        <p:spPr>
          <a:xfrm>
            <a:off x="1159697" y="3243510"/>
            <a:ext cx="5241099" cy="2444067"/>
          </a:xfrm>
          <a:prstGeom prst="rect">
            <a:avLst/>
          </a:prstGeom>
          <a:noFill/>
        </p:spPr>
        <p:txBody>
          <a:bodyPr wrap="square" lIns="0" tIns="0" rIns="0" bIns="0" rtlCol="0">
            <a:spAutoFit/>
          </a:bodyPr>
          <a:lstStyle/>
          <a:p>
            <a:pPr marL="342900" indent="-342900">
              <a:lnSpc>
                <a:spcPct val="150000"/>
              </a:lnSpc>
              <a:buClr>
                <a:srgbClr val="404040"/>
              </a:buClr>
              <a:buAutoNum type="arabicPeriod"/>
            </a:pPr>
            <a:r>
              <a:rPr lang="zh-CN" altLang="en-US" b="1" dirty="0">
                <a:solidFill>
                  <a:srgbClr val="404040"/>
                </a:solidFill>
                <a:latin typeface="+mn-ea"/>
              </a:rPr>
              <a:t>团队目标明确。</a:t>
            </a:r>
            <a:endParaRPr lang="en-US" altLang="zh-CN" b="1" dirty="0">
              <a:solidFill>
                <a:srgbClr val="404040"/>
              </a:solidFill>
              <a:latin typeface="+mn-ea"/>
            </a:endParaRPr>
          </a:p>
          <a:p>
            <a:pPr marL="342900" indent="-342900">
              <a:lnSpc>
                <a:spcPct val="150000"/>
              </a:lnSpc>
              <a:buClr>
                <a:srgbClr val="404040"/>
              </a:buClr>
              <a:buAutoNum type="arabicPeriod"/>
            </a:pPr>
            <a:r>
              <a:rPr lang="zh-CN" altLang="en-US" b="1" dirty="0">
                <a:solidFill>
                  <a:srgbClr val="404040"/>
                </a:solidFill>
                <a:latin typeface="+mn-ea"/>
              </a:rPr>
              <a:t>成员技能互补。</a:t>
            </a:r>
            <a:endParaRPr lang="en-US" altLang="zh-CN" b="1" dirty="0">
              <a:solidFill>
                <a:srgbClr val="404040"/>
              </a:solidFill>
              <a:latin typeface="+mn-ea"/>
            </a:endParaRPr>
          </a:p>
          <a:p>
            <a:pPr marL="342900" indent="-342900">
              <a:lnSpc>
                <a:spcPct val="150000"/>
              </a:lnSpc>
              <a:buClr>
                <a:srgbClr val="404040"/>
              </a:buClr>
              <a:buAutoNum type="arabicPeriod"/>
            </a:pPr>
            <a:r>
              <a:rPr lang="zh-CN" altLang="en-US" b="1" dirty="0">
                <a:solidFill>
                  <a:srgbClr val="404040"/>
                </a:solidFill>
                <a:latin typeface="+mn-ea"/>
              </a:rPr>
              <a:t>有效的沟通。</a:t>
            </a:r>
            <a:endParaRPr lang="en-US" altLang="zh-CN" b="1" dirty="0">
              <a:solidFill>
                <a:srgbClr val="404040"/>
              </a:solidFill>
              <a:latin typeface="+mn-ea"/>
            </a:endParaRPr>
          </a:p>
          <a:p>
            <a:pPr marL="342900" indent="-342900">
              <a:lnSpc>
                <a:spcPct val="150000"/>
              </a:lnSpc>
              <a:buClr>
                <a:srgbClr val="404040"/>
              </a:buClr>
              <a:buAutoNum type="arabicPeriod"/>
            </a:pPr>
            <a:r>
              <a:rPr lang="zh-CN" altLang="en-US" b="1" dirty="0">
                <a:solidFill>
                  <a:srgbClr val="404040"/>
                </a:solidFill>
                <a:latin typeface="+mn-ea"/>
              </a:rPr>
              <a:t>团队意识与合作。</a:t>
            </a:r>
            <a:endParaRPr lang="en-US" altLang="zh-CN" b="1" dirty="0">
              <a:solidFill>
                <a:srgbClr val="404040"/>
              </a:solidFill>
              <a:latin typeface="+mn-ea"/>
            </a:endParaRPr>
          </a:p>
          <a:p>
            <a:pPr marL="342900" indent="-342900">
              <a:lnSpc>
                <a:spcPct val="150000"/>
              </a:lnSpc>
              <a:buClr>
                <a:srgbClr val="404040"/>
              </a:buClr>
              <a:buAutoNum type="arabicPeriod"/>
            </a:pPr>
            <a:r>
              <a:rPr lang="zh-CN" altLang="en-US" b="1" dirty="0">
                <a:solidFill>
                  <a:srgbClr val="404040"/>
                </a:solidFill>
                <a:latin typeface="+mn-ea"/>
              </a:rPr>
              <a:t>有较强的解决问题的能力。</a:t>
            </a:r>
            <a:endParaRPr lang="en-US" altLang="zh-CN" b="1" dirty="0">
              <a:solidFill>
                <a:srgbClr val="404040"/>
              </a:solidFill>
              <a:latin typeface="+mn-ea"/>
            </a:endParaRPr>
          </a:p>
          <a:p>
            <a:pPr marL="342900" indent="-342900">
              <a:lnSpc>
                <a:spcPct val="150000"/>
              </a:lnSpc>
              <a:buClr>
                <a:srgbClr val="404040"/>
              </a:buClr>
              <a:buAutoNum type="arabicPeriod"/>
            </a:pPr>
            <a:r>
              <a:rPr lang="zh-CN" altLang="en-US" b="1" dirty="0">
                <a:solidFill>
                  <a:srgbClr val="404040"/>
                </a:solidFill>
                <a:latin typeface="+mn-ea"/>
              </a:rPr>
              <a:t>可以提供足够的权限和资源。</a:t>
            </a:r>
            <a:endParaRPr lang="en-US" altLang="zh-CN" b="1" dirty="0">
              <a:solidFill>
                <a:srgbClr val="404040"/>
              </a:solidFill>
              <a:latin typeface="+mn-ea"/>
            </a:endParaRPr>
          </a:p>
        </p:txBody>
      </p:sp>
    </p:spTree>
    <p:extLst>
      <p:ext uri="{BB962C8B-B14F-4D97-AF65-F5344CB8AC3E}">
        <p14:creationId xmlns:p14="http://schemas.microsoft.com/office/powerpoint/2010/main" val="530690369"/>
      </p:ext>
    </p:extLst>
  </p:cSld>
  <p:clrMapOvr>
    <a:masterClrMapping/>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D1</a:t>
            </a:r>
            <a:r>
              <a:rPr lang="zh-CN" altLang="en-US" b="1" spc="300" dirty="0"/>
              <a:t>：团队建立</a:t>
            </a:r>
          </a:p>
        </p:txBody>
      </p:sp>
      <p:sp>
        <p:nvSpPr>
          <p:cNvPr id="4" name="文本框 3">
            <a:extLst>
              <a:ext uri="{FF2B5EF4-FFF2-40B4-BE49-F238E27FC236}">
                <a16:creationId xmlns:a16="http://schemas.microsoft.com/office/drawing/2014/main" id="{A481C82D-EAAE-4FCA-9DD5-A86C7F15CAC4}"/>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团队角色</a:t>
            </a:r>
          </a:p>
        </p:txBody>
      </p:sp>
      <p:sp>
        <p:nvSpPr>
          <p:cNvPr id="5" name="文本框 4">
            <a:extLst>
              <a:ext uri="{FF2B5EF4-FFF2-40B4-BE49-F238E27FC236}">
                <a16:creationId xmlns:a16="http://schemas.microsoft.com/office/drawing/2014/main" id="{0D661DCD-F029-4993-A03A-1FAFB70D50AA}"/>
              </a:ext>
            </a:extLst>
          </p:cNvPr>
          <p:cNvSpPr txBox="1"/>
          <p:nvPr/>
        </p:nvSpPr>
        <p:spPr>
          <a:xfrm>
            <a:off x="1159697" y="1869553"/>
            <a:ext cx="9529176" cy="2132443"/>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en-US" altLang="zh-CN" b="1" dirty="0">
                <a:solidFill>
                  <a:srgbClr val="404040"/>
                </a:solidFill>
                <a:latin typeface="+mn-ea"/>
              </a:rPr>
              <a:t>8D</a:t>
            </a:r>
            <a:r>
              <a:rPr lang="zh-CN" altLang="en-US" b="1" dirty="0">
                <a:solidFill>
                  <a:srgbClr val="404040"/>
                </a:solidFill>
                <a:latin typeface="+mn-ea"/>
              </a:rPr>
              <a:t>成员一般人数限制在</a:t>
            </a:r>
            <a:r>
              <a:rPr lang="en-US" altLang="zh-CN" b="1" dirty="0">
                <a:solidFill>
                  <a:srgbClr val="404040"/>
                </a:solidFill>
                <a:latin typeface="+mn-ea"/>
              </a:rPr>
              <a:t>4~8</a:t>
            </a:r>
            <a:r>
              <a:rPr lang="zh-CN" altLang="en-US" b="1" dirty="0">
                <a:solidFill>
                  <a:srgbClr val="404040"/>
                </a:solidFill>
                <a:latin typeface="+mn-ea"/>
              </a:rPr>
              <a:t>人。</a:t>
            </a:r>
            <a:endParaRPr lang="en-US" altLang="zh-CN" b="1" dirty="0">
              <a:solidFill>
                <a:srgbClr val="404040"/>
              </a:solidFill>
              <a:latin typeface="+mn-ea"/>
            </a:endParaRPr>
          </a:p>
          <a:p>
            <a:pPr marL="342900" indent="-342900">
              <a:lnSpc>
                <a:spcPct val="200000"/>
              </a:lnSpc>
              <a:buClr>
                <a:srgbClr val="404040"/>
              </a:buClr>
              <a:buAutoNum type="arabicPeriod"/>
            </a:pPr>
            <a:r>
              <a:rPr lang="en-US" altLang="zh-CN" b="1" dirty="0">
                <a:solidFill>
                  <a:srgbClr val="404040"/>
                </a:solidFill>
                <a:latin typeface="+mn-ea"/>
              </a:rPr>
              <a:t>8D</a:t>
            </a:r>
            <a:r>
              <a:rPr lang="zh-CN" altLang="en-US" b="1" dirty="0">
                <a:solidFill>
                  <a:srgbClr val="404040"/>
                </a:solidFill>
                <a:latin typeface="+mn-ea"/>
              </a:rPr>
              <a:t>团队一旦建立，团队成员需要尽可能有效的工作，努力达成团队的目标。</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团队负责人：制定团队目标，安排工作任务，总结团队意见，使用质量工具，沟通和协调。</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团队成员：提供技术性输入，承担任务，表达意见和反馈情况。</a:t>
            </a:r>
            <a:endParaRPr lang="en-US" altLang="zh-CN" b="1" dirty="0">
              <a:solidFill>
                <a:srgbClr val="404040"/>
              </a:solidFill>
              <a:latin typeface="+mn-ea"/>
            </a:endParaRPr>
          </a:p>
        </p:txBody>
      </p:sp>
    </p:spTree>
    <p:extLst>
      <p:ext uri="{BB962C8B-B14F-4D97-AF65-F5344CB8AC3E}">
        <p14:creationId xmlns:p14="http://schemas.microsoft.com/office/powerpoint/2010/main" val="2609183512"/>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D1</a:t>
            </a:r>
            <a:r>
              <a:rPr lang="zh-CN" altLang="en-US" b="1" spc="300" dirty="0"/>
              <a:t>：团队建立</a:t>
            </a:r>
          </a:p>
        </p:txBody>
      </p:sp>
      <p:sp>
        <p:nvSpPr>
          <p:cNvPr id="10" name="文本框 9">
            <a:extLst>
              <a:ext uri="{FF2B5EF4-FFF2-40B4-BE49-F238E27FC236}">
                <a16:creationId xmlns:a16="http://schemas.microsoft.com/office/drawing/2014/main" id="{813352FE-3C4A-4FF5-8767-CC017668FE63}"/>
              </a:ext>
            </a:extLst>
          </p:cNvPr>
          <p:cNvSpPr txBox="1"/>
          <p:nvPr/>
        </p:nvSpPr>
        <p:spPr>
          <a:xfrm>
            <a:off x="932050" y="1401752"/>
            <a:ext cx="9710550" cy="738664"/>
          </a:xfrm>
          <a:prstGeom prst="rect">
            <a:avLst/>
          </a:prstGeom>
          <a:noFill/>
        </p:spPr>
        <p:txBody>
          <a:bodyPr wrap="square" lIns="0" tIns="0" rIns="0" bIns="0" rtlCol="0">
            <a:spAutoFit/>
          </a:bodyPr>
          <a:lstStyle/>
          <a:p>
            <a:r>
              <a:rPr lang="zh-CN" altLang="en-US" sz="2400" b="1" dirty="0">
                <a:solidFill>
                  <a:srgbClr val="CE060F"/>
                </a:solidFill>
                <a:latin typeface="+mj-ea"/>
                <a:ea typeface="+mj-ea"/>
              </a:rPr>
              <a:t>案例：</a:t>
            </a:r>
            <a:r>
              <a:rPr lang="zh-CN" altLang="en-US" sz="2400" b="1" dirty="0">
                <a:solidFill>
                  <a:srgbClr val="C4040F"/>
                </a:solidFill>
                <a:latin typeface="+mn-ea"/>
              </a:rPr>
              <a:t>顾客</a:t>
            </a:r>
            <a:r>
              <a:rPr lang="en-US" altLang="zh-CN" sz="2400" b="1" dirty="0">
                <a:solidFill>
                  <a:srgbClr val="C4040F"/>
                </a:solidFill>
                <a:latin typeface="+mn-ea"/>
              </a:rPr>
              <a:t>XX</a:t>
            </a:r>
            <a:r>
              <a:rPr lang="zh-CN" altLang="en-US" sz="2400" b="1" dirty="0">
                <a:solidFill>
                  <a:srgbClr val="C4040F"/>
                </a:solidFill>
                <a:latin typeface="+mn-ea"/>
              </a:rPr>
              <a:t>投诉我公司的</a:t>
            </a:r>
            <a:r>
              <a:rPr lang="en-US" altLang="zh-CN" sz="2400" b="1" dirty="0">
                <a:solidFill>
                  <a:srgbClr val="C4040F"/>
                </a:solidFill>
                <a:latin typeface="+mn-ea"/>
              </a:rPr>
              <a:t>XX</a:t>
            </a:r>
            <a:r>
              <a:rPr lang="zh-CN" altLang="en-US" sz="2400" b="1" dirty="0">
                <a:solidFill>
                  <a:srgbClr val="C4040F"/>
                </a:solidFill>
                <a:latin typeface="+mn-ea"/>
              </a:rPr>
              <a:t>型号压缩机在制冷系统中启动后振动过大。</a:t>
            </a:r>
            <a:endParaRPr lang="en-US" altLang="zh-CN" sz="2400" b="1" dirty="0">
              <a:solidFill>
                <a:srgbClr val="C4040F"/>
              </a:solidFill>
              <a:latin typeface="+mn-ea"/>
            </a:endParaRPr>
          </a:p>
          <a:p>
            <a:endParaRPr lang="zh-CN" altLang="en-US" sz="2400" b="1" dirty="0">
              <a:solidFill>
                <a:srgbClr val="CE060F"/>
              </a:solidFill>
              <a:latin typeface="+mj-ea"/>
              <a:ea typeface="+mj-ea"/>
            </a:endParaRPr>
          </a:p>
        </p:txBody>
      </p:sp>
      <p:sp>
        <p:nvSpPr>
          <p:cNvPr id="11" name="文本框 10">
            <a:extLst>
              <a:ext uri="{FF2B5EF4-FFF2-40B4-BE49-F238E27FC236}">
                <a16:creationId xmlns:a16="http://schemas.microsoft.com/office/drawing/2014/main" id="{303F169D-834E-4DF5-9D0A-8273E1D2A3B5}"/>
              </a:ext>
            </a:extLst>
          </p:cNvPr>
          <p:cNvSpPr txBox="1"/>
          <p:nvPr/>
        </p:nvSpPr>
        <p:spPr>
          <a:xfrm>
            <a:off x="1119940" y="1996553"/>
            <a:ext cx="9929059" cy="3240439"/>
          </a:xfrm>
          <a:prstGeom prst="rect">
            <a:avLst/>
          </a:prstGeom>
          <a:noFill/>
        </p:spPr>
        <p:txBody>
          <a:bodyPr wrap="square" lIns="0" tIns="0" rIns="0" bIns="0" rtlCol="0">
            <a:spAutoFit/>
          </a:bodyPr>
          <a:lstStyle/>
          <a:p>
            <a:pPr algn="ctr">
              <a:lnSpc>
                <a:spcPct val="200000"/>
              </a:lnSpc>
              <a:buClr>
                <a:srgbClr val="404040"/>
              </a:buClr>
            </a:pPr>
            <a:r>
              <a:rPr lang="zh-CN" altLang="en-US" b="1" dirty="0">
                <a:solidFill>
                  <a:srgbClr val="404040"/>
                </a:solidFill>
                <a:latin typeface="+mn-ea"/>
              </a:rPr>
              <a:t>公司对顾客的投诉高度重视，立刻召开会议，成立</a:t>
            </a:r>
            <a:r>
              <a:rPr lang="en-US" altLang="zh-CN" b="1" dirty="0">
                <a:solidFill>
                  <a:srgbClr val="404040"/>
                </a:solidFill>
                <a:latin typeface="+mn-ea"/>
              </a:rPr>
              <a:t>8D</a:t>
            </a:r>
            <a:r>
              <a:rPr lang="zh-CN" altLang="en-US" b="1" dirty="0">
                <a:solidFill>
                  <a:srgbClr val="404040"/>
                </a:solidFill>
                <a:latin typeface="+mn-ea"/>
              </a:rPr>
              <a:t>团队：</a:t>
            </a:r>
            <a:r>
              <a:rPr lang="en-US" altLang="zh-CN" b="1" dirty="0">
                <a:solidFill>
                  <a:srgbClr val="404040"/>
                </a:solidFill>
                <a:latin typeface="+mn-ea"/>
              </a:rPr>
              <a:t/>
            </a:r>
            <a:br>
              <a:rPr lang="en-US" altLang="zh-CN" b="1" dirty="0">
                <a:solidFill>
                  <a:srgbClr val="404040"/>
                </a:solidFill>
                <a:latin typeface="+mn-ea"/>
              </a:rPr>
            </a:br>
            <a:r>
              <a:rPr lang="en-US" altLang="zh-CN" b="1" dirty="0">
                <a:solidFill>
                  <a:srgbClr val="404040"/>
                </a:solidFill>
                <a:latin typeface="+mn-ea"/>
              </a:rPr>
              <a:t>   </a:t>
            </a:r>
            <a:r>
              <a:rPr lang="zh-CN" altLang="en-US" b="1" dirty="0">
                <a:solidFill>
                  <a:srgbClr val="404040"/>
                </a:solidFill>
                <a:latin typeface="+mn-ea"/>
              </a:rPr>
              <a:t>负责人：</a:t>
            </a:r>
            <a:r>
              <a:rPr lang="en-US" altLang="zh-CN" b="1" dirty="0">
                <a:solidFill>
                  <a:srgbClr val="404040"/>
                </a:solidFill>
                <a:latin typeface="+mn-ea"/>
              </a:rPr>
              <a:t>XXX – </a:t>
            </a:r>
            <a:r>
              <a:rPr lang="zh-CN" altLang="en-US" b="1" dirty="0">
                <a:solidFill>
                  <a:srgbClr val="404040"/>
                </a:solidFill>
                <a:latin typeface="+mn-ea"/>
              </a:rPr>
              <a:t>质量工程师</a:t>
            </a:r>
            <a:r>
              <a:rPr lang="en-US" altLang="zh-CN" b="1" dirty="0">
                <a:solidFill>
                  <a:srgbClr val="404040"/>
                </a:solidFill>
                <a:latin typeface="+mn-ea"/>
              </a:rPr>
              <a:t/>
            </a:r>
            <a:br>
              <a:rPr lang="en-US" altLang="zh-CN" b="1" dirty="0">
                <a:solidFill>
                  <a:srgbClr val="404040"/>
                </a:solidFill>
                <a:latin typeface="+mn-ea"/>
              </a:rPr>
            </a:br>
            <a:r>
              <a:rPr lang="zh-CN" altLang="en-US" b="1" dirty="0">
                <a:solidFill>
                  <a:srgbClr val="404040"/>
                </a:solidFill>
                <a:latin typeface="+mn-ea"/>
              </a:rPr>
              <a:t>团队成员：</a:t>
            </a:r>
            <a:r>
              <a:rPr lang="en-US" altLang="zh-CN" b="1" dirty="0">
                <a:solidFill>
                  <a:srgbClr val="404040"/>
                </a:solidFill>
                <a:latin typeface="+mn-ea"/>
              </a:rPr>
              <a:t>XXX – </a:t>
            </a:r>
            <a:r>
              <a:rPr lang="zh-CN" altLang="en-US" b="1" dirty="0">
                <a:solidFill>
                  <a:srgbClr val="404040"/>
                </a:solidFill>
                <a:latin typeface="+mn-ea"/>
              </a:rPr>
              <a:t>设计工程师</a:t>
            </a:r>
            <a:r>
              <a:rPr lang="en-US" altLang="zh-CN" b="1" dirty="0">
                <a:solidFill>
                  <a:srgbClr val="404040"/>
                </a:solidFill>
                <a:latin typeface="+mn-ea"/>
              </a:rPr>
              <a:t/>
            </a:r>
            <a:br>
              <a:rPr lang="en-US" altLang="zh-CN" b="1" dirty="0">
                <a:solidFill>
                  <a:srgbClr val="404040"/>
                </a:solidFill>
                <a:latin typeface="+mn-ea"/>
              </a:rPr>
            </a:br>
            <a:r>
              <a:rPr lang="zh-CN" altLang="en-US" b="1" dirty="0">
                <a:solidFill>
                  <a:srgbClr val="404040"/>
                </a:solidFill>
                <a:latin typeface="+mn-ea"/>
              </a:rPr>
              <a:t>团队成员：</a:t>
            </a:r>
            <a:r>
              <a:rPr lang="en-US" altLang="zh-CN" b="1" dirty="0">
                <a:solidFill>
                  <a:srgbClr val="404040"/>
                </a:solidFill>
                <a:latin typeface="+mn-ea"/>
              </a:rPr>
              <a:t>XXX – </a:t>
            </a:r>
            <a:r>
              <a:rPr lang="zh-CN" altLang="en-US" b="1" dirty="0">
                <a:solidFill>
                  <a:srgbClr val="404040"/>
                </a:solidFill>
                <a:latin typeface="+mn-ea"/>
              </a:rPr>
              <a:t>工艺工程师</a:t>
            </a:r>
            <a:r>
              <a:rPr lang="en-US" altLang="zh-CN" b="1" dirty="0">
                <a:solidFill>
                  <a:srgbClr val="404040"/>
                </a:solidFill>
                <a:latin typeface="+mn-ea"/>
              </a:rPr>
              <a:t/>
            </a:r>
            <a:br>
              <a:rPr lang="en-US" altLang="zh-CN" b="1" dirty="0">
                <a:solidFill>
                  <a:srgbClr val="404040"/>
                </a:solidFill>
                <a:latin typeface="+mn-ea"/>
              </a:rPr>
            </a:br>
            <a:r>
              <a:rPr lang="en-US" altLang="zh-CN" b="1" dirty="0">
                <a:solidFill>
                  <a:srgbClr val="404040"/>
                </a:solidFill>
                <a:latin typeface="+mn-ea"/>
              </a:rPr>
              <a:t>          </a:t>
            </a:r>
            <a:r>
              <a:rPr lang="zh-CN" altLang="en-US" b="1" dirty="0">
                <a:solidFill>
                  <a:srgbClr val="404040"/>
                </a:solidFill>
                <a:latin typeface="+mn-ea"/>
              </a:rPr>
              <a:t>团队成员：</a:t>
            </a:r>
            <a:r>
              <a:rPr lang="en-US" altLang="zh-CN" b="1" dirty="0">
                <a:solidFill>
                  <a:srgbClr val="404040"/>
                </a:solidFill>
                <a:latin typeface="+mn-ea"/>
              </a:rPr>
              <a:t>XXX – </a:t>
            </a:r>
            <a:r>
              <a:rPr lang="zh-CN" altLang="en-US" b="1" dirty="0">
                <a:solidFill>
                  <a:srgbClr val="404040"/>
                </a:solidFill>
                <a:latin typeface="+mn-ea"/>
              </a:rPr>
              <a:t>供应商质量工程师</a:t>
            </a:r>
            <a:r>
              <a:rPr lang="en-US" altLang="zh-CN" b="1" dirty="0">
                <a:solidFill>
                  <a:srgbClr val="404040"/>
                </a:solidFill>
                <a:latin typeface="+mn-ea"/>
              </a:rPr>
              <a:t/>
            </a:r>
            <a:br>
              <a:rPr lang="en-US" altLang="zh-CN" b="1" dirty="0">
                <a:solidFill>
                  <a:srgbClr val="404040"/>
                </a:solidFill>
                <a:latin typeface="+mn-ea"/>
              </a:rPr>
            </a:br>
            <a:r>
              <a:rPr lang="zh-CN" altLang="en-US" b="1" dirty="0">
                <a:solidFill>
                  <a:srgbClr val="404040"/>
                </a:solidFill>
                <a:latin typeface="+mn-ea"/>
              </a:rPr>
              <a:t>团队成员：</a:t>
            </a:r>
            <a:r>
              <a:rPr lang="en-US" altLang="zh-CN" b="1" dirty="0">
                <a:solidFill>
                  <a:srgbClr val="404040"/>
                </a:solidFill>
                <a:latin typeface="+mn-ea"/>
              </a:rPr>
              <a:t>XXX – </a:t>
            </a:r>
            <a:r>
              <a:rPr lang="zh-CN" altLang="en-US" b="1" dirty="0">
                <a:solidFill>
                  <a:srgbClr val="404040"/>
                </a:solidFill>
                <a:latin typeface="+mn-ea"/>
              </a:rPr>
              <a:t>售后工程师</a:t>
            </a:r>
            <a:endParaRPr lang="en-US" altLang="zh-CN" b="1" dirty="0">
              <a:solidFill>
                <a:srgbClr val="404040"/>
              </a:solidFill>
              <a:latin typeface="+mn-ea"/>
            </a:endParaRPr>
          </a:p>
        </p:txBody>
      </p:sp>
    </p:spTree>
    <p:extLst>
      <p:ext uri="{BB962C8B-B14F-4D97-AF65-F5344CB8AC3E}">
        <p14:creationId xmlns:p14="http://schemas.microsoft.com/office/powerpoint/2010/main" val="342395073"/>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D1</a:t>
            </a:r>
            <a:r>
              <a:rPr lang="zh-CN" altLang="en-US" b="1" spc="300" dirty="0"/>
              <a:t>：团队建立</a:t>
            </a:r>
          </a:p>
        </p:txBody>
      </p:sp>
      <p:sp>
        <p:nvSpPr>
          <p:cNvPr id="6" name="文本框 5">
            <a:extLst>
              <a:ext uri="{FF2B5EF4-FFF2-40B4-BE49-F238E27FC236}">
                <a16:creationId xmlns:a16="http://schemas.microsoft.com/office/drawing/2014/main" id="{1E02196C-E15E-4004-80E3-C1C394FDE25C}"/>
              </a:ext>
            </a:extLst>
          </p:cNvPr>
          <p:cNvSpPr txBox="1"/>
          <p:nvPr/>
        </p:nvSpPr>
        <p:spPr>
          <a:xfrm>
            <a:off x="982154"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检查表</a:t>
            </a:r>
          </a:p>
        </p:txBody>
      </p:sp>
      <p:sp>
        <p:nvSpPr>
          <p:cNvPr id="7" name="文本框 6">
            <a:extLst>
              <a:ext uri="{FF2B5EF4-FFF2-40B4-BE49-F238E27FC236}">
                <a16:creationId xmlns:a16="http://schemas.microsoft.com/office/drawing/2014/main" id="{F80B4C3D-76B8-49E2-AADC-C6D4FA65D49F}"/>
              </a:ext>
            </a:extLst>
          </p:cNvPr>
          <p:cNvSpPr txBox="1"/>
          <p:nvPr/>
        </p:nvSpPr>
        <p:spPr>
          <a:xfrm>
            <a:off x="1170045" y="1869553"/>
            <a:ext cx="4846790" cy="1024448"/>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任命负责人了吗？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包含所有适当的成员了吗？</a:t>
            </a:r>
            <a:endParaRPr lang="en-US" altLang="zh-CN" b="1" dirty="0">
              <a:solidFill>
                <a:srgbClr val="404040"/>
              </a:solidFill>
              <a:latin typeface="+mn-ea"/>
            </a:endParaRPr>
          </a:p>
        </p:txBody>
      </p:sp>
      <p:sp>
        <p:nvSpPr>
          <p:cNvPr id="8" name="文本框 7">
            <a:extLst>
              <a:ext uri="{FF2B5EF4-FFF2-40B4-BE49-F238E27FC236}">
                <a16:creationId xmlns:a16="http://schemas.microsoft.com/office/drawing/2014/main" id="{72361BE2-2F26-4C4A-B48E-0578EB95E265}"/>
              </a:ext>
            </a:extLst>
          </p:cNvPr>
          <p:cNvSpPr txBox="1"/>
          <p:nvPr/>
        </p:nvSpPr>
        <p:spPr>
          <a:xfrm>
            <a:off x="6755349"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常见错误</a:t>
            </a:r>
          </a:p>
        </p:txBody>
      </p:sp>
      <p:sp>
        <p:nvSpPr>
          <p:cNvPr id="9" name="文本框 8">
            <a:extLst>
              <a:ext uri="{FF2B5EF4-FFF2-40B4-BE49-F238E27FC236}">
                <a16:creationId xmlns:a16="http://schemas.microsoft.com/office/drawing/2014/main" id="{53C9C9D3-86EE-43A0-AEC6-420F84000F9E}"/>
              </a:ext>
            </a:extLst>
          </p:cNvPr>
          <p:cNvSpPr txBox="1"/>
          <p:nvPr/>
        </p:nvSpPr>
        <p:spPr>
          <a:xfrm>
            <a:off x="6943240" y="1808927"/>
            <a:ext cx="5241099" cy="2132443"/>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没有正式的建立团队。</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漏掉了重要的成员。</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成员不具备足够的资源和权限。</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成员不具备相关的技术知识和能力。</a:t>
            </a:r>
            <a:endParaRPr lang="en-US" altLang="zh-CN" b="1" dirty="0">
              <a:solidFill>
                <a:srgbClr val="404040"/>
              </a:solidFill>
              <a:latin typeface="+mn-ea"/>
            </a:endParaRPr>
          </a:p>
        </p:txBody>
      </p:sp>
    </p:spTree>
    <p:extLst>
      <p:ext uri="{BB962C8B-B14F-4D97-AF65-F5344CB8AC3E}">
        <p14:creationId xmlns:p14="http://schemas.microsoft.com/office/powerpoint/2010/main" val="3322538196"/>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D2</a:t>
            </a:r>
            <a:r>
              <a:rPr lang="zh-CN" altLang="en-US" b="1" spc="300" dirty="0"/>
              <a:t>：定义问题</a:t>
            </a:r>
          </a:p>
        </p:txBody>
      </p:sp>
      <p:sp>
        <p:nvSpPr>
          <p:cNvPr id="21" name="TextBox 11">
            <a:extLst>
              <a:ext uri="{FF2B5EF4-FFF2-40B4-BE49-F238E27FC236}">
                <a16:creationId xmlns:a16="http://schemas.microsoft.com/office/drawing/2014/main" id="{74AF4A76-332D-4208-AE15-033BBB0EAF51}"/>
              </a:ext>
            </a:extLst>
          </p:cNvPr>
          <p:cNvSpPr txBox="1"/>
          <p:nvPr/>
        </p:nvSpPr>
        <p:spPr>
          <a:xfrm>
            <a:off x="4483291" y="2891685"/>
            <a:ext cx="3225417" cy="537315"/>
          </a:xfrm>
          <a:prstGeom prst="rect">
            <a:avLst/>
          </a:prstGeom>
          <a:noFill/>
        </p:spPr>
        <p:txBody>
          <a:bodyPr wrap="none" lIns="360000" tIns="0" rIns="0" bIns="0" anchor="b" anchorCtr="0">
            <a:normAutofit/>
          </a:bodyPr>
          <a:lstStyle/>
          <a:p>
            <a:r>
              <a:rPr lang="en-US" altLang="zh-CN" sz="3200" b="1" dirty="0">
                <a:solidFill>
                  <a:srgbClr val="C5040F"/>
                </a:solidFill>
                <a:latin typeface="+mn-ea"/>
              </a:rPr>
              <a:t>D2</a:t>
            </a:r>
            <a:r>
              <a:rPr lang="zh-CN" altLang="en-US" sz="3200" b="1" dirty="0">
                <a:solidFill>
                  <a:srgbClr val="C5040F"/>
                </a:solidFill>
                <a:latin typeface="+mn-ea"/>
              </a:rPr>
              <a:t>：定义问题</a:t>
            </a:r>
          </a:p>
        </p:txBody>
      </p:sp>
    </p:spTree>
    <p:extLst>
      <p:ext uri="{BB962C8B-B14F-4D97-AF65-F5344CB8AC3E}">
        <p14:creationId xmlns:p14="http://schemas.microsoft.com/office/powerpoint/2010/main" val="32377152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CDF71971-9E96-4299-B1DA-5D1A2A71AC6F}"/>
              </a:ext>
            </a:extLst>
          </p:cNvPr>
          <p:cNvPicPr>
            <a:picLocks noChangeAspect="1"/>
          </p:cNvPicPr>
          <p:nvPr/>
        </p:nvPicPr>
        <p:blipFill>
          <a:blip r:embed="rId3"/>
          <a:stretch>
            <a:fillRect/>
          </a:stretch>
        </p:blipFill>
        <p:spPr>
          <a:xfrm>
            <a:off x="6764055" y="1699786"/>
            <a:ext cx="4776218" cy="3458427"/>
          </a:xfrm>
          <a:prstGeom prst="rect">
            <a:avLst/>
          </a:prstGeom>
        </p:spPr>
      </p:pic>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D2</a:t>
            </a:r>
            <a:r>
              <a:rPr lang="zh-CN" altLang="en-US" b="1" spc="300" dirty="0"/>
              <a:t>：定义问题</a:t>
            </a:r>
          </a:p>
        </p:txBody>
      </p:sp>
      <p:sp>
        <p:nvSpPr>
          <p:cNvPr id="8" name="文本框 7">
            <a:extLst>
              <a:ext uri="{FF2B5EF4-FFF2-40B4-BE49-F238E27FC236}">
                <a16:creationId xmlns:a16="http://schemas.microsoft.com/office/drawing/2014/main" id="{18661DCB-4E06-47EF-A5DE-31593ADD0175}"/>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概述</a:t>
            </a:r>
          </a:p>
        </p:txBody>
      </p:sp>
      <p:sp>
        <p:nvSpPr>
          <p:cNvPr id="9" name="文本框 8">
            <a:extLst>
              <a:ext uri="{FF2B5EF4-FFF2-40B4-BE49-F238E27FC236}">
                <a16:creationId xmlns:a16="http://schemas.microsoft.com/office/drawing/2014/main" id="{4BF4A4D3-6F23-4218-ABF1-F60D0B4029BB}"/>
              </a:ext>
            </a:extLst>
          </p:cNvPr>
          <p:cNvSpPr txBox="1"/>
          <p:nvPr/>
        </p:nvSpPr>
        <p:spPr>
          <a:xfrm>
            <a:off x="1159698" y="1869553"/>
            <a:ext cx="5466390" cy="1024448"/>
          </a:xfrm>
          <a:prstGeom prst="rect">
            <a:avLst/>
          </a:prstGeom>
          <a:noFill/>
        </p:spPr>
        <p:txBody>
          <a:bodyPr wrap="square" lIns="0" tIns="0" rIns="0" bIns="0" rtlCol="0">
            <a:spAutoFit/>
          </a:bodyPr>
          <a:lstStyle/>
          <a:p>
            <a:pPr>
              <a:lnSpc>
                <a:spcPct val="200000"/>
              </a:lnSpc>
              <a:buClr>
                <a:srgbClr val="404040"/>
              </a:buClr>
            </a:pPr>
            <a:r>
              <a:rPr lang="en-US" altLang="zh-CN" b="1" dirty="0">
                <a:solidFill>
                  <a:srgbClr val="404040"/>
                </a:solidFill>
                <a:latin typeface="+mn-ea"/>
              </a:rPr>
              <a:t>D2</a:t>
            </a:r>
            <a:r>
              <a:rPr lang="zh-CN" altLang="en-US" b="1" dirty="0">
                <a:solidFill>
                  <a:srgbClr val="404040"/>
                </a:solidFill>
                <a:latin typeface="+mn-ea"/>
              </a:rPr>
              <a:t>过程要定义正确的问题，在采取措施前尽可能清楚详细的描述问题。</a:t>
            </a:r>
            <a:endParaRPr lang="en-US" altLang="zh-CN" b="1" dirty="0">
              <a:solidFill>
                <a:srgbClr val="404040"/>
              </a:solidFill>
              <a:latin typeface="+mn-ea"/>
            </a:endParaRPr>
          </a:p>
        </p:txBody>
      </p:sp>
      <p:sp>
        <p:nvSpPr>
          <p:cNvPr id="10" name="文本框 9">
            <a:extLst>
              <a:ext uri="{FF2B5EF4-FFF2-40B4-BE49-F238E27FC236}">
                <a16:creationId xmlns:a16="http://schemas.microsoft.com/office/drawing/2014/main" id="{6EF55410-25E1-4425-AB8F-038613005E0B}"/>
              </a:ext>
            </a:extLst>
          </p:cNvPr>
          <p:cNvSpPr txBox="1"/>
          <p:nvPr/>
        </p:nvSpPr>
        <p:spPr>
          <a:xfrm>
            <a:off x="971806" y="3305675"/>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目的</a:t>
            </a:r>
          </a:p>
        </p:txBody>
      </p:sp>
      <p:sp>
        <p:nvSpPr>
          <p:cNvPr id="11" name="文本框 10">
            <a:extLst>
              <a:ext uri="{FF2B5EF4-FFF2-40B4-BE49-F238E27FC236}">
                <a16:creationId xmlns:a16="http://schemas.microsoft.com/office/drawing/2014/main" id="{5056155C-AC9D-4ED2-8176-6B1BEE69ABF4}"/>
              </a:ext>
            </a:extLst>
          </p:cNvPr>
          <p:cNvSpPr txBox="1"/>
          <p:nvPr/>
        </p:nvSpPr>
        <p:spPr>
          <a:xfrm>
            <a:off x="1159697" y="3839850"/>
            <a:ext cx="5466390" cy="1578445"/>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用量化的术语详细说明与该问题相关的内外部抱怨。</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提供基本事实和相关的细节以帮助找出根本原因。</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帮助</a:t>
            </a:r>
            <a:r>
              <a:rPr lang="en-US" altLang="zh-CN" b="1" dirty="0">
                <a:solidFill>
                  <a:srgbClr val="404040"/>
                </a:solidFill>
                <a:latin typeface="+mn-ea"/>
              </a:rPr>
              <a:t>8D</a:t>
            </a:r>
            <a:r>
              <a:rPr lang="zh-CN" altLang="en-US" b="1" dirty="0">
                <a:solidFill>
                  <a:srgbClr val="404040"/>
                </a:solidFill>
                <a:latin typeface="+mn-ea"/>
              </a:rPr>
              <a:t>团队定义和缩小研究的范围。</a:t>
            </a:r>
            <a:endParaRPr lang="en-US" altLang="zh-CN" b="1" dirty="0">
              <a:solidFill>
                <a:srgbClr val="404040"/>
              </a:solidFill>
              <a:latin typeface="+mn-ea"/>
            </a:endParaRPr>
          </a:p>
        </p:txBody>
      </p:sp>
    </p:spTree>
    <p:extLst>
      <p:ext uri="{BB962C8B-B14F-4D97-AF65-F5344CB8AC3E}">
        <p14:creationId xmlns:p14="http://schemas.microsoft.com/office/powerpoint/2010/main" val="1612618383"/>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D2</a:t>
            </a:r>
            <a:r>
              <a:rPr lang="zh-CN" altLang="en-US" b="1" spc="300" dirty="0"/>
              <a:t>：定义问题</a:t>
            </a:r>
          </a:p>
        </p:txBody>
      </p:sp>
      <p:sp>
        <p:nvSpPr>
          <p:cNvPr id="8" name="文本框 7">
            <a:extLst>
              <a:ext uri="{FF2B5EF4-FFF2-40B4-BE49-F238E27FC236}">
                <a16:creationId xmlns:a16="http://schemas.microsoft.com/office/drawing/2014/main" id="{18661DCB-4E06-47EF-A5DE-31593ADD0175}"/>
              </a:ext>
            </a:extLst>
          </p:cNvPr>
          <p:cNvSpPr txBox="1"/>
          <p:nvPr/>
        </p:nvSpPr>
        <p:spPr>
          <a:xfrm>
            <a:off x="971806" y="1274752"/>
            <a:ext cx="3865237"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为什么要定义问题？</a:t>
            </a:r>
          </a:p>
        </p:txBody>
      </p:sp>
      <p:sp>
        <p:nvSpPr>
          <p:cNvPr id="9" name="文本框 8">
            <a:extLst>
              <a:ext uri="{FF2B5EF4-FFF2-40B4-BE49-F238E27FC236}">
                <a16:creationId xmlns:a16="http://schemas.microsoft.com/office/drawing/2014/main" id="{4BF4A4D3-6F23-4218-ABF1-F60D0B4029BB}"/>
              </a:ext>
            </a:extLst>
          </p:cNvPr>
          <p:cNvSpPr txBox="1"/>
          <p:nvPr/>
        </p:nvSpPr>
        <p:spPr>
          <a:xfrm>
            <a:off x="1159698" y="1869553"/>
            <a:ext cx="5472750" cy="1024448"/>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一个正确地被定义了的问题相当于已经解决了</a:t>
            </a:r>
            <a:r>
              <a:rPr lang="en-US" altLang="zh-CN" b="1" dirty="0">
                <a:solidFill>
                  <a:srgbClr val="404040"/>
                </a:solidFill>
                <a:latin typeface="+mn-ea"/>
              </a:rPr>
              <a:t>50%</a:t>
            </a:r>
            <a:r>
              <a:rPr lang="zh-CN" altLang="en-US" b="1" dirty="0">
                <a:solidFill>
                  <a:srgbClr val="404040"/>
                </a:solidFill>
                <a:latin typeface="+mn-ea"/>
              </a:rPr>
              <a:t>。</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信息清晰，有助于问题回顾和经验参考。</a:t>
            </a:r>
            <a:endParaRPr lang="en-US" altLang="zh-CN" b="1" dirty="0">
              <a:solidFill>
                <a:srgbClr val="404040"/>
              </a:solidFill>
              <a:latin typeface="+mn-ea"/>
            </a:endParaRPr>
          </a:p>
        </p:txBody>
      </p:sp>
      <p:sp>
        <p:nvSpPr>
          <p:cNvPr id="10" name="文本框 9">
            <a:extLst>
              <a:ext uri="{FF2B5EF4-FFF2-40B4-BE49-F238E27FC236}">
                <a16:creationId xmlns:a16="http://schemas.microsoft.com/office/drawing/2014/main" id="{6EF55410-25E1-4425-AB8F-038613005E0B}"/>
              </a:ext>
            </a:extLst>
          </p:cNvPr>
          <p:cNvSpPr txBox="1"/>
          <p:nvPr/>
        </p:nvSpPr>
        <p:spPr>
          <a:xfrm>
            <a:off x="7042587" y="1251036"/>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常用的质量工具</a:t>
            </a:r>
          </a:p>
        </p:txBody>
      </p:sp>
      <p:sp>
        <p:nvSpPr>
          <p:cNvPr id="11" name="文本框 10">
            <a:extLst>
              <a:ext uri="{FF2B5EF4-FFF2-40B4-BE49-F238E27FC236}">
                <a16:creationId xmlns:a16="http://schemas.microsoft.com/office/drawing/2014/main" id="{5056155C-AC9D-4ED2-8176-6B1BEE69ABF4}"/>
              </a:ext>
            </a:extLst>
          </p:cNvPr>
          <p:cNvSpPr txBox="1"/>
          <p:nvPr/>
        </p:nvSpPr>
        <p:spPr>
          <a:xfrm>
            <a:off x="7230478" y="1785211"/>
            <a:ext cx="4364281" cy="3794437"/>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en-US" altLang="zh-CN" b="1" dirty="0">
                <a:solidFill>
                  <a:srgbClr val="404040"/>
                </a:solidFill>
                <a:latin typeface="+mn-ea"/>
              </a:rPr>
              <a:t>5W2H</a:t>
            </a:r>
            <a:r>
              <a:rPr lang="zh-CN" altLang="en-US" b="1" dirty="0">
                <a:solidFill>
                  <a:srgbClr val="404040"/>
                </a:solidFill>
                <a:latin typeface="+mn-ea"/>
              </a:rPr>
              <a:t>提问（用于陈述问题）</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是非提问表（用于陈述问题）</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检查表（用于收集数据）</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帕累托图（用于寻找关键问题）</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趋势图（用于判断问题发生的连续性？偶然性？）</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直方图（识别过程的波动和能力）</a:t>
            </a:r>
            <a:endParaRPr lang="en-US" altLang="zh-CN" b="1" dirty="0">
              <a:solidFill>
                <a:srgbClr val="404040"/>
              </a:solidFill>
              <a:latin typeface="+mn-ea"/>
            </a:endParaRPr>
          </a:p>
        </p:txBody>
      </p:sp>
      <p:pic>
        <p:nvPicPr>
          <p:cNvPr id="3" name="图片 2">
            <a:extLst>
              <a:ext uri="{FF2B5EF4-FFF2-40B4-BE49-F238E27FC236}">
                <a16:creationId xmlns:a16="http://schemas.microsoft.com/office/drawing/2014/main" id="{48532E4B-D9F2-4967-BC88-A14B9F27D095}"/>
              </a:ext>
            </a:extLst>
          </p:cNvPr>
          <p:cNvPicPr>
            <a:picLocks noChangeAspect="1"/>
          </p:cNvPicPr>
          <p:nvPr/>
        </p:nvPicPr>
        <p:blipFill>
          <a:blip r:embed="rId3"/>
          <a:stretch>
            <a:fillRect/>
          </a:stretch>
        </p:blipFill>
        <p:spPr>
          <a:xfrm>
            <a:off x="1656147" y="3119470"/>
            <a:ext cx="4324790" cy="2861445"/>
          </a:xfrm>
          <a:prstGeom prst="rect">
            <a:avLst/>
          </a:prstGeom>
        </p:spPr>
      </p:pic>
    </p:spTree>
    <p:extLst>
      <p:ext uri="{BB962C8B-B14F-4D97-AF65-F5344CB8AC3E}">
        <p14:creationId xmlns:p14="http://schemas.microsoft.com/office/powerpoint/2010/main" val="50682072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D2</a:t>
            </a:r>
            <a:r>
              <a:rPr lang="zh-CN" altLang="en-US" b="1" spc="300" dirty="0"/>
              <a:t>：定义问题</a:t>
            </a:r>
          </a:p>
        </p:txBody>
      </p:sp>
      <p:sp>
        <p:nvSpPr>
          <p:cNvPr id="8" name="文本框 7">
            <a:extLst>
              <a:ext uri="{FF2B5EF4-FFF2-40B4-BE49-F238E27FC236}">
                <a16:creationId xmlns:a16="http://schemas.microsoft.com/office/drawing/2014/main" id="{18661DCB-4E06-47EF-A5DE-31593ADD0175}"/>
              </a:ext>
            </a:extLst>
          </p:cNvPr>
          <p:cNvSpPr txBox="1"/>
          <p:nvPr/>
        </p:nvSpPr>
        <p:spPr>
          <a:xfrm>
            <a:off x="971806" y="1274752"/>
            <a:ext cx="3865237"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en-US" altLang="zh-CN" sz="2400" b="1" dirty="0">
                <a:solidFill>
                  <a:srgbClr val="CE060F"/>
                </a:solidFill>
                <a:latin typeface="+mj-ea"/>
                <a:ea typeface="+mj-ea"/>
              </a:rPr>
              <a:t>5W2H</a:t>
            </a:r>
            <a:r>
              <a:rPr lang="zh-CN" altLang="en-US" sz="2400" b="1" dirty="0">
                <a:solidFill>
                  <a:srgbClr val="CE060F"/>
                </a:solidFill>
                <a:latin typeface="+mj-ea"/>
                <a:ea typeface="+mj-ea"/>
              </a:rPr>
              <a:t>提问</a:t>
            </a:r>
          </a:p>
        </p:txBody>
      </p:sp>
      <p:graphicFrame>
        <p:nvGraphicFramePr>
          <p:cNvPr id="2" name="表格 2">
            <a:extLst>
              <a:ext uri="{FF2B5EF4-FFF2-40B4-BE49-F238E27FC236}">
                <a16:creationId xmlns:a16="http://schemas.microsoft.com/office/drawing/2014/main" id="{E1BB67AB-DBE2-4210-886A-BB9CB12F6EEC}"/>
              </a:ext>
            </a:extLst>
          </p:cNvPr>
          <p:cNvGraphicFramePr>
            <a:graphicFrameLocks noGrp="1"/>
          </p:cNvGraphicFramePr>
          <p:nvPr>
            <p:extLst>
              <p:ext uri="{D42A27DB-BD31-4B8C-83A1-F6EECF244321}">
                <p14:modId xmlns:p14="http://schemas.microsoft.com/office/powerpoint/2010/main" val="3385865964"/>
              </p:ext>
            </p:extLst>
          </p:nvPr>
        </p:nvGraphicFramePr>
        <p:xfrm>
          <a:off x="1406742" y="1925647"/>
          <a:ext cx="9378515" cy="402421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22579">
                  <a:extLst>
                    <a:ext uri="{9D8B030D-6E8A-4147-A177-3AD203B41FA5}">
                      <a16:colId xmlns:a16="http://schemas.microsoft.com/office/drawing/2014/main" val="4225464800"/>
                    </a:ext>
                  </a:extLst>
                </a:gridCol>
                <a:gridCol w="3623597">
                  <a:extLst>
                    <a:ext uri="{9D8B030D-6E8A-4147-A177-3AD203B41FA5}">
                      <a16:colId xmlns:a16="http://schemas.microsoft.com/office/drawing/2014/main" val="3824540530"/>
                    </a:ext>
                  </a:extLst>
                </a:gridCol>
                <a:gridCol w="3532339">
                  <a:extLst>
                    <a:ext uri="{9D8B030D-6E8A-4147-A177-3AD203B41FA5}">
                      <a16:colId xmlns:a16="http://schemas.microsoft.com/office/drawing/2014/main" val="2306688002"/>
                    </a:ext>
                  </a:extLst>
                </a:gridCol>
              </a:tblGrid>
              <a:tr h="548757">
                <a:tc>
                  <a:txBody>
                    <a:bodyPr/>
                    <a:lstStyle/>
                    <a:p>
                      <a:endParaRPr lang="zh-CN" altLang="en-US" dirty="0"/>
                    </a:p>
                  </a:txBody>
                  <a:tcPr anchor="ctr"/>
                </a:tc>
                <a:tc>
                  <a:txBody>
                    <a:bodyPr/>
                    <a:lstStyle/>
                    <a:p>
                      <a:pPr algn="ctr"/>
                      <a:r>
                        <a:rPr lang="zh-CN" altLang="en-US" spc="300" dirty="0">
                          <a:latin typeface="+mn-ea"/>
                          <a:ea typeface="+mn-ea"/>
                        </a:rPr>
                        <a:t>顾客端</a:t>
                      </a:r>
                    </a:p>
                  </a:txBody>
                  <a:tcPr anchor="ctr"/>
                </a:tc>
                <a:tc>
                  <a:txBody>
                    <a:bodyPr/>
                    <a:lstStyle/>
                    <a:p>
                      <a:pPr algn="ctr"/>
                      <a:r>
                        <a:rPr lang="zh-CN" altLang="en-US" spc="300" dirty="0">
                          <a:latin typeface="+mn-ea"/>
                          <a:ea typeface="+mn-ea"/>
                        </a:rPr>
                        <a:t>公司端</a:t>
                      </a:r>
                    </a:p>
                  </a:txBody>
                  <a:tcPr anchor="ctr"/>
                </a:tc>
                <a:extLst>
                  <a:ext uri="{0D108BD9-81ED-4DB2-BD59-A6C34878D82A}">
                    <a16:rowId xmlns:a16="http://schemas.microsoft.com/office/drawing/2014/main" val="2704720381"/>
                  </a:ext>
                </a:extLst>
              </a:tr>
              <a:tr h="475589">
                <a:tc>
                  <a:txBody>
                    <a:bodyPr/>
                    <a:lstStyle/>
                    <a:p>
                      <a:pPr algn="ctr"/>
                      <a:r>
                        <a:rPr lang="en-US" altLang="zh-CN" sz="2000" b="1" dirty="0">
                          <a:solidFill>
                            <a:srgbClr val="C4040F"/>
                          </a:solidFill>
                        </a:rPr>
                        <a:t>What</a:t>
                      </a:r>
                      <a:endParaRPr lang="zh-CN" altLang="en-US" sz="2000" b="1" dirty="0">
                        <a:solidFill>
                          <a:srgbClr val="C4040F"/>
                        </a:solidFill>
                      </a:endParaRPr>
                    </a:p>
                  </a:txBody>
                  <a:tcPr anchor="ctr"/>
                </a:tc>
                <a:tc>
                  <a:txBody>
                    <a:bodyPr/>
                    <a:lstStyle/>
                    <a:p>
                      <a:r>
                        <a:rPr lang="zh-CN" altLang="en-US" sz="1400" dirty="0">
                          <a:latin typeface="+mn-ea"/>
                          <a:ea typeface="+mn-ea"/>
                        </a:rPr>
                        <a:t>顾客发现了什么问题？现象？</a:t>
                      </a:r>
                    </a:p>
                  </a:txBody>
                  <a:tcPr anchor="ctr"/>
                </a:tc>
                <a:tc>
                  <a:txBody>
                    <a:bodyPr/>
                    <a:lstStyle/>
                    <a:p>
                      <a:r>
                        <a:rPr lang="zh-CN" altLang="en-US" sz="1400" dirty="0">
                          <a:latin typeface="+mn-ea"/>
                          <a:ea typeface="+mn-ea"/>
                        </a:rPr>
                        <a:t>公司检查后发现了什么问题？现象？</a:t>
                      </a:r>
                    </a:p>
                  </a:txBody>
                  <a:tcPr anchor="ctr"/>
                </a:tc>
                <a:extLst>
                  <a:ext uri="{0D108BD9-81ED-4DB2-BD59-A6C34878D82A}">
                    <a16:rowId xmlns:a16="http://schemas.microsoft.com/office/drawing/2014/main" val="447267275"/>
                  </a:ext>
                </a:extLst>
              </a:tr>
              <a:tr h="475589">
                <a:tc>
                  <a:txBody>
                    <a:bodyPr/>
                    <a:lstStyle/>
                    <a:p>
                      <a:pPr algn="ctr"/>
                      <a:r>
                        <a:rPr lang="en-US" altLang="zh-CN" sz="2000" b="1" dirty="0">
                          <a:solidFill>
                            <a:srgbClr val="C4040F"/>
                          </a:solidFill>
                        </a:rPr>
                        <a:t>Where</a:t>
                      </a:r>
                      <a:endParaRPr lang="zh-CN" altLang="en-US" sz="2000" b="1" dirty="0">
                        <a:solidFill>
                          <a:srgbClr val="C4040F"/>
                        </a:solidFill>
                      </a:endParaRPr>
                    </a:p>
                  </a:txBody>
                  <a:tcPr anchor="ctr"/>
                </a:tc>
                <a:tc>
                  <a:txBody>
                    <a:bodyPr/>
                    <a:lstStyle/>
                    <a:p>
                      <a:r>
                        <a:rPr lang="zh-CN" altLang="en-US" sz="1400" dirty="0">
                          <a:latin typeface="+mn-ea"/>
                          <a:ea typeface="+mn-ea"/>
                        </a:rPr>
                        <a:t>产品出现问题的地点？</a:t>
                      </a:r>
                    </a:p>
                  </a:txBody>
                  <a:tcPr anchor="ctr"/>
                </a:tc>
                <a:tc>
                  <a:txBody>
                    <a:bodyPr/>
                    <a:lstStyle/>
                    <a:p>
                      <a:r>
                        <a:rPr lang="zh-CN" altLang="en-US" sz="1400" dirty="0">
                          <a:latin typeface="+mn-ea"/>
                          <a:ea typeface="+mn-ea"/>
                        </a:rPr>
                        <a:t>产品生产的地点？产线？工作站？</a:t>
                      </a:r>
                    </a:p>
                  </a:txBody>
                  <a:tcPr anchor="ctr"/>
                </a:tc>
                <a:extLst>
                  <a:ext uri="{0D108BD9-81ED-4DB2-BD59-A6C34878D82A}">
                    <a16:rowId xmlns:a16="http://schemas.microsoft.com/office/drawing/2014/main" val="2447427420"/>
                  </a:ext>
                </a:extLst>
              </a:tr>
              <a:tr h="475589">
                <a:tc>
                  <a:txBody>
                    <a:bodyPr/>
                    <a:lstStyle/>
                    <a:p>
                      <a:pPr algn="ctr"/>
                      <a:r>
                        <a:rPr lang="en-US" altLang="zh-CN" sz="2000" b="1" dirty="0">
                          <a:solidFill>
                            <a:srgbClr val="C4040F"/>
                          </a:solidFill>
                        </a:rPr>
                        <a:t>Who</a:t>
                      </a:r>
                      <a:endParaRPr lang="zh-CN" altLang="en-US" sz="2000" b="1" dirty="0">
                        <a:solidFill>
                          <a:srgbClr val="C4040F"/>
                        </a:solidFill>
                      </a:endParaRPr>
                    </a:p>
                  </a:txBody>
                  <a:tcPr anchor="ctr"/>
                </a:tc>
                <a:tc>
                  <a:txBody>
                    <a:bodyPr/>
                    <a:lstStyle/>
                    <a:p>
                      <a:r>
                        <a:rPr lang="zh-CN" altLang="en-US" sz="1400" dirty="0">
                          <a:latin typeface="+mn-ea"/>
                          <a:ea typeface="+mn-ea"/>
                        </a:rPr>
                        <a:t>谁发现的问题？</a:t>
                      </a:r>
                    </a:p>
                  </a:txBody>
                  <a:tcPr anchor="ctr"/>
                </a:tc>
                <a:tc>
                  <a:txBody>
                    <a:bodyPr/>
                    <a:lstStyle/>
                    <a:p>
                      <a:r>
                        <a:rPr lang="zh-CN" altLang="en-US" sz="1400" dirty="0">
                          <a:latin typeface="+mn-ea"/>
                          <a:ea typeface="+mn-ea"/>
                        </a:rPr>
                        <a:t>生产产品的人？姓名？</a:t>
                      </a:r>
                    </a:p>
                  </a:txBody>
                  <a:tcPr anchor="ctr"/>
                </a:tc>
                <a:extLst>
                  <a:ext uri="{0D108BD9-81ED-4DB2-BD59-A6C34878D82A}">
                    <a16:rowId xmlns:a16="http://schemas.microsoft.com/office/drawing/2014/main" val="1887656924"/>
                  </a:ext>
                </a:extLst>
              </a:tr>
              <a:tr h="475589">
                <a:tc>
                  <a:txBody>
                    <a:bodyPr/>
                    <a:lstStyle/>
                    <a:p>
                      <a:pPr algn="ctr"/>
                      <a:r>
                        <a:rPr lang="en-US" altLang="zh-CN" sz="2000" b="1" dirty="0">
                          <a:solidFill>
                            <a:srgbClr val="C4040F"/>
                          </a:solidFill>
                        </a:rPr>
                        <a:t>Why</a:t>
                      </a:r>
                      <a:endParaRPr lang="zh-CN" altLang="en-US" sz="2000" b="1" dirty="0">
                        <a:solidFill>
                          <a:srgbClr val="C4040F"/>
                        </a:solidFill>
                      </a:endParaRPr>
                    </a:p>
                  </a:txBody>
                  <a:tcPr anchor="ctr"/>
                </a:tc>
                <a:tc>
                  <a:txBody>
                    <a:bodyPr/>
                    <a:lstStyle/>
                    <a:p>
                      <a:r>
                        <a:rPr lang="zh-CN" altLang="en-US" sz="1400" dirty="0">
                          <a:latin typeface="+mn-ea"/>
                          <a:ea typeface="+mn-ea"/>
                        </a:rPr>
                        <a:t>问题对顾客的影响？</a:t>
                      </a:r>
                    </a:p>
                  </a:txBody>
                  <a:tcPr anchor="ctr"/>
                </a:tc>
                <a:tc>
                  <a:txBody>
                    <a:bodyPr/>
                    <a:lstStyle/>
                    <a:p>
                      <a:r>
                        <a:rPr lang="zh-CN" altLang="en-US" sz="1400" dirty="0">
                          <a:latin typeface="+mn-ea"/>
                          <a:ea typeface="+mn-ea"/>
                        </a:rPr>
                        <a:t>当前对此问题的控制情况？</a:t>
                      </a:r>
                    </a:p>
                  </a:txBody>
                  <a:tcPr anchor="ctr"/>
                </a:tc>
                <a:extLst>
                  <a:ext uri="{0D108BD9-81ED-4DB2-BD59-A6C34878D82A}">
                    <a16:rowId xmlns:a16="http://schemas.microsoft.com/office/drawing/2014/main" val="1031205494"/>
                  </a:ext>
                </a:extLst>
              </a:tr>
              <a:tr h="475589">
                <a:tc>
                  <a:txBody>
                    <a:bodyPr/>
                    <a:lstStyle/>
                    <a:p>
                      <a:pPr algn="ctr"/>
                      <a:r>
                        <a:rPr lang="en-US" altLang="zh-CN" sz="2000" b="1" dirty="0">
                          <a:solidFill>
                            <a:srgbClr val="C4040F"/>
                          </a:solidFill>
                        </a:rPr>
                        <a:t>When</a:t>
                      </a:r>
                      <a:endParaRPr lang="zh-CN" altLang="en-US" sz="2000" b="1" dirty="0">
                        <a:solidFill>
                          <a:srgbClr val="C4040F"/>
                        </a:solidFill>
                      </a:endParaRPr>
                    </a:p>
                  </a:txBody>
                  <a:tcPr anchor="ctr"/>
                </a:tc>
                <a:tc>
                  <a:txBody>
                    <a:bodyPr/>
                    <a:lstStyle/>
                    <a:p>
                      <a:r>
                        <a:rPr lang="zh-CN" altLang="en-US" sz="1400" dirty="0">
                          <a:latin typeface="+mn-ea"/>
                          <a:ea typeface="+mn-ea"/>
                        </a:rPr>
                        <a:t>问题出现的时间？</a:t>
                      </a:r>
                    </a:p>
                  </a:txBody>
                  <a:tcPr anchor="ctr"/>
                </a:tc>
                <a:tc>
                  <a:txBody>
                    <a:bodyPr/>
                    <a:lstStyle/>
                    <a:p>
                      <a:r>
                        <a:rPr lang="zh-CN" altLang="en-US" sz="1400" dirty="0">
                          <a:latin typeface="+mn-ea"/>
                          <a:ea typeface="+mn-ea"/>
                        </a:rPr>
                        <a:t>产品生产的时间？</a:t>
                      </a:r>
                    </a:p>
                  </a:txBody>
                  <a:tcPr anchor="ctr"/>
                </a:tc>
                <a:extLst>
                  <a:ext uri="{0D108BD9-81ED-4DB2-BD59-A6C34878D82A}">
                    <a16:rowId xmlns:a16="http://schemas.microsoft.com/office/drawing/2014/main" val="107261328"/>
                  </a:ext>
                </a:extLst>
              </a:tr>
              <a:tr h="475589">
                <a:tc>
                  <a:txBody>
                    <a:bodyPr/>
                    <a:lstStyle/>
                    <a:p>
                      <a:pPr algn="ctr"/>
                      <a:r>
                        <a:rPr lang="en-US" altLang="zh-CN" sz="2000" b="1" dirty="0">
                          <a:solidFill>
                            <a:srgbClr val="C4040F"/>
                          </a:solidFill>
                        </a:rPr>
                        <a:t>How many</a:t>
                      </a:r>
                      <a:endParaRPr lang="zh-CN" altLang="en-US" sz="2000" b="1" dirty="0">
                        <a:solidFill>
                          <a:srgbClr val="C4040F"/>
                        </a:solidFill>
                      </a:endParaRPr>
                    </a:p>
                  </a:txBody>
                  <a:tcPr anchor="ctr"/>
                </a:tc>
                <a:tc>
                  <a:txBody>
                    <a:bodyPr/>
                    <a:lstStyle/>
                    <a:p>
                      <a:r>
                        <a:rPr lang="zh-CN" altLang="en-US" sz="1400" dirty="0">
                          <a:latin typeface="+mn-ea"/>
                          <a:ea typeface="+mn-ea"/>
                        </a:rPr>
                        <a:t>出现问题的产品数量？</a:t>
                      </a:r>
                    </a:p>
                  </a:txBody>
                  <a:tcPr anchor="ctr"/>
                </a:tc>
                <a:tc>
                  <a:txBody>
                    <a:bodyPr/>
                    <a:lstStyle/>
                    <a:p>
                      <a:r>
                        <a:rPr lang="zh-CN" altLang="en-US" sz="1400" dirty="0">
                          <a:latin typeface="+mn-ea"/>
                          <a:ea typeface="+mn-ea"/>
                        </a:rPr>
                        <a:t>同批次产品的数量？</a:t>
                      </a:r>
                    </a:p>
                  </a:txBody>
                  <a:tcPr anchor="ctr"/>
                </a:tc>
                <a:extLst>
                  <a:ext uri="{0D108BD9-81ED-4DB2-BD59-A6C34878D82A}">
                    <a16:rowId xmlns:a16="http://schemas.microsoft.com/office/drawing/2014/main" val="3498934986"/>
                  </a:ext>
                </a:extLst>
              </a:tr>
              <a:tr h="621924">
                <a:tc>
                  <a:txBody>
                    <a:bodyPr/>
                    <a:lstStyle/>
                    <a:p>
                      <a:pPr algn="ctr"/>
                      <a:r>
                        <a:rPr lang="en-US" altLang="zh-CN" sz="2000" b="1" dirty="0">
                          <a:solidFill>
                            <a:srgbClr val="C4040F"/>
                          </a:solidFill>
                        </a:rPr>
                        <a:t>How</a:t>
                      </a:r>
                      <a:endParaRPr lang="zh-CN" altLang="en-US" sz="2000" b="1" dirty="0">
                        <a:solidFill>
                          <a:srgbClr val="C4040F"/>
                        </a:solidFill>
                      </a:endParaRPr>
                    </a:p>
                  </a:txBody>
                  <a:tcPr anchor="ctr"/>
                </a:tc>
                <a:tc>
                  <a:txBody>
                    <a:bodyPr/>
                    <a:lstStyle/>
                    <a:p>
                      <a:r>
                        <a:rPr lang="zh-CN" altLang="en-US" sz="1400" dirty="0">
                          <a:latin typeface="+mn-ea"/>
                          <a:ea typeface="+mn-ea"/>
                        </a:rPr>
                        <a:t>如何发现的？异常现象是什么？</a:t>
                      </a:r>
                    </a:p>
                  </a:txBody>
                  <a:tcPr anchor="ctr"/>
                </a:tc>
                <a:tc>
                  <a:txBody>
                    <a:bodyPr/>
                    <a:lstStyle/>
                    <a:p>
                      <a:r>
                        <a:rPr lang="zh-CN" altLang="en-US" sz="1400" dirty="0">
                          <a:latin typeface="+mn-ea"/>
                          <a:ea typeface="+mn-ea"/>
                        </a:rPr>
                        <a:t>是否正常生产的？有无异常操作或现象？</a:t>
                      </a:r>
                    </a:p>
                  </a:txBody>
                  <a:tcPr anchor="ctr"/>
                </a:tc>
                <a:extLst>
                  <a:ext uri="{0D108BD9-81ED-4DB2-BD59-A6C34878D82A}">
                    <a16:rowId xmlns:a16="http://schemas.microsoft.com/office/drawing/2014/main" val="585930675"/>
                  </a:ext>
                </a:extLst>
              </a:tr>
            </a:tbl>
          </a:graphicData>
        </a:graphic>
      </p:graphicFrame>
    </p:spTree>
    <p:extLst>
      <p:ext uri="{BB962C8B-B14F-4D97-AF65-F5344CB8AC3E}">
        <p14:creationId xmlns:p14="http://schemas.microsoft.com/office/powerpoint/2010/main" val="129257326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
            <a:extLst>
              <a:ext uri="{FF2B5EF4-FFF2-40B4-BE49-F238E27FC236}">
                <a16:creationId xmlns:a16="http://schemas.microsoft.com/office/drawing/2014/main" id="{93F2F393-7354-4FA0-962F-808BEE21DCFA}"/>
              </a:ext>
            </a:extLst>
          </p:cNvPr>
          <p:cNvSpPr/>
          <p:nvPr/>
        </p:nvSpPr>
        <p:spPr bwMode="auto">
          <a:xfrm>
            <a:off x="2414821" y="3091404"/>
            <a:ext cx="769420" cy="769421"/>
          </a:xfrm>
          <a:prstGeom prst="ellipse">
            <a:avLst/>
          </a:prstGeom>
          <a:solidFill>
            <a:schemeClr val="accent4">
              <a:lumMod val="60000"/>
              <a:lumOff val="40000"/>
              <a:alpha val="70000"/>
            </a:schemeClr>
          </a:solidFill>
          <a:ln w="19050">
            <a:noFill/>
            <a:round/>
            <a:headEnd/>
            <a:tailEnd/>
          </a:ln>
        </p:spPr>
        <p:txBody>
          <a:bodyPr anchor="ctr"/>
          <a:lstStyle/>
          <a:p>
            <a:pPr algn="ctr"/>
            <a:endParaRPr>
              <a:cs typeface="+mn-ea"/>
              <a:sym typeface="+mn-lt"/>
            </a:endParaRPr>
          </a:p>
        </p:txBody>
      </p:sp>
      <p:sp>
        <p:nvSpPr>
          <p:cNvPr id="40" name="Oval 2">
            <a:extLst>
              <a:ext uri="{FF2B5EF4-FFF2-40B4-BE49-F238E27FC236}">
                <a16:creationId xmlns:a16="http://schemas.microsoft.com/office/drawing/2014/main" id="{00BB4D26-CE4E-4746-878D-468716DAD69A}"/>
              </a:ext>
            </a:extLst>
          </p:cNvPr>
          <p:cNvSpPr/>
          <p:nvPr/>
        </p:nvSpPr>
        <p:spPr bwMode="auto">
          <a:xfrm>
            <a:off x="2507322" y="2339429"/>
            <a:ext cx="932952" cy="932953"/>
          </a:xfrm>
          <a:prstGeom prst="ellipse">
            <a:avLst/>
          </a:prstGeom>
          <a:solidFill>
            <a:schemeClr val="accent2">
              <a:alpha val="70000"/>
            </a:schemeClr>
          </a:solidFill>
          <a:ln w="19050">
            <a:noFill/>
            <a:round/>
            <a:headEnd/>
            <a:tailEnd/>
          </a:ln>
        </p:spPr>
        <p:txBody>
          <a:bodyPr anchor="ctr"/>
          <a:lstStyle/>
          <a:p>
            <a:pPr algn="ctr"/>
            <a:endParaRPr>
              <a:cs typeface="+mn-ea"/>
              <a:sym typeface="+mn-lt"/>
            </a:endParaRPr>
          </a:p>
        </p:txBody>
      </p:sp>
      <p:sp>
        <p:nvSpPr>
          <p:cNvPr id="41" name="Oval 1">
            <a:extLst>
              <a:ext uri="{FF2B5EF4-FFF2-40B4-BE49-F238E27FC236}">
                <a16:creationId xmlns:a16="http://schemas.microsoft.com/office/drawing/2014/main" id="{182EAD22-C14F-41E2-A806-A0ECA8BDF4C3}"/>
              </a:ext>
            </a:extLst>
          </p:cNvPr>
          <p:cNvSpPr/>
          <p:nvPr/>
        </p:nvSpPr>
        <p:spPr bwMode="auto">
          <a:xfrm>
            <a:off x="2866715" y="2616596"/>
            <a:ext cx="1147117" cy="114711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b="1" dirty="0">
                <a:solidFill>
                  <a:srgbClr val="C5040F"/>
                </a:solidFill>
                <a:sym typeface="+mn-lt"/>
              </a:rPr>
              <a:t>1</a:t>
            </a:r>
          </a:p>
        </p:txBody>
      </p:sp>
      <p:sp>
        <p:nvSpPr>
          <p:cNvPr id="42" name="Oval 4">
            <a:extLst>
              <a:ext uri="{FF2B5EF4-FFF2-40B4-BE49-F238E27FC236}">
                <a16:creationId xmlns:a16="http://schemas.microsoft.com/office/drawing/2014/main" id="{C70EAC93-D7D3-4383-9C69-EE0BFDC31726}"/>
              </a:ext>
            </a:extLst>
          </p:cNvPr>
          <p:cNvSpPr/>
          <p:nvPr/>
        </p:nvSpPr>
        <p:spPr bwMode="auto">
          <a:xfrm>
            <a:off x="3318610" y="3860824"/>
            <a:ext cx="384711" cy="384711"/>
          </a:xfrm>
          <a:prstGeom prst="ellipse">
            <a:avLst/>
          </a:prstGeom>
          <a:solidFill>
            <a:schemeClr val="accent3">
              <a:alpha val="70000"/>
            </a:schemeClr>
          </a:solidFill>
          <a:ln w="19050">
            <a:noFill/>
            <a:round/>
            <a:headEnd/>
            <a:tailEnd/>
          </a:ln>
        </p:spPr>
        <p:txBody>
          <a:bodyPr anchor="ctr"/>
          <a:lstStyle/>
          <a:p>
            <a:pPr algn="ctr"/>
            <a:endParaRPr>
              <a:cs typeface="+mn-ea"/>
              <a:sym typeface="+mn-lt"/>
            </a:endParaRPr>
          </a:p>
        </p:txBody>
      </p:sp>
      <p:sp>
        <p:nvSpPr>
          <p:cNvPr id="45" name="Oval 5">
            <a:extLst>
              <a:ext uri="{FF2B5EF4-FFF2-40B4-BE49-F238E27FC236}">
                <a16:creationId xmlns:a16="http://schemas.microsoft.com/office/drawing/2014/main" id="{9CCA822B-77B2-4BE2-87E3-BD6E672ACC8C}"/>
              </a:ext>
            </a:extLst>
          </p:cNvPr>
          <p:cNvSpPr/>
          <p:nvPr/>
        </p:nvSpPr>
        <p:spPr bwMode="auto">
          <a:xfrm>
            <a:off x="2141408" y="2954697"/>
            <a:ext cx="273413" cy="273413"/>
          </a:xfrm>
          <a:prstGeom prst="ellipse">
            <a:avLst/>
          </a:prstGeom>
          <a:solidFill>
            <a:schemeClr val="accent4">
              <a:lumMod val="60000"/>
              <a:lumOff val="40000"/>
              <a:alpha val="70000"/>
            </a:schemeClr>
          </a:solidFill>
          <a:ln w="19050">
            <a:noFill/>
            <a:round/>
            <a:headEnd/>
            <a:tailEnd/>
          </a:ln>
        </p:spPr>
        <p:txBody>
          <a:bodyPr anchor="ctr"/>
          <a:lstStyle/>
          <a:p>
            <a:pPr algn="ctr"/>
            <a:endParaRPr>
              <a:cs typeface="+mn-ea"/>
              <a:sym typeface="+mn-lt"/>
            </a:endParaRPr>
          </a:p>
        </p:txBody>
      </p:sp>
      <p:sp>
        <p:nvSpPr>
          <p:cNvPr id="46" name="Oval 6">
            <a:extLst>
              <a:ext uri="{FF2B5EF4-FFF2-40B4-BE49-F238E27FC236}">
                <a16:creationId xmlns:a16="http://schemas.microsoft.com/office/drawing/2014/main" id="{FE55F5BB-83FF-41F4-B45C-ED1066F25AFE}"/>
              </a:ext>
            </a:extLst>
          </p:cNvPr>
          <p:cNvSpPr/>
          <p:nvPr/>
        </p:nvSpPr>
        <p:spPr bwMode="auto">
          <a:xfrm>
            <a:off x="3877125" y="2330347"/>
            <a:ext cx="273413" cy="273413"/>
          </a:xfrm>
          <a:prstGeom prst="ellipse">
            <a:avLst/>
          </a:prstGeom>
          <a:solidFill>
            <a:schemeClr val="accent3">
              <a:lumMod val="60000"/>
              <a:lumOff val="40000"/>
              <a:alpha val="70000"/>
            </a:schemeClr>
          </a:solidFill>
          <a:ln w="19050">
            <a:noFill/>
            <a:round/>
            <a:headEnd/>
            <a:tailEnd/>
          </a:ln>
        </p:spPr>
        <p:txBody>
          <a:bodyPr anchor="ctr"/>
          <a:lstStyle/>
          <a:p>
            <a:pPr algn="ctr"/>
            <a:endParaRPr>
              <a:cs typeface="+mn-ea"/>
              <a:sym typeface="+mn-lt"/>
            </a:endParaRPr>
          </a:p>
        </p:txBody>
      </p:sp>
      <p:sp>
        <p:nvSpPr>
          <p:cNvPr id="47" name="TextBox 11">
            <a:extLst>
              <a:ext uri="{FF2B5EF4-FFF2-40B4-BE49-F238E27FC236}">
                <a16:creationId xmlns:a16="http://schemas.microsoft.com/office/drawing/2014/main" id="{38D8F447-7036-4515-9C43-97D3E57815A7}"/>
              </a:ext>
            </a:extLst>
          </p:cNvPr>
          <p:cNvSpPr txBox="1"/>
          <p:nvPr/>
        </p:nvSpPr>
        <p:spPr>
          <a:xfrm>
            <a:off x="4207473" y="2891685"/>
            <a:ext cx="3010352" cy="537315"/>
          </a:xfrm>
          <a:prstGeom prst="rect">
            <a:avLst/>
          </a:prstGeom>
          <a:noFill/>
        </p:spPr>
        <p:txBody>
          <a:bodyPr wrap="none" lIns="360000" tIns="0" rIns="0" bIns="0" anchor="b" anchorCtr="0">
            <a:normAutofit/>
          </a:bodyPr>
          <a:lstStyle/>
          <a:p>
            <a:r>
              <a:rPr lang="zh-CN" altLang="en-US" sz="3200" b="1" dirty="0">
                <a:solidFill>
                  <a:srgbClr val="C5040F"/>
                </a:solidFill>
                <a:latin typeface="+mn-ea"/>
              </a:rPr>
              <a:t>基本概念</a:t>
            </a:r>
          </a:p>
        </p:txBody>
      </p:sp>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3195645" y="369633"/>
            <a:ext cx="1613421" cy="430746"/>
          </a:xfrm>
        </p:spPr>
        <p:txBody>
          <a:bodyPr/>
          <a:lstStyle/>
          <a:p>
            <a:r>
              <a:rPr lang="zh-CN" altLang="en-US" b="1" spc="300" dirty="0"/>
              <a:t>基本概念</a:t>
            </a:r>
          </a:p>
        </p:txBody>
      </p:sp>
      <p:grpSp>
        <p:nvGrpSpPr>
          <p:cNvPr id="16" name="组合 15">
            <a:extLst>
              <a:ext uri="{FF2B5EF4-FFF2-40B4-BE49-F238E27FC236}">
                <a16:creationId xmlns:a16="http://schemas.microsoft.com/office/drawing/2014/main" id="{137965BB-BACC-4DA1-8DFC-322C7851492D}"/>
              </a:ext>
            </a:extLst>
          </p:cNvPr>
          <p:cNvGrpSpPr/>
          <p:nvPr/>
        </p:nvGrpSpPr>
        <p:grpSpPr>
          <a:xfrm>
            <a:off x="6526926" y="2067031"/>
            <a:ext cx="4454644" cy="2322158"/>
            <a:chOff x="6775542" y="2372755"/>
            <a:chExt cx="3515920" cy="2322158"/>
          </a:xfrm>
        </p:grpSpPr>
        <p:sp>
          <p:nvSpPr>
            <p:cNvPr id="17" name="文本框 16">
              <a:extLst>
                <a:ext uri="{FF2B5EF4-FFF2-40B4-BE49-F238E27FC236}">
                  <a16:creationId xmlns:a16="http://schemas.microsoft.com/office/drawing/2014/main" id="{CC2C0397-F497-4F0F-8FD5-491F4F85D4F8}"/>
                </a:ext>
              </a:extLst>
            </p:cNvPr>
            <p:cNvSpPr txBox="1"/>
            <p:nvPr/>
          </p:nvSpPr>
          <p:spPr>
            <a:xfrm>
              <a:off x="7281110" y="2372755"/>
              <a:ext cx="3010352" cy="407291"/>
            </a:xfrm>
            <a:prstGeom prst="rect">
              <a:avLst/>
            </a:prstGeom>
            <a:noFill/>
          </p:spPr>
          <p:txBody>
            <a:bodyPr wrap="square" lIns="0" tIns="0" rIns="0" bIns="0" rtlCol="0">
              <a:spAutoFit/>
            </a:bodyPr>
            <a:lstStyle/>
            <a:p>
              <a:pPr>
                <a:lnSpc>
                  <a:spcPct val="150000"/>
                </a:lnSpc>
              </a:pPr>
              <a:r>
                <a:rPr lang="en-US" altLang="zh-CN" sz="2000" b="1" dirty="0">
                  <a:solidFill>
                    <a:srgbClr val="C00000"/>
                  </a:solidFill>
                  <a:latin typeface="+mj-ea"/>
                  <a:ea typeface="+mj-ea"/>
                </a:rPr>
                <a:t>1.1 </a:t>
              </a:r>
              <a:r>
                <a:rPr lang="zh-CN" altLang="en-US" sz="2000" b="1" dirty="0">
                  <a:solidFill>
                    <a:srgbClr val="404040"/>
                  </a:solidFill>
                  <a:latin typeface="+mj-ea"/>
                </a:rPr>
                <a:t>什么是</a:t>
              </a:r>
              <a:r>
                <a:rPr lang="en-US" altLang="zh-CN" sz="2000" b="1" dirty="0">
                  <a:solidFill>
                    <a:srgbClr val="404040"/>
                  </a:solidFill>
                  <a:latin typeface="+mj-ea"/>
                </a:rPr>
                <a:t>8D</a:t>
              </a:r>
              <a:endParaRPr lang="zh-CN" altLang="en-US" sz="2000" b="1" dirty="0">
                <a:solidFill>
                  <a:srgbClr val="404040"/>
                </a:solidFill>
                <a:latin typeface="+mj-ea"/>
              </a:endParaRPr>
            </a:p>
          </p:txBody>
        </p:sp>
        <p:sp>
          <p:nvSpPr>
            <p:cNvPr id="18" name="文本框 17">
              <a:extLst>
                <a:ext uri="{FF2B5EF4-FFF2-40B4-BE49-F238E27FC236}">
                  <a16:creationId xmlns:a16="http://schemas.microsoft.com/office/drawing/2014/main" id="{B1CDD815-9266-4CFF-B21B-BBA766BD83EF}"/>
                </a:ext>
              </a:extLst>
            </p:cNvPr>
            <p:cNvSpPr txBox="1"/>
            <p:nvPr/>
          </p:nvSpPr>
          <p:spPr>
            <a:xfrm>
              <a:off x="7281110" y="3009290"/>
              <a:ext cx="3010352" cy="407291"/>
            </a:xfrm>
            <a:prstGeom prst="rect">
              <a:avLst/>
            </a:prstGeom>
            <a:noFill/>
          </p:spPr>
          <p:txBody>
            <a:bodyPr wrap="square" lIns="0" tIns="0" rIns="0" bIns="0" rtlCol="0">
              <a:spAutoFit/>
            </a:bodyPr>
            <a:lstStyle/>
            <a:p>
              <a:pPr>
                <a:lnSpc>
                  <a:spcPct val="150000"/>
                </a:lnSpc>
              </a:pPr>
              <a:r>
                <a:rPr lang="en-US" altLang="zh-CN" sz="2000" b="1" dirty="0">
                  <a:solidFill>
                    <a:srgbClr val="C00000"/>
                  </a:solidFill>
                  <a:latin typeface="+mj-ea"/>
                  <a:ea typeface="+mj-ea"/>
                </a:rPr>
                <a:t>1.2 </a:t>
              </a:r>
              <a:r>
                <a:rPr lang="zh-CN" altLang="en-US" sz="2000" b="1" dirty="0">
                  <a:solidFill>
                    <a:srgbClr val="404040"/>
                  </a:solidFill>
                  <a:latin typeface="+mj-ea"/>
                  <a:ea typeface="+mj-ea"/>
                </a:rPr>
                <a:t>企业</a:t>
              </a:r>
              <a:r>
                <a:rPr lang="zh-CN" altLang="en-US" sz="2000" b="1" dirty="0">
                  <a:solidFill>
                    <a:schemeClr val="tx1">
                      <a:lumMod val="65000"/>
                      <a:lumOff val="35000"/>
                    </a:schemeClr>
                  </a:solidFill>
                  <a:latin typeface="微软雅黑" panose="020B0503020204020204" pitchFamily="34" charset="-122"/>
                  <a:cs typeface="+mn-ea"/>
                  <a:sym typeface="+mn-lt"/>
                </a:rPr>
                <a:t>为什么要推行</a:t>
              </a:r>
              <a:r>
                <a:rPr lang="en-US" altLang="zh-CN" sz="2000" b="1" dirty="0">
                  <a:solidFill>
                    <a:schemeClr val="tx1">
                      <a:lumMod val="65000"/>
                      <a:lumOff val="35000"/>
                    </a:schemeClr>
                  </a:solidFill>
                  <a:latin typeface="微软雅黑" panose="020B0503020204020204" pitchFamily="34" charset="-122"/>
                  <a:cs typeface="+mn-ea"/>
                  <a:sym typeface="+mn-lt"/>
                </a:rPr>
                <a:t>8D</a:t>
              </a:r>
              <a:endParaRPr lang="en-US" altLang="ko-KR" sz="20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19" name="文本框 18">
              <a:extLst>
                <a:ext uri="{FF2B5EF4-FFF2-40B4-BE49-F238E27FC236}">
                  <a16:creationId xmlns:a16="http://schemas.microsoft.com/office/drawing/2014/main" id="{5814F1B8-D57F-431E-8FB3-590EB5E16694}"/>
                </a:ext>
              </a:extLst>
            </p:cNvPr>
            <p:cNvSpPr txBox="1"/>
            <p:nvPr/>
          </p:nvSpPr>
          <p:spPr>
            <a:xfrm>
              <a:off x="7281110" y="3634113"/>
              <a:ext cx="3010352" cy="407291"/>
            </a:xfrm>
            <a:prstGeom prst="rect">
              <a:avLst/>
            </a:prstGeom>
            <a:noFill/>
          </p:spPr>
          <p:txBody>
            <a:bodyPr wrap="square" lIns="0" tIns="0" rIns="0" bIns="0" rtlCol="0">
              <a:spAutoFit/>
            </a:bodyPr>
            <a:lstStyle/>
            <a:p>
              <a:pPr>
                <a:lnSpc>
                  <a:spcPct val="150000"/>
                </a:lnSpc>
              </a:pPr>
              <a:r>
                <a:rPr lang="en-US" altLang="zh-CN" sz="2000" b="1" dirty="0">
                  <a:solidFill>
                    <a:srgbClr val="C00000"/>
                  </a:solidFill>
                  <a:latin typeface="+mj-ea"/>
                  <a:ea typeface="+mj-ea"/>
                </a:rPr>
                <a:t>1.3 </a:t>
              </a:r>
              <a:r>
                <a:rPr lang="zh-CN" altLang="en-US" sz="2000" b="1" dirty="0">
                  <a:solidFill>
                    <a:schemeClr val="tx1">
                      <a:lumMod val="65000"/>
                      <a:lumOff val="35000"/>
                    </a:schemeClr>
                  </a:solidFill>
                  <a:latin typeface="微软雅黑" panose="020B0503020204020204" pitchFamily="34" charset="-122"/>
                  <a:cs typeface="+mn-ea"/>
                  <a:sym typeface="+mn-lt"/>
                </a:rPr>
                <a:t>何时使用</a:t>
              </a:r>
              <a:r>
                <a:rPr lang="en-US" altLang="zh-CN" sz="2000" b="1" dirty="0">
                  <a:solidFill>
                    <a:schemeClr val="tx1">
                      <a:lumMod val="65000"/>
                      <a:lumOff val="35000"/>
                    </a:schemeClr>
                  </a:solidFill>
                  <a:latin typeface="微软雅黑" panose="020B0503020204020204" pitchFamily="34" charset="-122"/>
                  <a:cs typeface="+mn-ea"/>
                  <a:sym typeface="+mn-lt"/>
                </a:rPr>
                <a:t>8D</a:t>
              </a:r>
              <a:endParaRPr lang="en-US" altLang="ko-KR" sz="2000" b="1" dirty="0">
                <a:solidFill>
                  <a:schemeClr val="tx1">
                    <a:lumMod val="65000"/>
                    <a:lumOff val="35000"/>
                  </a:schemeClr>
                </a:solidFill>
                <a:latin typeface="微软雅黑" panose="020B0503020204020204" pitchFamily="34" charset="-122"/>
                <a:ea typeface="微软雅黑" panose="020B0503020204020204" pitchFamily="34" charset="-122"/>
                <a:cs typeface="+mn-ea"/>
                <a:sym typeface="+mn-lt"/>
              </a:endParaRPr>
            </a:p>
          </p:txBody>
        </p:sp>
        <p:sp>
          <p:nvSpPr>
            <p:cNvPr id="20" name="左大括号 19">
              <a:extLst>
                <a:ext uri="{FF2B5EF4-FFF2-40B4-BE49-F238E27FC236}">
                  <a16:creationId xmlns:a16="http://schemas.microsoft.com/office/drawing/2014/main" id="{8D1A606B-7F98-4797-AA4D-38BDF3852282}"/>
                </a:ext>
              </a:extLst>
            </p:cNvPr>
            <p:cNvSpPr/>
            <p:nvPr/>
          </p:nvSpPr>
          <p:spPr>
            <a:xfrm>
              <a:off x="6775542" y="2495773"/>
              <a:ext cx="273412" cy="2134742"/>
            </a:xfrm>
            <a:prstGeom prst="leftBrace">
              <a:avLst/>
            </a:prstGeom>
            <a:ln w="19050">
              <a:solidFill>
                <a:srgbClr val="C5040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dirty="0"/>
            </a:p>
          </p:txBody>
        </p:sp>
        <p:sp>
          <p:nvSpPr>
            <p:cNvPr id="21" name="文本框 20">
              <a:extLst>
                <a:ext uri="{FF2B5EF4-FFF2-40B4-BE49-F238E27FC236}">
                  <a16:creationId xmlns:a16="http://schemas.microsoft.com/office/drawing/2014/main" id="{68B9446B-91DE-45EF-9749-647D31335A82}"/>
                </a:ext>
              </a:extLst>
            </p:cNvPr>
            <p:cNvSpPr txBox="1"/>
            <p:nvPr/>
          </p:nvSpPr>
          <p:spPr>
            <a:xfrm>
              <a:off x="7281110" y="4287622"/>
              <a:ext cx="3010352" cy="407291"/>
            </a:xfrm>
            <a:prstGeom prst="rect">
              <a:avLst/>
            </a:prstGeom>
            <a:noFill/>
          </p:spPr>
          <p:txBody>
            <a:bodyPr wrap="square" lIns="0" tIns="0" rIns="0" bIns="0" rtlCol="0">
              <a:spAutoFit/>
            </a:bodyPr>
            <a:lstStyle/>
            <a:p>
              <a:pPr>
                <a:lnSpc>
                  <a:spcPct val="150000"/>
                </a:lnSpc>
              </a:pPr>
              <a:r>
                <a:rPr lang="en-US" altLang="zh-CN" sz="2000" b="1" dirty="0">
                  <a:solidFill>
                    <a:srgbClr val="C00000"/>
                  </a:solidFill>
                  <a:latin typeface="+mj-ea"/>
                  <a:ea typeface="+mj-ea"/>
                </a:rPr>
                <a:t>1.4 </a:t>
              </a:r>
              <a:r>
                <a:rPr lang="en-US" altLang="zh-CN" sz="2000" b="1" dirty="0">
                  <a:solidFill>
                    <a:schemeClr val="tx1">
                      <a:lumMod val="65000"/>
                      <a:lumOff val="35000"/>
                    </a:schemeClr>
                  </a:solidFill>
                  <a:latin typeface="微软雅黑" panose="020B0503020204020204" pitchFamily="34" charset="-122"/>
                  <a:cs typeface="+mn-ea"/>
                  <a:sym typeface="+mn-lt"/>
                </a:rPr>
                <a:t>8D</a:t>
              </a:r>
              <a:r>
                <a:rPr lang="zh-CN" altLang="en-US" sz="2000" b="1" dirty="0">
                  <a:solidFill>
                    <a:schemeClr val="tx1">
                      <a:lumMod val="65000"/>
                      <a:lumOff val="35000"/>
                    </a:schemeClr>
                  </a:solidFill>
                  <a:latin typeface="微软雅黑" panose="020B0503020204020204" pitchFamily="34" charset="-122"/>
                  <a:cs typeface="+mn-ea"/>
                  <a:sym typeface="+mn-lt"/>
                </a:rPr>
                <a:t>与六西格玛</a:t>
              </a:r>
              <a:r>
                <a:rPr lang="en-US" altLang="zh-CN" sz="2000" b="1" dirty="0">
                  <a:solidFill>
                    <a:schemeClr val="tx1">
                      <a:lumMod val="65000"/>
                      <a:lumOff val="35000"/>
                    </a:schemeClr>
                  </a:solidFill>
                  <a:latin typeface="微软雅黑" panose="020B0503020204020204" pitchFamily="34" charset="-122"/>
                  <a:cs typeface="+mn-ea"/>
                  <a:sym typeface="+mn-lt"/>
                </a:rPr>
                <a:t>DMAIC</a:t>
              </a:r>
              <a:r>
                <a:rPr lang="zh-CN" altLang="en-US" sz="2000" b="1" dirty="0">
                  <a:solidFill>
                    <a:schemeClr val="tx1">
                      <a:lumMod val="65000"/>
                      <a:lumOff val="35000"/>
                    </a:schemeClr>
                  </a:solidFill>
                  <a:latin typeface="微软雅黑" panose="020B0503020204020204" pitchFamily="34" charset="-122"/>
                  <a:cs typeface="+mn-ea"/>
                  <a:sym typeface="+mn-lt"/>
                </a:rPr>
                <a:t>的区别</a:t>
              </a:r>
            </a:p>
          </p:txBody>
        </p:sp>
      </p:grpSp>
    </p:spTree>
    <p:extLst>
      <p:ext uri="{BB962C8B-B14F-4D97-AF65-F5344CB8AC3E}">
        <p14:creationId xmlns:p14="http://schemas.microsoft.com/office/powerpoint/2010/main" val="188657199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750" fill="hold"/>
                                        <p:tgtEl>
                                          <p:spTgt spid="37"/>
                                        </p:tgtEl>
                                        <p:attrNameLst>
                                          <p:attrName>ppt_w</p:attrName>
                                        </p:attrNameLst>
                                      </p:cBhvr>
                                      <p:tavLst>
                                        <p:tav tm="0">
                                          <p:val>
                                            <p:fltVal val="0"/>
                                          </p:val>
                                        </p:tav>
                                        <p:tav tm="100000">
                                          <p:val>
                                            <p:strVal val="#ppt_w"/>
                                          </p:val>
                                        </p:tav>
                                      </p:tavLst>
                                    </p:anim>
                                    <p:anim calcmode="lin" valueType="num">
                                      <p:cBhvr>
                                        <p:cTn id="8" dur="750" fill="hold"/>
                                        <p:tgtEl>
                                          <p:spTgt spid="37"/>
                                        </p:tgtEl>
                                        <p:attrNameLst>
                                          <p:attrName>ppt_h</p:attrName>
                                        </p:attrNameLst>
                                      </p:cBhvr>
                                      <p:tavLst>
                                        <p:tav tm="0">
                                          <p:val>
                                            <p:fltVal val="0"/>
                                          </p:val>
                                        </p:tav>
                                        <p:tav tm="100000">
                                          <p:val>
                                            <p:strVal val="#ppt_h"/>
                                          </p:val>
                                        </p:tav>
                                      </p:tavLst>
                                    </p:anim>
                                    <p:animEffect transition="in" filter="fade">
                                      <p:cBhvr>
                                        <p:cTn id="9" dur="750"/>
                                        <p:tgtEl>
                                          <p:spTgt spid="3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750" fill="hold"/>
                                        <p:tgtEl>
                                          <p:spTgt spid="40"/>
                                        </p:tgtEl>
                                        <p:attrNameLst>
                                          <p:attrName>ppt_w</p:attrName>
                                        </p:attrNameLst>
                                      </p:cBhvr>
                                      <p:tavLst>
                                        <p:tav tm="0">
                                          <p:val>
                                            <p:fltVal val="0"/>
                                          </p:val>
                                        </p:tav>
                                        <p:tav tm="100000">
                                          <p:val>
                                            <p:strVal val="#ppt_w"/>
                                          </p:val>
                                        </p:tav>
                                      </p:tavLst>
                                    </p:anim>
                                    <p:anim calcmode="lin" valueType="num">
                                      <p:cBhvr>
                                        <p:cTn id="13" dur="750" fill="hold"/>
                                        <p:tgtEl>
                                          <p:spTgt spid="40"/>
                                        </p:tgtEl>
                                        <p:attrNameLst>
                                          <p:attrName>ppt_h</p:attrName>
                                        </p:attrNameLst>
                                      </p:cBhvr>
                                      <p:tavLst>
                                        <p:tav tm="0">
                                          <p:val>
                                            <p:fltVal val="0"/>
                                          </p:val>
                                        </p:tav>
                                        <p:tav tm="100000">
                                          <p:val>
                                            <p:strVal val="#ppt_h"/>
                                          </p:val>
                                        </p:tav>
                                      </p:tavLst>
                                    </p:anim>
                                    <p:animEffect transition="in" filter="fade">
                                      <p:cBhvr>
                                        <p:cTn id="14" dur="750"/>
                                        <p:tgtEl>
                                          <p:spTgt spid="4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750" fill="hold"/>
                                        <p:tgtEl>
                                          <p:spTgt spid="41"/>
                                        </p:tgtEl>
                                        <p:attrNameLst>
                                          <p:attrName>ppt_w</p:attrName>
                                        </p:attrNameLst>
                                      </p:cBhvr>
                                      <p:tavLst>
                                        <p:tav tm="0">
                                          <p:val>
                                            <p:fltVal val="0"/>
                                          </p:val>
                                        </p:tav>
                                        <p:tav tm="100000">
                                          <p:val>
                                            <p:strVal val="#ppt_w"/>
                                          </p:val>
                                        </p:tav>
                                      </p:tavLst>
                                    </p:anim>
                                    <p:anim calcmode="lin" valueType="num">
                                      <p:cBhvr>
                                        <p:cTn id="18" dur="750" fill="hold"/>
                                        <p:tgtEl>
                                          <p:spTgt spid="41"/>
                                        </p:tgtEl>
                                        <p:attrNameLst>
                                          <p:attrName>ppt_h</p:attrName>
                                        </p:attrNameLst>
                                      </p:cBhvr>
                                      <p:tavLst>
                                        <p:tav tm="0">
                                          <p:val>
                                            <p:fltVal val="0"/>
                                          </p:val>
                                        </p:tav>
                                        <p:tav tm="100000">
                                          <p:val>
                                            <p:strVal val="#ppt_h"/>
                                          </p:val>
                                        </p:tav>
                                      </p:tavLst>
                                    </p:anim>
                                    <p:animEffect transition="in" filter="fade">
                                      <p:cBhvr>
                                        <p:cTn id="19" dur="750"/>
                                        <p:tgtEl>
                                          <p:spTgt spid="4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750" fill="hold"/>
                                        <p:tgtEl>
                                          <p:spTgt spid="42"/>
                                        </p:tgtEl>
                                        <p:attrNameLst>
                                          <p:attrName>ppt_w</p:attrName>
                                        </p:attrNameLst>
                                      </p:cBhvr>
                                      <p:tavLst>
                                        <p:tav tm="0">
                                          <p:val>
                                            <p:fltVal val="0"/>
                                          </p:val>
                                        </p:tav>
                                        <p:tav tm="100000">
                                          <p:val>
                                            <p:strVal val="#ppt_w"/>
                                          </p:val>
                                        </p:tav>
                                      </p:tavLst>
                                    </p:anim>
                                    <p:anim calcmode="lin" valueType="num">
                                      <p:cBhvr>
                                        <p:cTn id="23" dur="750" fill="hold"/>
                                        <p:tgtEl>
                                          <p:spTgt spid="42"/>
                                        </p:tgtEl>
                                        <p:attrNameLst>
                                          <p:attrName>ppt_h</p:attrName>
                                        </p:attrNameLst>
                                      </p:cBhvr>
                                      <p:tavLst>
                                        <p:tav tm="0">
                                          <p:val>
                                            <p:fltVal val="0"/>
                                          </p:val>
                                        </p:tav>
                                        <p:tav tm="100000">
                                          <p:val>
                                            <p:strVal val="#ppt_h"/>
                                          </p:val>
                                        </p:tav>
                                      </p:tavLst>
                                    </p:anim>
                                    <p:animEffect transition="in" filter="fade">
                                      <p:cBhvr>
                                        <p:cTn id="24" dur="750"/>
                                        <p:tgtEl>
                                          <p:spTgt spid="4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750" fill="hold"/>
                                        <p:tgtEl>
                                          <p:spTgt spid="45"/>
                                        </p:tgtEl>
                                        <p:attrNameLst>
                                          <p:attrName>ppt_w</p:attrName>
                                        </p:attrNameLst>
                                      </p:cBhvr>
                                      <p:tavLst>
                                        <p:tav tm="0">
                                          <p:val>
                                            <p:fltVal val="0"/>
                                          </p:val>
                                        </p:tav>
                                        <p:tav tm="100000">
                                          <p:val>
                                            <p:strVal val="#ppt_w"/>
                                          </p:val>
                                        </p:tav>
                                      </p:tavLst>
                                    </p:anim>
                                    <p:anim calcmode="lin" valueType="num">
                                      <p:cBhvr>
                                        <p:cTn id="28" dur="750" fill="hold"/>
                                        <p:tgtEl>
                                          <p:spTgt spid="45"/>
                                        </p:tgtEl>
                                        <p:attrNameLst>
                                          <p:attrName>ppt_h</p:attrName>
                                        </p:attrNameLst>
                                      </p:cBhvr>
                                      <p:tavLst>
                                        <p:tav tm="0">
                                          <p:val>
                                            <p:fltVal val="0"/>
                                          </p:val>
                                        </p:tav>
                                        <p:tav tm="100000">
                                          <p:val>
                                            <p:strVal val="#ppt_h"/>
                                          </p:val>
                                        </p:tav>
                                      </p:tavLst>
                                    </p:anim>
                                    <p:animEffect transition="in" filter="fade">
                                      <p:cBhvr>
                                        <p:cTn id="29" dur="750"/>
                                        <p:tgtEl>
                                          <p:spTgt spid="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750" fill="hold"/>
                                        <p:tgtEl>
                                          <p:spTgt spid="46"/>
                                        </p:tgtEl>
                                        <p:attrNameLst>
                                          <p:attrName>ppt_w</p:attrName>
                                        </p:attrNameLst>
                                      </p:cBhvr>
                                      <p:tavLst>
                                        <p:tav tm="0">
                                          <p:val>
                                            <p:fltVal val="0"/>
                                          </p:val>
                                        </p:tav>
                                        <p:tav tm="100000">
                                          <p:val>
                                            <p:strVal val="#ppt_w"/>
                                          </p:val>
                                        </p:tav>
                                      </p:tavLst>
                                    </p:anim>
                                    <p:anim calcmode="lin" valueType="num">
                                      <p:cBhvr>
                                        <p:cTn id="33" dur="750" fill="hold"/>
                                        <p:tgtEl>
                                          <p:spTgt spid="46"/>
                                        </p:tgtEl>
                                        <p:attrNameLst>
                                          <p:attrName>ppt_h</p:attrName>
                                        </p:attrNameLst>
                                      </p:cBhvr>
                                      <p:tavLst>
                                        <p:tav tm="0">
                                          <p:val>
                                            <p:fltVal val="0"/>
                                          </p:val>
                                        </p:tav>
                                        <p:tav tm="100000">
                                          <p:val>
                                            <p:strVal val="#ppt_h"/>
                                          </p:val>
                                        </p:tav>
                                      </p:tavLst>
                                    </p:anim>
                                    <p:animEffect transition="in" filter="fade">
                                      <p:cBhvr>
                                        <p:cTn id="34" dur="750"/>
                                        <p:tgtEl>
                                          <p:spTgt spid="46"/>
                                        </p:tgtEl>
                                      </p:cBhvr>
                                    </p:animEffect>
                                  </p:childTnLst>
                                </p:cTn>
                              </p:par>
                            </p:childTnLst>
                          </p:cTn>
                        </p:par>
                        <p:par>
                          <p:cTn id="35" fill="hold">
                            <p:stCondLst>
                              <p:cond delay="750"/>
                            </p:stCondLst>
                            <p:childTnLst>
                              <p:par>
                                <p:cTn id="36" presetID="10" presetClass="entr" presetSubtype="0" fill="hold" grpId="0" nodeType="afterEffect">
                                  <p:stCondLst>
                                    <p:cond delay="50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par>
                          <p:cTn id="39" fill="hold">
                            <p:stCondLst>
                              <p:cond delay="1750"/>
                            </p:stCondLst>
                            <p:childTnLst>
                              <p:par>
                                <p:cTn id="40" presetID="22" presetClass="entr" presetSubtype="8" fill="hold" nodeType="afterEffect">
                                  <p:stCondLst>
                                    <p:cond delay="500"/>
                                  </p:stCondLst>
                                  <p:childTnLst>
                                    <p:set>
                                      <p:cBhvr>
                                        <p:cTn id="41" dur="1" fill="hold">
                                          <p:stCondLst>
                                            <p:cond delay="0"/>
                                          </p:stCondLst>
                                        </p:cTn>
                                        <p:tgtEl>
                                          <p:spTgt spid="16"/>
                                        </p:tgtEl>
                                        <p:attrNameLst>
                                          <p:attrName>style.visibility</p:attrName>
                                        </p:attrNameLst>
                                      </p:cBhvr>
                                      <p:to>
                                        <p:strVal val="visible"/>
                                      </p:to>
                                    </p:set>
                                    <p:animEffect transition="in" filter="wipe(left)">
                                      <p:cBhvr>
                                        <p:cTn id="42" dur="7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41" grpId="0" animBg="1"/>
      <p:bldP spid="42" grpId="0" animBg="1"/>
      <p:bldP spid="45" grpId="0" animBg="1"/>
      <p:bldP spid="46" grpId="0" animBg="1"/>
      <p:bldP spid="4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D2</a:t>
            </a:r>
            <a:r>
              <a:rPr lang="zh-CN" altLang="en-US" b="1" spc="300" dirty="0"/>
              <a:t>：定义问题</a:t>
            </a:r>
          </a:p>
        </p:txBody>
      </p:sp>
      <p:sp>
        <p:nvSpPr>
          <p:cNvPr id="8" name="文本框 7">
            <a:extLst>
              <a:ext uri="{FF2B5EF4-FFF2-40B4-BE49-F238E27FC236}">
                <a16:creationId xmlns:a16="http://schemas.microsoft.com/office/drawing/2014/main" id="{18661DCB-4E06-47EF-A5DE-31593ADD0175}"/>
              </a:ext>
            </a:extLst>
          </p:cNvPr>
          <p:cNvSpPr txBox="1"/>
          <p:nvPr/>
        </p:nvSpPr>
        <p:spPr>
          <a:xfrm>
            <a:off x="971806" y="1274752"/>
            <a:ext cx="3865237"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en-US" altLang="zh-CN" sz="2400" b="1" dirty="0">
                <a:solidFill>
                  <a:srgbClr val="CE060F"/>
                </a:solidFill>
                <a:latin typeface="+mj-ea"/>
                <a:ea typeface="+mj-ea"/>
              </a:rPr>
              <a:t>5W2H</a:t>
            </a:r>
            <a:r>
              <a:rPr lang="zh-CN" altLang="en-US" sz="2400" b="1" dirty="0">
                <a:solidFill>
                  <a:srgbClr val="CE060F"/>
                </a:solidFill>
                <a:latin typeface="+mj-ea"/>
                <a:ea typeface="+mj-ea"/>
              </a:rPr>
              <a:t>提问（案例）</a:t>
            </a:r>
          </a:p>
        </p:txBody>
      </p:sp>
      <p:graphicFrame>
        <p:nvGraphicFramePr>
          <p:cNvPr id="2" name="表格 2">
            <a:extLst>
              <a:ext uri="{FF2B5EF4-FFF2-40B4-BE49-F238E27FC236}">
                <a16:creationId xmlns:a16="http://schemas.microsoft.com/office/drawing/2014/main" id="{E1BB67AB-DBE2-4210-886A-BB9CB12F6EEC}"/>
              </a:ext>
            </a:extLst>
          </p:cNvPr>
          <p:cNvGraphicFramePr>
            <a:graphicFrameLocks noGrp="1"/>
          </p:cNvGraphicFramePr>
          <p:nvPr>
            <p:extLst>
              <p:ext uri="{D42A27DB-BD31-4B8C-83A1-F6EECF244321}">
                <p14:modId xmlns:p14="http://schemas.microsoft.com/office/powerpoint/2010/main" val="3700128202"/>
              </p:ext>
            </p:extLst>
          </p:nvPr>
        </p:nvGraphicFramePr>
        <p:xfrm>
          <a:off x="1406742" y="1824047"/>
          <a:ext cx="9378515" cy="428014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222579">
                  <a:extLst>
                    <a:ext uri="{9D8B030D-6E8A-4147-A177-3AD203B41FA5}">
                      <a16:colId xmlns:a16="http://schemas.microsoft.com/office/drawing/2014/main" val="4225464800"/>
                    </a:ext>
                  </a:extLst>
                </a:gridCol>
                <a:gridCol w="3623597">
                  <a:extLst>
                    <a:ext uri="{9D8B030D-6E8A-4147-A177-3AD203B41FA5}">
                      <a16:colId xmlns:a16="http://schemas.microsoft.com/office/drawing/2014/main" val="3824540530"/>
                    </a:ext>
                  </a:extLst>
                </a:gridCol>
                <a:gridCol w="3532339">
                  <a:extLst>
                    <a:ext uri="{9D8B030D-6E8A-4147-A177-3AD203B41FA5}">
                      <a16:colId xmlns:a16="http://schemas.microsoft.com/office/drawing/2014/main" val="2306688002"/>
                    </a:ext>
                  </a:extLst>
                </a:gridCol>
              </a:tblGrid>
              <a:tr h="548757">
                <a:tc>
                  <a:txBody>
                    <a:bodyPr/>
                    <a:lstStyle/>
                    <a:p>
                      <a:endParaRPr lang="zh-CN" altLang="en-US" dirty="0"/>
                    </a:p>
                  </a:txBody>
                  <a:tcPr anchor="ctr"/>
                </a:tc>
                <a:tc>
                  <a:txBody>
                    <a:bodyPr/>
                    <a:lstStyle/>
                    <a:p>
                      <a:pPr algn="ctr"/>
                      <a:r>
                        <a:rPr lang="zh-CN" altLang="en-US" spc="300" dirty="0">
                          <a:latin typeface="+mn-ea"/>
                          <a:ea typeface="+mn-ea"/>
                        </a:rPr>
                        <a:t>顾客端</a:t>
                      </a:r>
                    </a:p>
                  </a:txBody>
                  <a:tcPr anchor="ctr"/>
                </a:tc>
                <a:tc>
                  <a:txBody>
                    <a:bodyPr/>
                    <a:lstStyle/>
                    <a:p>
                      <a:pPr algn="ctr"/>
                      <a:r>
                        <a:rPr lang="zh-CN" altLang="en-US" spc="300" dirty="0">
                          <a:latin typeface="+mn-ea"/>
                          <a:ea typeface="+mn-ea"/>
                        </a:rPr>
                        <a:t>公司端</a:t>
                      </a:r>
                    </a:p>
                  </a:txBody>
                  <a:tcPr anchor="ctr"/>
                </a:tc>
                <a:extLst>
                  <a:ext uri="{0D108BD9-81ED-4DB2-BD59-A6C34878D82A}">
                    <a16:rowId xmlns:a16="http://schemas.microsoft.com/office/drawing/2014/main" val="2704720381"/>
                  </a:ext>
                </a:extLst>
              </a:tr>
              <a:tr h="475589">
                <a:tc>
                  <a:txBody>
                    <a:bodyPr/>
                    <a:lstStyle/>
                    <a:p>
                      <a:pPr algn="ctr"/>
                      <a:r>
                        <a:rPr lang="en-US" altLang="zh-CN" sz="2000" b="1" dirty="0">
                          <a:solidFill>
                            <a:srgbClr val="C4040F"/>
                          </a:solidFill>
                        </a:rPr>
                        <a:t>What</a:t>
                      </a:r>
                      <a:endParaRPr lang="zh-CN" altLang="en-US" sz="2000" b="1" dirty="0">
                        <a:solidFill>
                          <a:srgbClr val="C4040F"/>
                        </a:solidFill>
                      </a:endParaRPr>
                    </a:p>
                  </a:txBody>
                  <a:tcPr anchor="ctr"/>
                </a:tc>
                <a:tc>
                  <a:txBody>
                    <a:bodyPr/>
                    <a:lstStyle/>
                    <a:p>
                      <a:r>
                        <a:rPr lang="zh-CN" altLang="en-US" sz="1400" dirty="0">
                          <a:latin typeface="+mn-ea"/>
                          <a:ea typeface="+mn-ea"/>
                        </a:rPr>
                        <a:t>顾客</a:t>
                      </a:r>
                      <a:r>
                        <a:rPr lang="en-US" altLang="zh-CN" sz="1400" dirty="0">
                          <a:latin typeface="+mn-ea"/>
                          <a:ea typeface="+mn-ea"/>
                        </a:rPr>
                        <a:t>XX</a:t>
                      </a:r>
                      <a:r>
                        <a:rPr lang="zh-CN" altLang="en-US" sz="1400" dirty="0">
                          <a:latin typeface="+mn-ea"/>
                          <a:ea typeface="+mn-ea"/>
                        </a:rPr>
                        <a:t>投诉我公司的</a:t>
                      </a:r>
                      <a:r>
                        <a:rPr lang="en-US" altLang="zh-CN" sz="1400" dirty="0">
                          <a:latin typeface="+mn-ea"/>
                          <a:ea typeface="+mn-ea"/>
                        </a:rPr>
                        <a:t>XX</a:t>
                      </a:r>
                      <a:r>
                        <a:rPr lang="zh-CN" altLang="en-US" sz="1400" dirty="0">
                          <a:latin typeface="+mn-ea"/>
                          <a:ea typeface="+mn-ea"/>
                        </a:rPr>
                        <a:t>型号压缩机在制冷系统中启动后振动过大。</a:t>
                      </a:r>
                    </a:p>
                  </a:txBody>
                  <a:tcPr anchor="ctr"/>
                </a:tc>
                <a:tc>
                  <a:txBody>
                    <a:bodyPr/>
                    <a:lstStyle/>
                    <a:p>
                      <a:r>
                        <a:rPr lang="en-US" altLang="zh-CN" sz="1400" dirty="0">
                          <a:latin typeface="+mn-ea"/>
                          <a:ea typeface="+mn-ea"/>
                        </a:rPr>
                        <a:t>3</a:t>
                      </a:r>
                      <a:r>
                        <a:rPr lang="zh-CN" altLang="en-US" sz="1400" dirty="0">
                          <a:latin typeface="+mn-ea"/>
                          <a:ea typeface="+mn-ea"/>
                        </a:rPr>
                        <a:t>台压缩机退返后测量振动值依次为</a:t>
                      </a:r>
                      <a:r>
                        <a:rPr lang="en-US" altLang="zh-CN" sz="1400" dirty="0">
                          <a:latin typeface="+mn-ea"/>
                          <a:ea typeface="+mn-ea"/>
                        </a:rPr>
                        <a:t>140μm</a:t>
                      </a:r>
                      <a:r>
                        <a:rPr lang="zh-CN" altLang="en-US" sz="1400" dirty="0">
                          <a:latin typeface="+mn-ea"/>
                          <a:ea typeface="+mn-ea"/>
                        </a:rPr>
                        <a:t>、</a:t>
                      </a:r>
                      <a:r>
                        <a:rPr lang="en-US" altLang="zh-CN" sz="1400" dirty="0">
                          <a:latin typeface="+mn-ea"/>
                          <a:ea typeface="+mn-ea"/>
                        </a:rPr>
                        <a:t>147μm</a:t>
                      </a:r>
                      <a:r>
                        <a:rPr lang="zh-CN" altLang="en-US" sz="1400" dirty="0">
                          <a:latin typeface="+mn-ea"/>
                          <a:ea typeface="+mn-ea"/>
                        </a:rPr>
                        <a:t>、</a:t>
                      </a:r>
                      <a:r>
                        <a:rPr lang="en-US" altLang="zh-CN" sz="1400" dirty="0">
                          <a:latin typeface="+mn-ea"/>
                          <a:ea typeface="+mn-ea"/>
                        </a:rPr>
                        <a:t>155μm</a:t>
                      </a:r>
                      <a:r>
                        <a:rPr lang="zh-CN" altLang="en-US" sz="1400" dirty="0">
                          <a:latin typeface="+mn-ea"/>
                          <a:ea typeface="+mn-ea"/>
                        </a:rPr>
                        <a:t>（</a:t>
                      </a:r>
                      <a:r>
                        <a:rPr lang="en-US" altLang="zh-CN" sz="1400" dirty="0">
                          <a:latin typeface="+mn-ea"/>
                          <a:ea typeface="+mn-ea"/>
                        </a:rPr>
                        <a:t>&gt;</a:t>
                      </a:r>
                      <a:r>
                        <a:rPr lang="zh-CN" altLang="en-US" sz="1400" dirty="0">
                          <a:latin typeface="+mn-ea"/>
                          <a:ea typeface="+mn-ea"/>
                        </a:rPr>
                        <a:t>标准值</a:t>
                      </a:r>
                      <a:r>
                        <a:rPr lang="en-US" altLang="zh-CN" sz="1400" dirty="0">
                          <a:latin typeface="+mn-ea"/>
                          <a:ea typeface="+mn-ea"/>
                        </a:rPr>
                        <a:t>120μm</a:t>
                      </a:r>
                      <a:r>
                        <a:rPr lang="zh-CN" altLang="en-US" sz="1400" dirty="0">
                          <a:latin typeface="+mn-ea"/>
                          <a:ea typeface="+mn-ea"/>
                        </a:rPr>
                        <a:t>），确认振动超标。</a:t>
                      </a:r>
                    </a:p>
                  </a:txBody>
                  <a:tcPr anchor="ctr"/>
                </a:tc>
                <a:extLst>
                  <a:ext uri="{0D108BD9-81ED-4DB2-BD59-A6C34878D82A}">
                    <a16:rowId xmlns:a16="http://schemas.microsoft.com/office/drawing/2014/main" val="447267275"/>
                  </a:ext>
                </a:extLst>
              </a:tr>
              <a:tr h="475589">
                <a:tc>
                  <a:txBody>
                    <a:bodyPr/>
                    <a:lstStyle/>
                    <a:p>
                      <a:pPr algn="ctr"/>
                      <a:r>
                        <a:rPr lang="en-US" altLang="zh-CN" sz="2000" b="1" dirty="0">
                          <a:solidFill>
                            <a:srgbClr val="C4040F"/>
                          </a:solidFill>
                        </a:rPr>
                        <a:t>Where</a:t>
                      </a:r>
                      <a:endParaRPr lang="zh-CN" altLang="en-US" sz="2000" b="1" dirty="0">
                        <a:solidFill>
                          <a:srgbClr val="C4040F"/>
                        </a:solidFill>
                      </a:endParaRPr>
                    </a:p>
                  </a:txBody>
                  <a:tcPr anchor="ctr"/>
                </a:tc>
                <a:tc>
                  <a:txBody>
                    <a:bodyPr/>
                    <a:lstStyle/>
                    <a:p>
                      <a:r>
                        <a:rPr lang="zh-CN" altLang="en-US" sz="1400" dirty="0">
                          <a:latin typeface="+mn-ea"/>
                          <a:ea typeface="+mn-ea"/>
                        </a:rPr>
                        <a:t>顾客的制冷系统组装台</a:t>
                      </a:r>
                    </a:p>
                  </a:txBody>
                  <a:tcPr anchor="ctr"/>
                </a:tc>
                <a:tc>
                  <a:txBody>
                    <a:bodyPr/>
                    <a:lstStyle/>
                    <a:p>
                      <a:r>
                        <a:rPr lang="zh-CN" altLang="en-US" sz="1400" dirty="0">
                          <a:latin typeface="+mn-ea"/>
                          <a:ea typeface="+mn-ea"/>
                        </a:rPr>
                        <a:t>压缩机生产自</a:t>
                      </a:r>
                      <a:r>
                        <a:rPr lang="en-US" altLang="zh-CN" sz="1400" dirty="0">
                          <a:latin typeface="+mn-ea"/>
                          <a:ea typeface="+mn-ea"/>
                        </a:rPr>
                        <a:t>XX</a:t>
                      </a:r>
                      <a:r>
                        <a:rPr lang="zh-CN" altLang="en-US" sz="1400" dirty="0">
                          <a:latin typeface="+mn-ea"/>
                          <a:ea typeface="+mn-ea"/>
                        </a:rPr>
                        <a:t>生产线</a:t>
                      </a:r>
                    </a:p>
                  </a:txBody>
                  <a:tcPr anchor="ctr"/>
                </a:tc>
                <a:extLst>
                  <a:ext uri="{0D108BD9-81ED-4DB2-BD59-A6C34878D82A}">
                    <a16:rowId xmlns:a16="http://schemas.microsoft.com/office/drawing/2014/main" val="2447427420"/>
                  </a:ext>
                </a:extLst>
              </a:tr>
              <a:tr h="475589">
                <a:tc>
                  <a:txBody>
                    <a:bodyPr/>
                    <a:lstStyle/>
                    <a:p>
                      <a:pPr algn="ctr"/>
                      <a:r>
                        <a:rPr lang="en-US" altLang="zh-CN" sz="2000" b="1" dirty="0">
                          <a:solidFill>
                            <a:srgbClr val="C4040F"/>
                          </a:solidFill>
                        </a:rPr>
                        <a:t>Who</a:t>
                      </a:r>
                      <a:endParaRPr lang="zh-CN" altLang="en-US" sz="2000" b="1" dirty="0">
                        <a:solidFill>
                          <a:srgbClr val="C4040F"/>
                        </a:solidFill>
                      </a:endParaRPr>
                    </a:p>
                  </a:txBody>
                  <a:tcPr anchor="ctr"/>
                </a:tc>
                <a:tc>
                  <a:txBody>
                    <a:bodyPr/>
                    <a:lstStyle/>
                    <a:p>
                      <a:r>
                        <a:rPr lang="zh-CN" altLang="en-US" sz="1400" dirty="0">
                          <a:latin typeface="+mn-ea"/>
                          <a:ea typeface="+mn-ea"/>
                        </a:rPr>
                        <a:t>顾客的系统组装员</a:t>
                      </a:r>
                    </a:p>
                  </a:txBody>
                  <a:tcPr anchor="ctr"/>
                </a:tc>
                <a:tc>
                  <a:txBody>
                    <a:bodyPr/>
                    <a:lstStyle/>
                    <a:p>
                      <a:r>
                        <a:rPr lang="en-US" altLang="zh-CN" sz="1400" dirty="0">
                          <a:latin typeface="+mn-ea"/>
                          <a:ea typeface="+mn-ea"/>
                        </a:rPr>
                        <a:t>XX</a:t>
                      </a:r>
                      <a:r>
                        <a:rPr lang="zh-CN" altLang="en-US" sz="1400" dirty="0">
                          <a:latin typeface="+mn-ea"/>
                          <a:ea typeface="+mn-ea"/>
                        </a:rPr>
                        <a:t>生产线负责人李明</a:t>
                      </a:r>
                    </a:p>
                  </a:txBody>
                  <a:tcPr anchor="ctr"/>
                </a:tc>
                <a:extLst>
                  <a:ext uri="{0D108BD9-81ED-4DB2-BD59-A6C34878D82A}">
                    <a16:rowId xmlns:a16="http://schemas.microsoft.com/office/drawing/2014/main" val="1887656924"/>
                  </a:ext>
                </a:extLst>
              </a:tr>
              <a:tr h="475589">
                <a:tc>
                  <a:txBody>
                    <a:bodyPr/>
                    <a:lstStyle/>
                    <a:p>
                      <a:pPr algn="ctr"/>
                      <a:r>
                        <a:rPr lang="en-US" altLang="zh-CN" sz="2000" b="1" dirty="0">
                          <a:solidFill>
                            <a:srgbClr val="C4040F"/>
                          </a:solidFill>
                        </a:rPr>
                        <a:t>Why</a:t>
                      </a:r>
                      <a:endParaRPr lang="zh-CN" altLang="en-US" sz="2000" b="1" dirty="0">
                        <a:solidFill>
                          <a:srgbClr val="C4040F"/>
                        </a:solidFill>
                      </a:endParaRPr>
                    </a:p>
                  </a:txBody>
                  <a:tcPr anchor="ctr"/>
                </a:tc>
                <a:tc>
                  <a:txBody>
                    <a:bodyPr/>
                    <a:lstStyle/>
                    <a:p>
                      <a:r>
                        <a:rPr lang="zh-CN" altLang="en-US" sz="1400" dirty="0">
                          <a:latin typeface="+mn-ea"/>
                          <a:ea typeface="+mn-ea"/>
                        </a:rPr>
                        <a:t>压缩机异常，顾客拒绝使用</a:t>
                      </a:r>
                    </a:p>
                  </a:txBody>
                  <a:tcPr anchor="ctr"/>
                </a:tc>
                <a:tc>
                  <a:txBody>
                    <a:bodyPr/>
                    <a:lstStyle/>
                    <a:p>
                      <a:r>
                        <a:rPr lang="zh-CN" altLang="en-US" sz="1400" dirty="0">
                          <a:latin typeface="+mn-ea"/>
                          <a:ea typeface="+mn-ea"/>
                        </a:rPr>
                        <a:t>产线上无相对控制和检测</a:t>
                      </a:r>
                    </a:p>
                  </a:txBody>
                  <a:tcPr anchor="ctr"/>
                </a:tc>
                <a:extLst>
                  <a:ext uri="{0D108BD9-81ED-4DB2-BD59-A6C34878D82A}">
                    <a16:rowId xmlns:a16="http://schemas.microsoft.com/office/drawing/2014/main" val="1031205494"/>
                  </a:ext>
                </a:extLst>
              </a:tr>
              <a:tr h="475589">
                <a:tc>
                  <a:txBody>
                    <a:bodyPr/>
                    <a:lstStyle/>
                    <a:p>
                      <a:pPr algn="ctr"/>
                      <a:r>
                        <a:rPr lang="en-US" altLang="zh-CN" sz="2000" b="1" dirty="0">
                          <a:solidFill>
                            <a:srgbClr val="C4040F"/>
                          </a:solidFill>
                        </a:rPr>
                        <a:t>When</a:t>
                      </a:r>
                      <a:endParaRPr lang="zh-CN" altLang="en-US" sz="2000" b="1" dirty="0">
                        <a:solidFill>
                          <a:srgbClr val="C4040F"/>
                        </a:solidFill>
                      </a:endParaRPr>
                    </a:p>
                  </a:txBody>
                  <a:tcPr anchor="ctr"/>
                </a:tc>
                <a:tc>
                  <a:txBody>
                    <a:bodyPr/>
                    <a:lstStyle/>
                    <a:p>
                      <a:r>
                        <a:rPr lang="en-US" altLang="zh-CN" sz="1400" dirty="0">
                          <a:latin typeface="+mn-ea"/>
                          <a:ea typeface="+mn-ea"/>
                        </a:rPr>
                        <a:t>2020-07-01</a:t>
                      </a:r>
                      <a:endParaRPr lang="zh-CN" altLang="en-US" sz="1400" dirty="0">
                        <a:latin typeface="+mn-ea"/>
                        <a:ea typeface="+mn-ea"/>
                      </a:endParaRPr>
                    </a:p>
                  </a:txBody>
                  <a:tcPr anchor="ctr"/>
                </a:tc>
                <a:tc>
                  <a:txBody>
                    <a:bodyPr/>
                    <a:lstStyle/>
                    <a:p>
                      <a:r>
                        <a:rPr lang="en-US" altLang="zh-CN" sz="1400" dirty="0">
                          <a:latin typeface="+mn-ea"/>
                          <a:ea typeface="+mn-ea"/>
                        </a:rPr>
                        <a:t>2020-06-25</a:t>
                      </a:r>
                      <a:endParaRPr lang="zh-CN" altLang="en-US" sz="1400" dirty="0">
                        <a:latin typeface="+mn-ea"/>
                        <a:ea typeface="+mn-ea"/>
                      </a:endParaRPr>
                    </a:p>
                  </a:txBody>
                  <a:tcPr anchor="ctr"/>
                </a:tc>
                <a:extLst>
                  <a:ext uri="{0D108BD9-81ED-4DB2-BD59-A6C34878D82A}">
                    <a16:rowId xmlns:a16="http://schemas.microsoft.com/office/drawing/2014/main" val="107261328"/>
                  </a:ext>
                </a:extLst>
              </a:tr>
              <a:tr h="475589">
                <a:tc>
                  <a:txBody>
                    <a:bodyPr/>
                    <a:lstStyle/>
                    <a:p>
                      <a:pPr algn="ctr"/>
                      <a:r>
                        <a:rPr lang="en-US" altLang="zh-CN" sz="2000" b="1" dirty="0">
                          <a:solidFill>
                            <a:srgbClr val="C4040F"/>
                          </a:solidFill>
                        </a:rPr>
                        <a:t>How many</a:t>
                      </a:r>
                      <a:endParaRPr lang="zh-CN" altLang="en-US" sz="2000" b="1" dirty="0">
                        <a:solidFill>
                          <a:srgbClr val="C4040F"/>
                        </a:solidFill>
                      </a:endParaRPr>
                    </a:p>
                  </a:txBody>
                  <a:tcPr anchor="ctr"/>
                </a:tc>
                <a:tc>
                  <a:txBody>
                    <a:bodyPr/>
                    <a:lstStyle/>
                    <a:p>
                      <a:r>
                        <a:rPr lang="en-US" altLang="zh-CN" sz="1400" dirty="0">
                          <a:latin typeface="+mn-ea"/>
                          <a:ea typeface="+mn-ea"/>
                        </a:rPr>
                        <a:t>3</a:t>
                      </a:r>
                      <a:r>
                        <a:rPr lang="zh-CN" altLang="en-US" sz="1400" dirty="0">
                          <a:latin typeface="+mn-ea"/>
                          <a:ea typeface="+mn-ea"/>
                        </a:rPr>
                        <a:t>台（产品序号</a:t>
                      </a:r>
                      <a:r>
                        <a:rPr lang="en-US" altLang="zh-CN" sz="1400" dirty="0">
                          <a:latin typeface="+mn-ea"/>
                          <a:ea typeface="+mn-ea"/>
                        </a:rPr>
                        <a:t>XXXXX</a:t>
                      </a:r>
                      <a:r>
                        <a:rPr lang="zh-CN" altLang="en-US" sz="1400" dirty="0">
                          <a:latin typeface="+mn-ea"/>
                          <a:ea typeface="+mn-ea"/>
                        </a:rPr>
                        <a:t>、</a:t>
                      </a:r>
                      <a:r>
                        <a:rPr lang="en-US" altLang="zh-CN" sz="1400" dirty="0">
                          <a:latin typeface="+mn-ea"/>
                          <a:ea typeface="+mn-ea"/>
                        </a:rPr>
                        <a:t>XXXXX</a:t>
                      </a:r>
                      <a:r>
                        <a:rPr lang="zh-CN" altLang="en-US" sz="1400" dirty="0">
                          <a:latin typeface="+mn-ea"/>
                          <a:ea typeface="+mn-ea"/>
                        </a:rPr>
                        <a:t>、</a:t>
                      </a:r>
                      <a:r>
                        <a:rPr lang="en-US" altLang="zh-CN" sz="1400" dirty="0">
                          <a:latin typeface="+mn-ea"/>
                          <a:ea typeface="+mn-ea"/>
                        </a:rPr>
                        <a:t>XXXXX</a:t>
                      </a:r>
                      <a:r>
                        <a:rPr lang="zh-CN" altLang="en-US" sz="1400" dirty="0">
                          <a:latin typeface="+mn-ea"/>
                          <a:ea typeface="+mn-ea"/>
                        </a:rPr>
                        <a:t>）</a:t>
                      </a:r>
                    </a:p>
                  </a:txBody>
                  <a:tcPr anchor="ctr"/>
                </a:tc>
                <a:tc>
                  <a:txBody>
                    <a:bodyPr/>
                    <a:lstStyle/>
                    <a:p>
                      <a:r>
                        <a:rPr lang="en-US" altLang="zh-CN" sz="1400" dirty="0">
                          <a:latin typeface="+mn-ea"/>
                          <a:ea typeface="+mn-ea"/>
                        </a:rPr>
                        <a:t>8</a:t>
                      </a:r>
                      <a:r>
                        <a:rPr lang="zh-CN" altLang="en-US" sz="1400" dirty="0">
                          <a:latin typeface="+mn-ea"/>
                          <a:ea typeface="+mn-ea"/>
                        </a:rPr>
                        <a:t>台（产品序号</a:t>
                      </a:r>
                      <a:r>
                        <a:rPr lang="en-US" altLang="zh-CN" sz="1400" dirty="0">
                          <a:latin typeface="+mn-ea"/>
                          <a:ea typeface="+mn-ea"/>
                        </a:rPr>
                        <a:t>XXXXX~XXXXX</a:t>
                      </a:r>
                      <a:r>
                        <a:rPr lang="zh-CN" altLang="en-US" sz="1400" dirty="0">
                          <a:latin typeface="+mn-ea"/>
                          <a:ea typeface="+mn-ea"/>
                        </a:rPr>
                        <a:t>）</a:t>
                      </a:r>
                    </a:p>
                  </a:txBody>
                  <a:tcPr anchor="ctr"/>
                </a:tc>
                <a:extLst>
                  <a:ext uri="{0D108BD9-81ED-4DB2-BD59-A6C34878D82A}">
                    <a16:rowId xmlns:a16="http://schemas.microsoft.com/office/drawing/2014/main" val="3498934986"/>
                  </a:ext>
                </a:extLst>
              </a:tr>
              <a:tr h="621924">
                <a:tc>
                  <a:txBody>
                    <a:bodyPr/>
                    <a:lstStyle/>
                    <a:p>
                      <a:pPr algn="ctr"/>
                      <a:r>
                        <a:rPr lang="en-US" altLang="zh-CN" sz="2000" b="1" dirty="0">
                          <a:solidFill>
                            <a:srgbClr val="C4040F"/>
                          </a:solidFill>
                        </a:rPr>
                        <a:t>How</a:t>
                      </a:r>
                      <a:endParaRPr lang="zh-CN" altLang="en-US" sz="2000" b="1" dirty="0">
                        <a:solidFill>
                          <a:srgbClr val="C4040F"/>
                        </a:solidFill>
                      </a:endParaRPr>
                    </a:p>
                  </a:txBody>
                  <a:tcPr anchor="ctr"/>
                </a:tc>
                <a:tc>
                  <a:txBody>
                    <a:bodyPr/>
                    <a:lstStyle/>
                    <a:p>
                      <a:r>
                        <a:rPr lang="zh-CN" altLang="en-US" sz="1400" dirty="0">
                          <a:latin typeface="+mn-ea"/>
                          <a:ea typeface="+mn-ea"/>
                        </a:rPr>
                        <a:t>组装员在试运行时测量压缩机振幅过大</a:t>
                      </a:r>
                    </a:p>
                  </a:txBody>
                  <a:tcPr anchor="ctr"/>
                </a:tc>
                <a:tc>
                  <a:txBody>
                    <a:bodyPr/>
                    <a:lstStyle/>
                    <a:p>
                      <a:r>
                        <a:rPr lang="zh-CN" altLang="en-US" sz="1400" dirty="0">
                          <a:latin typeface="+mn-ea"/>
                          <a:ea typeface="+mn-ea"/>
                        </a:rPr>
                        <a:t>压缩机正常组装，过程中未监测到异常</a:t>
                      </a:r>
                    </a:p>
                  </a:txBody>
                  <a:tcPr anchor="ctr"/>
                </a:tc>
                <a:extLst>
                  <a:ext uri="{0D108BD9-81ED-4DB2-BD59-A6C34878D82A}">
                    <a16:rowId xmlns:a16="http://schemas.microsoft.com/office/drawing/2014/main" val="585930675"/>
                  </a:ext>
                </a:extLst>
              </a:tr>
            </a:tbl>
          </a:graphicData>
        </a:graphic>
      </p:graphicFrame>
    </p:spTree>
    <p:extLst>
      <p:ext uri="{BB962C8B-B14F-4D97-AF65-F5344CB8AC3E}">
        <p14:creationId xmlns:p14="http://schemas.microsoft.com/office/powerpoint/2010/main" val="407838761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D2</a:t>
            </a:r>
            <a:r>
              <a:rPr lang="zh-CN" altLang="en-US" b="1" spc="300" dirty="0"/>
              <a:t>：定义问题</a:t>
            </a:r>
          </a:p>
        </p:txBody>
      </p:sp>
      <p:sp>
        <p:nvSpPr>
          <p:cNvPr id="8" name="文本框 7">
            <a:extLst>
              <a:ext uri="{FF2B5EF4-FFF2-40B4-BE49-F238E27FC236}">
                <a16:creationId xmlns:a16="http://schemas.microsoft.com/office/drawing/2014/main" id="{18661DCB-4E06-47EF-A5DE-31593ADD0175}"/>
              </a:ext>
            </a:extLst>
          </p:cNvPr>
          <p:cNvSpPr txBox="1"/>
          <p:nvPr/>
        </p:nvSpPr>
        <p:spPr>
          <a:xfrm>
            <a:off x="971806" y="1274752"/>
            <a:ext cx="4336869"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良品</a:t>
            </a:r>
            <a:r>
              <a:rPr lang="en-US" altLang="zh-CN" sz="2400" b="1" dirty="0">
                <a:solidFill>
                  <a:srgbClr val="CE060F"/>
                </a:solidFill>
                <a:latin typeface="+mj-ea"/>
                <a:ea typeface="+mj-ea"/>
              </a:rPr>
              <a:t>/</a:t>
            </a:r>
            <a:r>
              <a:rPr lang="zh-CN" altLang="en-US" sz="2400" b="1" dirty="0">
                <a:solidFill>
                  <a:srgbClr val="CE060F"/>
                </a:solidFill>
                <a:latin typeface="+mj-ea"/>
                <a:ea typeface="+mj-ea"/>
              </a:rPr>
              <a:t>不良品现象对比（案例）</a:t>
            </a:r>
          </a:p>
        </p:txBody>
      </p:sp>
      <p:sp>
        <p:nvSpPr>
          <p:cNvPr id="13" name="文本框 12">
            <a:extLst>
              <a:ext uri="{FF2B5EF4-FFF2-40B4-BE49-F238E27FC236}">
                <a16:creationId xmlns:a16="http://schemas.microsoft.com/office/drawing/2014/main" id="{77987697-A0E8-468C-A7B9-535719B247E7}"/>
              </a:ext>
            </a:extLst>
          </p:cNvPr>
          <p:cNvSpPr txBox="1"/>
          <p:nvPr/>
        </p:nvSpPr>
        <p:spPr>
          <a:xfrm>
            <a:off x="3333857" y="2055008"/>
            <a:ext cx="894570" cy="470450"/>
          </a:xfrm>
          <a:prstGeom prst="rect">
            <a:avLst/>
          </a:prstGeom>
          <a:noFill/>
        </p:spPr>
        <p:txBody>
          <a:bodyPr wrap="square" lIns="0" tIns="0" rIns="0" bIns="0" rtlCol="0">
            <a:spAutoFit/>
          </a:bodyPr>
          <a:lstStyle/>
          <a:p>
            <a:pPr>
              <a:lnSpc>
                <a:spcPct val="200000"/>
              </a:lnSpc>
              <a:buClr>
                <a:srgbClr val="404040"/>
              </a:buClr>
            </a:pPr>
            <a:r>
              <a:rPr lang="zh-CN" altLang="en-US" b="1" dirty="0">
                <a:solidFill>
                  <a:srgbClr val="404040"/>
                </a:solidFill>
                <a:latin typeface="+mn-ea"/>
              </a:rPr>
              <a:t>良品</a:t>
            </a:r>
            <a:endParaRPr lang="en-US" altLang="zh-CN" b="1" dirty="0">
              <a:solidFill>
                <a:srgbClr val="404040"/>
              </a:solidFill>
              <a:latin typeface="+mn-ea"/>
            </a:endParaRPr>
          </a:p>
        </p:txBody>
      </p:sp>
      <p:sp>
        <p:nvSpPr>
          <p:cNvPr id="14" name="文本框 13">
            <a:extLst>
              <a:ext uri="{FF2B5EF4-FFF2-40B4-BE49-F238E27FC236}">
                <a16:creationId xmlns:a16="http://schemas.microsoft.com/office/drawing/2014/main" id="{6FAD7E75-D883-4FD9-AB40-C2695BA21FE5}"/>
              </a:ext>
            </a:extLst>
          </p:cNvPr>
          <p:cNvSpPr txBox="1"/>
          <p:nvPr/>
        </p:nvSpPr>
        <p:spPr>
          <a:xfrm>
            <a:off x="8193956" y="2055008"/>
            <a:ext cx="894570" cy="470450"/>
          </a:xfrm>
          <a:prstGeom prst="rect">
            <a:avLst/>
          </a:prstGeom>
          <a:noFill/>
        </p:spPr>
        <p:txBody>
          <a:bodyPr wrap="square" lIns="0" tIns="0" rIns="0" bIns="0" rtlCol="0">
            <a:spAutoFit/>
          </a:bodyPr>
          <a:lstStyle/>
          <a:p>
            <a:pPr>
              <a:lnSpc>
                <a:spcPct val="200000"/>
              </a:lnSpc>
              <a:buClr>
                <a:srgbClr val="404040"/>
              </a:buClr>
            </a:pPr>
            <a:r>
              <a:rPr lang="zh-CN" altLang="en-US" b="1" dirty="0">
                <a:solidFill>
                  <a:srgbClr val="404040"/>
                </a:solidFill>
                <a:latin typeface="+mn-ea"/>
              </a:rPr>
              <a:t>不良品</a:t>
            </a:r>
            <a:endParaRPr lang="en-US" altLang="zh-CN" b="1" dirty="0">
              <a:solidFill>
                <a:srgbClr val="404040"/>
              </a:solidFill>
              <a:latin typeface="+mn-ea"/>
            </a:endParaRPr>
          </a:p>
        </p:txBody>
      </p:sp>
      <p:sp>
        <p:nvSpPr>
          <p:cNvPr id="2" name="矩形: 圆角 1">
            <a:extLst>
              <a:ext uri="{FF2B5EF4-FFF2-40B4-BE49-F238E27FC236}">
                <a16:creationId xmlns:a16="http://schemas.microsoft.com/office/drawing/2014/main" id="{63F20822-9027-4C1A-BB9B-372201AD290C}"/>
              </a:ext>
            </a:extLst>
          </p:cNvPr>
          <p:cNvSpPr/>
          <p:nvPr/>
        </p:nvSpPr>
        <p:spPr>
          <a:xfrm>
            <a:off x="1463380" y="2901635"/>
            <a:ext cx="4336869" cy="2477964"/>
          </a:xfrm>
          <a:prstGeom prst="roundRect">
            <a:avLst/>
          </a:prstGeom>
          <a:noFill/>
          <a:ln w="38100">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b="1" dirty="0">
                <a:solidFill>
                  <a:srgbClr val="404040"/>
                </a:solidFill>
                <a:latin typeface="+mn-ea"/>
              </a:rPr>
              <a:t>最近测量过的振动数据</a:t>
            </a:r>
            <a:r>
              <a:rPr lang="en-US" altLang="zh-CN" b="1" dirty="0">
                <a:solidFill>
                  <a:srgbClr val="404040"/>
                </a:solidFill>
                <a:latin typeface="+mn-ea"/>
              </a:rPr>
              <a:t/>
            </a:r>
            <a:br>
              <a:rPr lang="en-US" altLang="zh-CN" b="1" dirty="0">
                <a:solidFill>
                  <a:srgbClr val="404040"/>
                </a:solidFill>
                <a:latin typeface="+mn-ea"/>
              </a:rPr>
            </a:br>
            <a:r>
              <a:rPr lang="zh-CN" altLang="en-US" b="1" dirty="0">
                <a:solidFill>
                  <a:srgbClr val="404040"/>
                </a:solidFill>
                <a:latin typeface="+mn-ea"/>
              </a:rPr>
              <a:t>（规格值 </a:t>
            </a:r>
            <a:r>
              <a:rPr lang="en-US" altLang="zh-CN" b="1" dirty="0">
                <a:solidFill>
                  <a:srgbClr val="404040"/>
                </a:solidFill>
                <a:latin typeface="+mn-ea"/>
              </a:rPr>
              <a:t>&lt; 120μm </a:t>
            </a:r>
            <a:r>
              <a:rPr lang="zh-CN" altLang="en-US" b="1" dirty="0">
                <a:solidFill>
                  <a:srgbClr val="404040"/>
                </a:solidFill>
                <a:latin typeface="+mn-ea"/>
              </a:rPr>
              <a:t>）</a:t>
            </a:r>
            <a:endParaRPr lang="en-US" altLang="zh-CN" b="1" dirty="0">
              <a:solidFill>
                <a:srgbClr val="404040"/>
              </a:solidFill>
              <a:latin typeface="+mn-ea"/>
            </a:endParaRPr>
          </a:p>
          <a:p>
            <a:pPr algn="ctr">
              <a:lnSpc>
                <a:spcPct val="150000"/>
              </a:lnSpc>
            </a:pPr>
            <a:r>
              <a:rPr lang="en-US" altLang="zh-CN" b="1" dirty="0">
                <a:solidFill>
                  <a:srgbClr val="404040"/>
                </a:solidFill>
                <a:latin typeface="+mn-ea"/>
              </a:rPr>
              <a:t>98μm</a:t>
            </a:r>
          </a:p>
          <a:p>
            <a:pPr algn="ctr">
              <a:lnSpc>
                <a:spcPct val="150000"/>
              </a:lnSpc>
            </a:pPr>
            <a:r>
              <a:rPr lang="en-US" altLang="zh-CN" b="1" noProof="0" dirty="0">
                <a:solidFill>
                  <a:srgbClr val="404040"/>
                </a:solidFill>
                <a:latin typeface="+mn-ea"/>
              </a:rPr>
              <a:t>10</a:t>
            </a:r>
            <a:r>
              <a:rPr lang="en-US" altLang="zh-CN" b="1" dirty="0">
                <a:solidFill>
                  <a:srgbClr val="404040"/>
                </a:solidFill>
                <a:latin typeface="+mn-ea"/>
              </a:rPr>
              <a:t>5μm</a:t>
            </a:r>
          </a:p>
          <a:p>
            <a:pPr algn="ctr">
              <a:lnSpc>
                <a:spcPct val="150000"/>
              </a:lnSpc>
            </a:pPr>
            <a:r>
              <a:rPr lang="en-US" altLang="zh-CN" b="1" noProof="0" dirty="0">
                <a:solidFill>
                  <a:srgbClr val="404040"/>
                </a:solidFill>
                <a:latin typeface="+mn-ea"/>
              </a:rPr>
              <a:t>85μm</a:t>
            </a:r>
          </a:p>
        </p:txBody>
      </p:sp>
      <p:sp>
        <p:nvSpPr>
          <p:cNvPr id="9" name="矩形: 圆角 8">
            <a:extLst>
              <a:ext uri="{FF2B5EF4-FFF2-40B4-BE49-F238E27FC236}">
                <a16:creationId xmlns:a16="http://schemas.microsoft.com/office/drawing/2014/main" id="{E544F4B7-FB38-4A9A-8FCC-A42494A24BFB}"/>
              </a:ext>
            </a:extLst>
          </p:cNvPr>
          <p:cNvSpPr/>
          <p:nvPr/>
        </p:nvSpPr>
        <p:spPr>
          <a:xfrm>
            <a:off x="6472806" y="2901635"/>
            <a:ext cx="4336869" cy="2477964"/>
          </a:xfrm>
          <a:prstGeom prst="roundRect">
            <a:avLst/>
          </a:prstGeom>
          <a:noFill/>
          <a:ln w="38100">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zh-CN" b="1" dirty="0">
                <a:solidFill>
                  <a:srgbClr val="404040"/>
                </a:solidFill>
                <a:latin typeface="+mn-ea"/>
              </a:rPr>
              <a:t>3</a:t>
            </a:r>
            <a:r>
              <a:rPr lang="zh-CN" altLang="en-US" b="1" dirty="0">
                <a:solidFill>
                  <a:srgbClr val="404040"/>
                </a:solidFill>
                <a:latin typeface="+mn-ea"/>
              </a:rPr>
              <a:t>台不合格数据</a:t>
            </a:r>
            <a:r>
              <a:rPr lang="en-US" altLang="zh-CN" b="1" dirty="0">
                <a:solidFill>
                  <a:srgbClr val="404040"/>
                </a:solidFill>
                <a:latin typeface="+mn-ea"/>
              </a:rPr>
              <a:t/>
            </a:r>
            <a:br>
              <a:rPr lang="en-US" altLang="zh-CN" b="1" dirty="0">
                <a:solidFill>
                  <a:srgbClr val="404040"/>
                </a:solidFill>
                <a:latin typeface="+mn-ea"/>
              </a:rPr>
            </a:br>
            <a:r>
              <a:rPr lang="zh-CN" altLang="en-US" b="1" dirty="0">
                <a:solidFill>
                  <a:srgbClr val="404040"/>
                </a:solidFill>
                <a:latin typeface="+mn-ea"/>
              </a:rPr>
              <a:t>（规格值 ＞</a:t>
            </a:r>
            <a:r>
              <a:rPr lang="en-US" altLang="zh-CN" b="1" dirty="0">
                <a:solidFill>
                  <a:srgbClr val="404040"/>
                </a:solidFill>
                <a:latin typeface="+mn-ea"/>
              </a:rPr>
              <a:t> 120μm </a:t>
            </a:r>
            <a:r>
              <a:rPr lang="zh-CN" altLang="en-US" b="1" dirty="0">
                <a:solidFill>
                  <a:srgbClr val="404040"/>
                </a:solidFill>
                <a:latin typeface="+mn-ea"/>
              </a:rPr>
              <a:t>）</a:t>
            </a:r>
            <a:endParaRPr lang="en-US" altLang="zh-CN" b="1" dirty="0">
              <a:solidFill>
                <a:srgbClr val="404040"/>
              </a:solidFill>
              <a:latin typeface="+mn-ea"/>
            </a:endParaRPr>
          </a:p>
          <a:p>
            <a:pPr algn="ctr">
              <a:lnSpc>
                <a:spcPct val="150000"/>
              </a:lnSpc>
            </a:pPr>
            <a:r>
              <a:rPr lang="en-US" altLang="zh-CN" b="1" dirty="0">
                <a:solidFill>
                  <a:srgbClr val="404040"/>
                </a:solidFill>
                <a:latin typeface="+mn-ea"/>
              </a:rPr>
              <a:t>140μm</a:t>
            </a:r>
          </a:p>
          <a:p>
            <a:pPr algn="ctr">
              <a:lnSpc>
                <a:spcPct val="150000"/>
              </a:lnSpc>
            </a:pPr>
            <a:r>
              <a:rPr lang="en-US" altLang="zh-CN" b="1" noProof="0" dirty="0">
                <a:solidFill>
                  <a:srgbClr val="404040"/>
                </a:solidFill>
                <a:latin typeface="+mn-ea"/>
              </a:rPr>
              <a:t>147</a:t>
            </a:r>
            <a:r>
              <a:rPr lang="en-US" altLang="zh-CN" b="1" dirty="0" err="1">
                <a:solidFill>
                  <a:srgbClr val="404040"/>
                </a:solidFill>
                <a:latin typeface="+mn-ea"/>
              </a:rPr>
              <a:t>μm</a:t>
            </a:r>
            <a:endParaRPr lang="en-US" altLang="zh-CN" b="1" dirty="0">
              <a:solidFill>
                <a:srgbClr val="404040"/>
              </a:solidFill>
              <a:latin typeface="+mn-ea"/>
            </a:endParaRPr>
          </a:p>
          <a:p>
            <a:pPr algn="ctr">
              <a:lnSpc>
                <a:spcPct val="150000"/>
              </a:lnSpc>
            </a:pPr>
            <a:r>
              <a:rPr lang="en-US" altLang="zh-CN" b="1" dirty="0">
                <a:solidFill>
                  <a:srgbClr val="404040"/>
                </a:solidFill>
                <a:latin typeface="+mn-ea"/>
              </a:rPr>
              <a:t>155μm</a:t>
            </a:r>
            <a:endParaRPr lang="en-US" altLang="zh-CN" b="1" noProof="0" dirty="0">
              <a:solidFill>
                <a:srgbClr val="404040"/>
              </a:solidFill>
              <a:latin typeface="+mn-ea"/>
            </a:endParaRPr>
          </a:p>
        </p:txBody>
      </p:sp>
    </p:spTree>
    <p:extLst>
      <p:ext uri="{BB962C8B-B14F-4D97-AF65-F5344CB8AC3E}">
        <p14:creationId xmlns:p14="http://schemas.microsoft.com/office/powerpoint/2010/main" val="1424639189"/>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D2</a:t>
            </a:r>
            <a:r>
              <a:rPr lang="zh-CN" altLang="en-US" b="1" spc="300" dirty="0"/>
              <a:t>：定义问题</a:t>
            </a:r>
          </a:p>
        </p:txBody>
      </p:sp>
      <p:pic>
        <p:nvPicPr>
          <p:cNvPr id="3" name="图片 2">
            <a:extLst>
              <a:ext uri="{FF2B5EF4-FFF2-40B4-BE49-F238E27FC236}">
                <a16:creationId xmlns:a16="http://schemas.microsoft.com/office/drawing/2014/main" id="{FF358103-CA46-434C-9D84-D274E3BE7CDB}"/>
              </a:ext>
            </a:extLst>
          </p:cNvPr>
          <p:cNvPicPr>
            <a:picLocks noChangeAspect="1"/>
          </p:cNvPicPr>
          <p:nvPr/>
        </p:nvPicPr>
        <p:blipFill>
          <a:blip r:embed="rId3"/>
          <a:stretch>
            <a:fillRect/>
          </a:stretch>
        </p:blipFill>
        <p:spPr>
          <a:xfrm>
            <a:off x="2254651" y="1155800"/>
            <a:ext cx="7682697" cy="5131766"/>
          </a:xfrm>
          <a:prstGeom prst="rect">
            <a:avLst/>
          </a:prstGeom>
        </p:spPr>
      </p:pic>
    </p:spTree>
    <p:extLst>
      <p:ext uri="{BB962C8B-B14F-4D97-AF65-F5344CB8AC3E}">
        <p14:creationId xmlns:p14="http://schemas.microsoft.com/office/powerpoint/2010/main" val="2612603178"/>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D2</a:t>
            </a:r>
            <a:r>
              <a:rPr lang="zh-CN" altLang="en-US" b="1" spc="300" dirty="0"/>
              <a:t>：定义问题</a:t>
            </a:r>
          </a:p>
        </p:txBody>
      </p:sp>
      <p:sp>
        <p:nvSpPr>
          <p:cNvPr id="8" name="文本框 7">
            <a:extLst>
              <a:ext uri="{FF2B5EF4-FFF2-40B4-BE49-F238E27FC236}">
                <a16:creationId xmlns:a16="http://schemas.microsoft.com/office/drawing/2014/main" id="{18661DCB-4E06-47EF-A5DE-31593ADD0175}"/>
              </a:ext>
            </a:extLst>
          </p:cNvPr>
          <p:cNvSpPr txBox="1"/>
          <p:nvPr/>
        </p:nvSpPr>
        <p:spPr>
          <a:xfrm>
            <a:off x="971806" y="1274752"/>
            <a:ext cx="3865237"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检查表</a:t>
            </a:r>
          </a:p>
        </p:txBody>
      </p:sp>
      <p:sp>
        <p:nvSpPr>
          <p:cNvPr id="9" name="文本框 8">
            <a:extLst>
              <a:ext uri="{FF2B5EF4-FFF2-40B4-BE49-F238E27FC236}">
                <a16:creationId xmlns:a16="http://schemas.microsoft.com/office/drawing/2014/main" id="{BCF9E734-7098-47E5-A560-B5EA56BA84D7}"/>
              </a:ext>
            </a:extLst>
          </p:cNvPr>
          <p:cNvSpPr txBox="1"/>
          <p:nvPr/>
        </p:nvSpPr>
        <p:spPr>
          <a:xfrm>
            <a:off x="1159698" y="1869553"/>
            <a:ext cx="4727535" cy="2686441"/>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信息和证据收集齐全了吗？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按照</a:t>
            </a:r>
            <a:r>
              <a:rPr lang="en-US" altLang="zh-CN" b="1" dirty="0">
                <a:solidFill>
                  <a:srgbClr val="404040"/>
                </a:solidFill>
                <a:latin typeface="+mn-ea"/>
              </a:rPr>
              <a:t>5W2H</a:t>
            </a:r>
            <a:r>
              <a:rPr lang="zh-CN" altLang="en-US" b="1" dirty="0">
                <a:solidFill>
                  <a:srgbClr val="404040"/>
                </a:solidFill>
                <a:latin typeface="+mn-ea"/>
              </a:rPr>
              <a:t>正确陈述信息了吗？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问题的严重度和紧急度？</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有无良品</a:t>
            </a:r>
            <a:r>
              <a:rPr lang="en-US" altLang="zh-CN" b="1" dirty="0">
                <a:solidFill>
                  <a:srgbClr val="404040"/>
                </a:solidFill>
                <a:latin typeface="+mn-ea"/>
              </a:rPr>
              <a:t>/</a:t>
            </a:r>
            <a:r>
              <a:rPr lang="zh-CN" altLang="en-US" b="1" dirty="0">
                <a:solidFill>
                  <a:srgbClr val="404040"/>
                </a:solidFill>
                <a:latin typeface="+mn-ea"/>
              </a:rPr>
              <a:t>不良品对比？</a:t>
            </a:r>
            <a:endParaRPr lang="en-US" altLang="zh-CN" b="1" dirty="0">
              <a:solidFill>
                <a:srgbClr val="404040"/>
              </a:solidFill>
              <a:latin typeface="+mn-ea"/>
            </a:endParaRPr>
          </a:p>
          <a:p>
            <a:pPr marL="342900" indent="-342900">
              <a:lnSpc>
                <a:spcPct val="200000"/>
              </a:lnSpc>
              <a:buClr>
                <a:srgbClr val="404040"/>
              </a:buClr>
              <a:buAutoNum type="arabicPeriod"/>
            </a:pPr>
            <a:endParaRPr lang="en-US" altLang="zh-CN" b="1" dirty="0">
              <a:solidFill>
                <a:srgbClr val="404040"/>
              </a:solidFill>
              <a:latin typeface="+mn-ea"/>
            </a:endParaRPr>
          </a:p>
        </p:txBody>
      </p:sp>
      <p:sp>
        <p:nvSpPr>
          <p:cNvPr id="10" name="文本框 9">
            <a:extLst>
              <a:ext uri="{FF2B5EF4-FFF2-40B4-BE49-F238E27FC236}">
                <a16:creationId xmlns:a16="http://schemas.microsoft.com/office/drawing/2014/main" id="{C2FAC78C-1986-4284-AA51-0AEBBAB01FCB}"/>
              </a:ext>
            </a:extLst>
          </p:cNvPr>
          <p:cNvSpPr txBox="1"/>
          <p:nvPr/>
        </p:nvSpPr>
        <p:spPr>
          <a:xfrm>
            <a:off x="7167065" y="1274752"/>
            <a:ext cx="3865237"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常见错误</a:t>
            </a:r>
          </a:p>
        </p:txBody>
      </p:sp>
      <p:sp>
        <p:nvSpPr>
          <p:cNvPr id="11" name="文本框 10">
            <a:extLst>
              <a:ext uri="{FF2B5EF4-FFF2-40B4-BE49-F238E27FC236}">
                <a16:creationId xmlns:a16="http://schemas.microsoft.com/office/drawing/2014/main" id="{36684559-EC4D-4364-B72A-1E2EE0600378}"/>
              </a:ext>
            </a:extLst>
          </p:cNvPr>
          <p:cNvSpPr txBox="1"/>
          <p:nvPr/>
        </p:nvSpPr>
        <p:spPr>
          <a:xfrm>
            <a:off x="7354957" y="1869553"/>
            <a:ext cx="4727535" cy="2132443"/>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未按照</a:t>
            </a:r>
            <a:r>
              <a:rPr lang="en-US" altLang="zh-CN" b="1" dirty="0">
                <a:solidFill>
                  <a:srgbClr val="404040"/>
                </a:solidFill>
                <a:latin typeface="+mn-ea"/>
              </a:rPr>
              <a:t>5W2H</a:t>
            </a:r>
            <a:r>
              <a:rPr lang="zh-CN" altLang="en-US" b="1" dirty="0">
                <a:solidFill>
                  <a:srgbClr val="404040"/>
                </a:solidFill>
                <a:latin typeface="+mn-ea"/>
              </a:rPr>
              <a:t>正确全面的陈述信息。</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未针对真正的问题。</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对问题的根本原因做了过早假设。</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将顾客端的表象作为公司端的表象。</a:t>
            </a:r>
            <a:endParaRPr lang="en-US" altLang="zh-CN" b="1" dirty="0">
              <a:solidFill>
                <a:srgbClr val="404040"/>
              </a:solidFill>
              <a:latin typeface="+mn-ea"/>
            </a:endParaRPr>
          </a:p>
        </p:txBody>
      </p:sp>
    </p:spTree>
    <p:extLst>
      <p:ext uri="{BB962C8B-B14F-4D97-AF65-F5344CB8AC3E}">
        <p14:creationId xmlns:p14="http://schemas.microsoft.com/office/powerpoint/2010/main" val="505281079"/>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D3</a:t>
            </a:r>
            <a:r>
              <a:rPr lang="zh-CN" altLang="en-US" b="1" spc="300" dirty="0"/>
              <a:t>：围堵措施</a:t>
            </a:r>
          </a:p>
        </p:txBody>
      </p:sp>
      <p:sp>
        <p:nvSpPr>
          <p:cNvPr id="21" name="TextBox 11">
            <a:extLst>
              <a:ext uri="{FF2B5EF4-FFF2-40B4-BE49-F238E27FC236}">
                <a16:creationId xmlns:a16="http://schemas.microsoft.com/office/drawing/2014/main" id="{74AF4A76-332D-4208-AE15-033BBB0EAF51}"/>
              </a:ext>
            </a:extLst>
          </p:cNvPr>
          <p:cNvSpPr txBox="1"/>
          <p:nvPr/>
        </p:nvSpPr>
        <p:spPr>
          <a:xfrm>
            <a:off x="4483291" y="2891685"/>
            <a:ext cx="3225417" cy="537315"/>
          </a:xfrm>
          <a:prstGeom prst="rect">
            <a:avLst/>
          </a:prstGeom>
          <a:noFill/>
        </p:spPr>
        <p:txBody>
          <a:bodyPr wrap="none" lIns="360000" tIns="0" rIns="0" bIns="0" anchor="b" anchorCtr="0">
            <a:normAutofit/>
          </a:bodyPr>
          <a:lstStyle/>
          <a:p>
            <a:r>
              <a:rPr lang="en-US" altLang="zh-CN" sz="3200" b="1" dirty="0">
                <a:solidFill>
                  <a:srgbClr val="C5040F"/>
                </a:solidFill>
                <a:latin typeface="+mn-ea"/>
              </a:rPr>
              <a:t>D3</a:t>
            </a:r>
            <a:r>
              <a:rPr lang="zh-CN" altLang="en-US" sz="3200" b="1" dirty="0">
                <a:solidFill>
                  <a:srgbClr val="C5040F"/>
                </a:solidFill>
                <a:latin typeface="+mn-ea"/>
              </a:rPr>
              <a:t>：围堵措施</a:t>
            </a:r>
          </a:p>
        </p:txBody>
      </p:sp>
    </p:spTree>
    <p:extLst>
      <p:ext uri="{BB962C8B-B14F-4D97-AF65-F5344CB8AC3E}">
        <p14:creationId xmlns:p14="http://schemas.microsoft.com/office/powerpoint/2010/main" val="38202657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D3</a:t>
            </a:r>
            <a:r>
              <a:rPr lang="zh-CN" altLang="en-US" b="1" spc="300" dirty="0"/>
              <a:t>：围堵措施</a:t>
            </a:r>
          </a:p>
        </p:txBody>
      </p:sp>
      <p:sp>
        <p:nvSpPr>
          <p:cNvPr id="4" name="文本框 3">
            <a:extLst>
              <a:ext uri="{FF2B5EF4-FFF2-40B4-BE49-F238E27FC236}">
                <a16:creationId xmlns:a16="http://schemas.microsoft.com/office/drawing/2014/main" id="{177BA727-1FC1-4ADA-9EDE-89124D6C6BC7}"/>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概述</a:t>
            </a:r>
          </a:p>
        </p:txBody>
      </p:sp>
      <p:sp>
        <p:nvSpPr>
          <p:cNvPr id="5" name="文本框 4">
            <a:extLst>
              <a:ext uri="{FF2B5EF4-FFF2-40B4-BE49-F238E27FC236}">
                <a16:creationId xmlns:a16="http://schemas.microsoft.com/office/drawing/2014/main" id="{5139F74F-92E7-4F71-A5D2-3CAFC45E5CA6}"/>
              </a:ext>
            </a:extLst>
          </p:cNvPr>
          <p:cNvSpPr txBox="1"/>
          <p:nvPr/>
        </p:nvSpPr>
        <p:spPr>
          <a:xfrm>
            <a:off x="1159698" y="1869553"/>
            <a:ext cx="5466390" cy="1024448"/>
          </a:xfrm>
          <a:prstGeom prst="rect">
            <a:avLst/>
          </a:prstGeom>
          <a:noFill/>
        </p:spPr>
        <p:txBody>
          <a:bodyPr wrap="square" lIns="0" tIns="0" rIns="0" bIns="0" rtlCol="0">
            <a:spAutoFit/>
          </a:bodyPr>
          <a:lstStyle/>
          <a:p>
            <a:pPr>
              <a:lnSpc>
                <a:spcPct val="200000"/>
              </a:lnSpc>
              <a:buClr>
                <a:srgbClr val="404040"/>
              </a:buClr>
            </a:pPr>
            <a:r>
              <a:rPr lang="en-US" altLang="zh-CN" b="1" dirty="0">
                <a:solidFill>
                  <a:srgbClr val="404040"/>
                </a:solidFill>
                <a:latin typeface="+mn-ea"/>
              </a:rPr>
              <a:t>D3</a:t>
            </a:r>
            <a:r>
              <a:rPr lang="zh-CN" altLang="en-US" b="1" dirty="0">
                <a:solidFill>
                  <a:srgbClr val="404040"/>
                </a:solidFill>
                <a:latin typeface="+mn-ea"/>
              </a:rPr>
              <a:t>过程是定义实施临时纠正措施，保证在实施永久纠正措施之前，将问题隔离。</a:t>
            </a:r>
            <a:endParaRPr lang="en-US" altLang="zh-CN" b="1" dirty="0">
              <a:solidFill>
                <a:srgbClr val="404040"/>
              </a:solidFill>
              <a:latin typeface="+mn-ea"/>
            </a:endParaRPr>
          </a:p>
        </p:txBody>
      </p:sp>
      <p:sp>
        <p:nvSpPr>
          <p:cNvPr id="6" name="文本框 5">
            <a:extLst>
              <a:ext uri="{FF2B5EF4-FFF2-40B4-BE49-F238E27FC236}">
                <a16:creationId xmlns:a16="http://schemas.microsoft.com/office/drawing/2014/main" id="{26B222A4-06DC-47E3-AF38-35C408D9D92C}"/>
              </a:ext>
            </a:extLst>
          </p:cNvPr>
          <p:cNvSpPr txBox="1"/>
          <p:nvPr/>
        </p:nvSpPr>
        <p:spPr>
          <a:xfrm>
            <a:off x="971806" y="3305675"/>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目的</a:t>
            </a:r>
          </a:p>
        </p:txBody>
      </p:sp>
      <p:sp>
        <p:nvSpPr>
          <p:cNvPr id="7" name="文本框 6">
            <a:extLst>
              <a:ext uri="{FF2B5EF4-FFF2-40B4-BE49-F238E27FC236}">
                <a16:creationId xmlns:a16="http://schemas.microsoft.com/office/drawing/2014/main" id="{E94A4801-7E3B-460D-8DC3-9FBAE17F2886}"/>
              </a:ext>
            </a:extLst>
          </p:cNvPr>
          <p:cNvSpPr txBox="1"/>
          <p:nvPr/>
        </p:nvSpPr>
        <p:spPr>
          <a:xfrm>
            <a:off x="1159697" y="3839850"/>
            <a:ext cx="5654462" cy="1578445"/>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防止继续产生不良品。</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减小产生的不良和后续可能产生的不良对顾客的影响。</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为</a:t>
            </a:r>
            <a:r>
              <a:rPr lang="en-US" altLang="zh-CN" b="1" dirty="0">
                <a:solidFill>
                  <a:srgbClr val="404040"/>
                </a:solidFill>
                <a:latin typeface="+mn-ea"/>
              </a:rPr>
              <a:t>8D</a:t>
            </a:r>
            <a:r>
              <a:rPr lang="zh-CN" altLang="en-US" b="1" dirty="0">
                <a:solidFill>
                  <a:srgbClr val="404040"/>
                </a:solidFill>
                <a:latin typeface="+mn-ea"/>
              </a:rPr>
              <a:t>团队分析解决问题争取时间。</a:t>
            </a:r>
            <a:endParaRPr lang="en-US" altLang="zh-CN" b="1" dirty="0">
              <a:solidFill>
                <a:srgbClr val="404040"/>
              </a:solidFill>
              <a:latin typeface="+mn-ea"/>
            </a:endParaRPr>
          </a:p>
        </p:txBody>
      </p:sp>
      <p:pic>
        <p:nvPicPr>
          <p:cNvPr id="2" name="图片 1">
            <a:extLst>
              <a:ext uri="{FF2B5EF4-FFF2-40B4-BE49-F238E27FC236}">
                <a16:creationId xmlns:a16="http://schemas.microsoft.com/office/drawing/2014/main" id="{13BBDFBA-967F-4645-AB67-6DB57202C02F}"/>
              </a:ext>
            </a:extLst>
          </p:cNvPr>
          <p:cNvPicPr>
            <a:picLocks noChangeAspect="1"/>
          </p:cNvPicPr>
          <p:nvPr/>
        </p:nvPicPr>
        <p:blipFill>
          <a:blip r:embed="rId3"/>
          <a:stretch>
            <a:fillRect/>
          </a:stretch>
        </p:blipFill>
        <p:spPr>
          <a:xfrm>
            <a:off x="6969164" y="1525810"/>
            <a:ext cx="4120897" cy="3929062"/>
          </a:xfrm>
          <a:prstGeom prst="rect">
            <a:avLst/>
          </a:prstGeom>
        </p:spPr>
      </p:pic>
    </p:spTree>
    <p:extLst>
      <p:ext uri="{BB962C8B-B14F-4D97-AF65-F5344CB8AC3E}">
        <p14:creationId xmlns:p14="http://schemas.microsoft.com/office/powerpoint/2010/main" val="1253258188"/>
      </p:ext>
    </p:extLst>
  </p:cSld>
  <p:clrMapOvr>
    <a:masterClrMapping/>
  </p:clrMapOvr>
  <p:transition spd="slow">
    <p:push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D3</a:t>
            </a:r>
            <a:r>
              <a:rPr lang="zh-CN" altLang="en-US" b="1" spc="300" dirty="0"/>
              <a:t>：围堵措施</a:t>
            </a:r>
          </a:p>
        </p:txBody>
      </p:sp>
      <p:sp>
        <p:nvSpPr>
          <p:cNvPr id="4" name="文本框 3">
            <a:extLst>
              <a:ext uri="{FF2B5EF4-FFF2-40B4-BE49-F238E27FC236}">
                <a16:creationId xmlns:a16="http://schemas.microsoft.com/office/drawing/2014/main" id="{177BA727-1FC1-4ADA-9EDE-89124D6C6BC7}"/>
              </a:ext>
            </a:extLst>
          </p:cNvPr>
          <p:cNvSpPr txBox="1"/>
          <p:nvPr/>
        </p:nvSpPr>
        <p:spPr>
          <a:xfrm>
            <a:off x="971806" y="1274752"/>
            <a:ext cx="4001027"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围堵措施与永久措施的区别</a:t>
            </a:r>
          </a:p>
        </p:txBody>
      </p:sp>
      <p:graphicFrame>
        <p:nvGraphicFramePr>
          <p:cNvPr id="2" name="图示 1">
            <a:extLst>
              <a:ext uri="{FF2B5EF4-FFF2-40B4-BE49-F238E27FC236}">
                <a16:creationId xmlns:a16="http://schemas.microsoft.com/office/drawing/2014/main" id="{AF5E0AB5-BCD7-4D4B-B275-B60A19696A32}"/>
              </a:ext>
            </a:extLst>
          </p:cNvPr>
          <p:cNvGraphicFramePr/>
          <p:nvPr>
            <p:extLst>
              <p:ext uri="{D42A27DB-BD31-4B8C-83A1-F6EECF244321}">
                <p14:modId xmlns:p14="http://schemas.microsoft.com/office/powerpoint/2010/main" val="1704068062"/>
              </p:ext>
            </p:extLst>
          </p:nvPr>
        </p:nvGraphicFramePr>
        <p:xfrm>
          <a:off x="2036177" y="2073967"/>
          <a:ext cx="8128000" cy="18685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图示 8">
            <a:extLst>
              <a:ext uri="{FF2B5EF4-FFF2-40B4-BE49-F238E27FC236}">
                <a16:creationId xmlns:a16="http://schemas.microsoft.com/office/drawing/2014/main" id="{36E8FC6F-6E92-45CA-A3A2-801A6ED84C62}"/>
              </a:ext>
            </a:extLst>
          </p:cNvPr>
          <p:cNvGraphicFramePr/>
          <p:nvPr>
            <p:extLst>
              <p:ext uri="{D42A27DB-BD31-4B8C-83A1-F6EECF244321}">
                <p14:modId xmlns:p14="http://schemas.microsoft.com/office/powerpoint/2010/main" val="2517480322"/>
              </p:ext>
            </p:extLst>
          </p:nvPr>
        </p:nvGraphicFramePr>
        <p:xfrm>
          <a:off x="2027823" y="3579311"/>
          <a:ext cx="8128000" cy="21658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217719780"/>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D3</a:t>
            </a:r>
            <a:r>
              <a:rPr lang="zh-CN" altLang="en-US" b="1" spc="300" dirty="0"/>
              <a:t>：围堵措施</a:t>
            </a:r>
          </a:p>
        </p:txBody>
      </p:sp>
      <p:sp>
        <p:nvSpPr>
          <p:cNvPr id="10" name="文本框 9">
            <a:extLst>
              <a:ext uri="{FF2B5EF4-FFF2-40B4-BE49-F238E27FC236}">
                <a16:creationId xmlns:a16="http://schemas.microsoft.com/office/drawing/2014/main" id="{38A7B6D4-D652-474D-87F1-B6F112A1D736}"/>
              </a:ext>
            </a:extLst>
          </p:cNvPr>
          <p:cNvSpPr txBox="1"/>
          <p:nvPr/>
        </p:nvSpPr>
        <p:spPr>
          <a:xfrm>
            <a:off x="932050" y="1401752"/>
            <a:ext cx="9710550" cy="369332"/>
          </a:xfrm>
          <a:prstGeom prst="rect">
            <a:avLst/>
          </a:prstGeom>
          <a:noFill/>
        </p:spPr>
        <p:txBody>
          <a:bodyPr wrap="square" lIns="0" tIns="0" rIns="0" bIns="0" rtlCol="0">
            <a:spAutoFit/>
          </a:bodyPr>
          <a:lstStyle/>
          <a:p>
            <a:r>
              <a:rPr lang="zh-CN" altLang="en-US" sz="2400" b="1" dirty="0">
                <a:solidFill>
                  <a:srgbClr val="CE060F"/>
                </a:solidFill>
                <a:latin typeface="+mj-ea"/>
                <a:ea typeface="+mj-ea"/>
              </a:rPr>
              <a:t>案例：</a:t>
            </a:r>
            <a:r>
              <a:rPr lang="zh-CN" altLang="en-US" sz="2400" b="1" dirty="0">
                <a:solidFill>
                  <a:srgbClr val="C4040F"/>
                </a:solidFill>
                <a:latin typeface="+mn-ea"/>
              </a:rPr>
              <a:t>顾客</a:t>
            </a:r>
            <a:r>
              <a:rPr lang="en-US" altLang="zh-CN" sz="2400" b="1" dirty="0">
                <a:solidFill>
                  <a:srgbClr val="C4040F"/>
                </a:solidFill>
                <a:latin typeface="+mn-ea"/>
              </a:rPr>
              <a:t>XX</a:t>
            </a:r>
            <a:r>
              <a:rPr lang="zh-CN" altLang="en-US" sz="2400" b="1" dirty="0">
                <a:solidFill>
                  <a:srgbClr val="C4040F"/>
                </a:solidFill>
                <a:latin typeface="+mn-ea"/>
              </a:rPr>
              <a:t>投诉我公司的</a:t>
            </a:r>
            <a:r>
              <a:rPr lang="en-US" altLang="zh-CN" sz="2400" b="1" dirty="0">
                <a:solidFill>
                  <a:srgbClr val="C4040F"/>
                </a:solidFill>
                <a:latin typeface="+mn-ea"/>
              </a:rPr>
              <a:t>XX</a:t>
            </a:r>
            <a:r>
              <a:rPr lang="zh-CN" altLang="en-US" sz="2400" b="1" dirty="0">
                <a:solidFill>
                  <a:srgbClr val="C4040F"/>
                </a:solidFill>
                <a:latin typeface="+mn-ea"/>
              </a:rPr>
              <a:t>型号压缩机在制冷系统中启动后振动过大。</a:t>
            </a:r>
            <a:endParaRPr lang="en-US" altLang="zh-CN" sz="2400" b="1" dirty="0">
              <a:solidFill>
                <a:srgbClr val="C4040F"/>
              </a:solidFill>
              <a:latin typeface="+mn-ea"/>
            </a:endParaRPr>
          </a:p>
        </p:txBody>
      </p:sp>
      <p:sp>
        <p:nvSpPr>
          <p:cNvPr id="11" name="文本框 10">
            <a:extLst>
              <a:ext uri="{FF2B5EF4-FFF2-40B4-BE49-F238E27FC236}">
                <a16:creationId xmlns:a16="http://schemas.microsoft.com/office/drawing/2014/main" id="{3159C080-CB8A-4A47-B131-121A626CBAB8}"/>
              </a:ext>
            </a:extLst>
          </p:cNvPr>
          <p:cNvSpPr txBox="1"/>
          <p:nvPr/>
        </p:nvSpPr>
        <p:spPr>
          <a:xfrm>
            <a:off x="2635910" y="1975037"/>
            <a:ext cx="7565640" cy="2686441"/>
          </a:xfrm>
          <a:prstGeom prst="rect">
            <a:avLst/>
          </a:prstGeom>
          <a:noFill/>
        </p:spPr>
        <p:txBody>
          <a:bodyPr wrap="square" lIns="0" tIns="0" rIns="0" bIns="0" rtlCol="0">
            <a:spAutoFit/>
          </a:bodyPr>
          <a:lstStyle/>
          <a:p>
            <a:pPr>
              <a:lnSpc>
                <a:spcPct val="200000"/>
              </a:lnSpc>
              <a:buClr>
                <a:srgbClr val="404040"/>
              </a:buClr>
            </a:pPr>
            <a:r>
              <a:rPr lang="zh-CN" altLang="en-US" b="1" dirty="0">
                <a:solidFill>
                  <a:srgbClr val="404040"/>
                </a:solidFill>
                <a:latin typeface="+mn-ea"/>
              </a:rPr>
              <a:t>经过</a:t>
            </a:r>
            <a:r>
              <a:rPr lang="en-US" altLang="zh-CN" b="1" dirty="0">
                <a:solidFill>
                  <a:srgbClr val="404040"/>
                </a:solidFill>
                <a:latin typeface="+mn-ea"/>
              </a:rPr>
              <a:t>8D</a:t>
            </a:r>
            <a:r>
              <a:rPr lang="zh-CN" altLang="en-US" b="1" dirty="0">
                <a:solidFill>
                  <a:srgbClr val="404040"/>
                </a:solidFill>
                <a:latin typeface="+mn-ea"/>
              </a:rPr>
              <a:t>团队研究，制定围堵措施如下：</a:t>
            </a:r>
            <a:endParaRPr lang="en-US" altLang="zh-CN" b="1" dirty="0">
              <a:solidFill>
                <a:srgbClr val="404040"/>
              </a:solidFill>
              <a:latin typeface="+mn-ea"/>
            </a:endParaRPr>
          </a:p>
          <a:p>
            <a:pPr>
              <a:lnSpc>
                <a:spcPct val="200000"/>
              </a:lnSpc>
              <a:buClr>
                <a:srgbClr val="404040"/>
              </a:buClr>
            </a:pPr>
            <a:r>
              <a:rPr lang="zh-CN" altLang="en-US" b="1" dirty="0">
                <a:solidFill>
                  <a:srgbClr val="404040"/>
                </a:solidFill>
                <a:latin typeface="+mn-ea"/>
              </a:rPr>
              <a:t>（</a:t>
            </a:r>
            <a:r>
              <a:rPr lang="en-US" altLang="zh-CN" b="1" dirty="0">
                <a:solidFill>
                  <a:srgbClr val="404040"/>
                </a:solidFill>
                <a:latin typeface="+mn-ea"/>
              </a:rPr>
              <a:t>1</a:t>
            </a:r>
            <a:r>
              <a:rPr lang="zh-CN" altLang="en-US" b="1" dirty="0">
                <a:solidFill>
                  <a:srgbClr val="404040"/>
                </a:solidFill>
                <a:latin typeface="+mn-ea"/>
              </a:rPr>
              <a:t>）对当前所有在线产品和在库产品</a:t>
            </a:r>
            <a:r>
              <a:rPr lang="en-US" altLang="zh-CN" b="1" dirty="0">
                <a:solidFill>
                  <a:srgbClr val="404040"/>
                </a:solidFill>
                <a:latin typeface="+mn-ea"/>
              </a:rPr>
              <a:t>100%</a:t>
            </a:r>
            <a:r>
              <a:rPr lang="zh-CN" altLang="en-US" b="1" dirty="0">
                <a:solidFill>
                  <a:srgbClr val="404040"/>
                </a:solidFill>
                <a:latin typeface="+mn-ea"/>
              </a:rPr>
              <a:t>检查振动，筛除不良品。</a:t>
            </a:r>
            <a:endParaRPr lang="en-US" altLang="zh-CN" b="1" dirty="0">
              <a:solidFill>
                <a:srgbClr val="404040"/>
              </a:solidFill>
              <a:latin typeface="+mn-ea"/>
            </a:endParaRPr>
          </a:p>
          <a:p>
            <a:pPr>
              <a:lnSpc>
                <a:spcPct val="200000"/>
              </a:lnSpc>
              <a:buClr>
                <a:srgbClr val="404040"/>
              </a:buClr>
            </a:pPr>
            <a:r>
              <a:rPr lang="zh-CN" altLang="en-US" b="1" dirty="0">
                <a:solidFill>
                  <a:srgbClr val="404040"/>
                </a:solidFill>
                <a:latin typeface="+mn-ea"/>
              </a:rPr>
              <a:t>（</a:t>
            </a:r>
            <a:r>
              <a:rPr lang="en-US" altLang="zh-CN" b="1" dirty="0">
                <a:solidFill>
                  <a:srgbClr val="404040"/>
                </a:solidFill>
                <a:latin typeface="+mn-ea"/>
              </a:rPr>
              <a:t>2</a:t>
            </a:r>
            <a:r>
              <a:rPr lang="zh-CN" altLang="en-US" b="1" dirty="0">
                <a:solidFill>
                  <a:srgbClr val="404040"/>
                </a:solidFill>
                <a:latin typeface="+mn-ea"/>
              </a:rPr>
              <a:t>）确认无在运产品和中转储存产品。</a:t>
            </a:r>
            <a:endParaRPr lang="en-US" altLang="zh-CN" b="1" dirty="0">
              <a:solidFill>
                <a:srgbClr val="404040"/>
              </a:solidFill>
              <a:latin typeface="+mn-ea"/>
            </a:endParaRPr>
          </a:p>
          <a:p>
            <a:pPr>
              <a:lnSpc>
                <a:spcPct val="200000"/>
              </a:lnSpc>
              <a:buClr>
                <a:srgbClr val="404040"/>
              </a:buClr>
            </a:pPr>
            <a:r>
              <a:rPr lang="zh-CN" altLang="en-US" b="1" dirty="0">
                <a:solidFill>
                  <a:srgbClr val="404040"/>
                </a:solidFill>
                <a:latin typeface="+mn-ea"/>
              </a:rPr>
              <a:t>（</a:t>
            </a:r>
            <a:r>
              <a:rPr lang="en-US" altLang="zh-CN" b="1" dirty="0">
                <a:solidFill>
                  <a:srgbClr val="404040"/>
                </a:solidFill>
                <a:latin typeface="+mn-ea"/>
              </a:rPr>
              <a:t>3</a:t>
            </a:r>
            <a:r>
              <a:rPr lang="zh-CN" altLang="en-US" b="1" dirty="0">
                <a:solidFill>
                  <a:srgbClr val="404040"/>
                </a:solidFill>
                <a:latin typeface="+mn-ea"/>
              </a:rPr>
              <a:t>）确认相关顾客处无待用产品。</a:t>
            </a:r>
            <a:endParaRPr lang="en-US" altLang="zh-CN" b="1" dirty="0">
              <a:solidFill>
                <a:srgbClr val="404040"/>
              </a:solidFill>
              <a:latin typeface="+mn-ea"/>
            </a:endParaRPr>
          </a:p>
          <a:p>
            <a:pPr>
              <a:lnSpc>
                <a:spcPct val="200000"/>
              </a:lnSpc>
              <a:buClr>
                <a:srgbClr val="404040"/>
              </a:buClr>
            </a:pPr>
            <a:r>
              <a:rPr lang="zh-CN" altLang="en-US" b="1" dirty="0">
                <a:solidFill>
                  <a:srgbClr val="404040"/>
                </a:solidFill>
                <a:latin typeface="+mn-ea"/>
              </a:rPr>
              <a:t>（</a:t>
            </a:r>
            <a:r>
              <a:rPr lang="en-US" altLang="zh-CN" b="1" dirty="0">
                <a:solidFill>
                  <a:srgbClr val="404040"/>
                </a:solidFill>
                <a:latin typeface="+mn-ea"/>
              </a:rPr>
              <a:t>4</a:t>
            </a:r>
            <a:r>
              <a:rPr lang="zh-CN" altLang="en-US" b="1" dirty="0">
                <a:solidFill>
                  <a:srgbClr val="404040"/>
                </a:solidFill>
                <a:latin typeface="+mn-ea"/>
              </a:rPr>
              <a:t>）后续生产的产品需要</a:t>
            </a:r>
            <a:r>
              <a:rPr lang="en-US" altLang="zh-CN" b="1" dirty="0">
                <a:solidFill>
                  <a:srgbClr val="404040"/>
                </a:solidFill>
                <a:latin typeface="+mn-ea"/>
              </a:rPr>
              <a:t>100%</a:t>
            </a:r>
            <a:r>
              <a:rPr lang="zh-CN" altLang="en-US" b="1" dirty="0">
                <a:solidFill>
                  <a:srgbClr val="404040"/>
                </a:solidFill>
                <a:latin typeface="+mn-ea"/>
              </a:rPr>
              <a:t>检查振动。</a:t>
            </a:r>
            <a:endParaRPr lang="en-US" altLang="zh-CN" b="1" dirty="0">
              <a:solidFill>
                <a:srgbClr val="404040"/>
              </a:solidFill>
              <a:latin typeface="+mn-ea"/>
            </a:endParaRPr>
          </a:p>
        </p:txBody>
      </p:sp>
    </p:spTree>
    <p:extLst>
      <p:ext uri="{BB962C8B-B14F-4D97-AF65-F5344CB8AC3E}">
        <p14:creationId xmlns:p14="http://schemas.microsoft.com/office/powerpoint/2010/main" val="771378299"/>
      </p:ext>
    </p:extLst>
  </p:cSld>
  <p:clrMapOvr>
    <a:masterClrMapping/>
  </p:clrMapOvr>
  <p:transition spd="slow">
    <p:push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D3</a:t>
            </a:r>
            <a:r>
              <a:rPr lang="zh-CN" altLang="en-US" b="1" spc="300" dirty="0"/>
              <a:t>：围堵措施</a:t>
            </a:r>
          </a:p>
        </p:txBody>
      </p:sp>
      <p:sp>
        <p:nvSpPr>
          <p:cNvPr id="4" name="文本框 3">
            <a:extLst>
              <a:ext uri="{FF2B5EF4-FFF2-40B4-BE49-F238E27FC236}">
                <a16:creationId xmlns:a16="http://schemas.microsoft.com/office/drawing/2014/main" id="{177BA727-1FC1-4ADA-9EDE-89124D6C6BC7}"/>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常用围堵措施</a:t>
            </a:r>
          </a:p>
        </p:txBody>
      </p:sp>
      <p:sp>
        <p:nvSpPr>
          <p:cNvPr id="5" name="文本框 4">
            <a:extLst>
              <a:ext uri="{FF2B5EF4-FFF2-40B4-BE49-F238E27FC236}">
                <a16:creationId xmlns:a16="http://schemas.microsoft.com/office/drawing/2014/main" id="{5139F74F-92E7-4F71-A5D2-3CAFC45E5CA6}"/>
              </a:ext>
            </a:extLst>
          </p:cNvPr>
          <p:cNvSpPr txBox="1"/>
          <p:nvPr/>
        </p:nvSpPr>
        <p:spPr>
          <a:xfrm>
            <a:off x="1159698" y="1869553"/>
            <a:ext cx="3831402" cy="2686441"/>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en-US" altLang="zh-CN" b="1" dirty="0">
                <a:solidFill>
                  <a:srgbClr val="404040"/>
                </a:solidFill>
                <a:latin typeface="+mn-ea"/>
              </a:rPr>
              <a:t>100%</a:t>
            </a:r>
            <a:r>
              <a:rPr lang="zh-CN" altLang="en-US" b="1" dirty="0">
                <a:solidFill>
                  <a:srgbClr val="404040"/>
                </a:solidFill>
                <a:latin typeface="+mn-ea"/>
              </a:rPr>
              <a:t>隔离</a:t>
            </a:r>
            <a:r>
              <a:rPr lang="en-US" altLang="zh-CN" b="1" dirty="0">
                <a:solidFill>
                  <a:srgbClr val="404040"/>
                </a:solidFill>
                <a:latin typeface="+mn-ea"/>
              </a:rPr>
              <a:t>/</a:t>
            </a:r>
            <a:r>
              <a:rPr lang="zh-CN" altLang="en-US" b="1" dirty="0">
                <a:solidFill>
                  <a:srgbClr val="404040"/>
                </a:solidFill>
                <a:latin typeface="+mn-ea"/>
              </a:rPr>
              <a:t>检查</a:t>
            </a:r>
            <a:r>
              <a:rPr lang="en-US" altLang="zh-CN" b="1" dirty="0">
                <a:solidFill>
                  <a:srgbClr val="404040"/>
                </a:solidFill>
                <a:latin typeface="+mn-ea"/>
              </a:rPr>
              <a:t>/</a:t>
            </a:r>
            <a:r>
              <a:rPr lang="zh-CN" altLang="en-US" b="1" dirty="0">
                <a:solidFill>
                  <a:srgbClr val="404040"/>
                </a:solidFill>
                <a:latin typeface="+mn-ea"/>
              </a:rPr>
              <a:t>筛选。</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不良品更换</a:t>
            </a:r>
            <a:r>
              <a:rPr lang="en-US" altLang="zh-CN" b="1" dirty="0">
                <a:solidFill>
                  <a:srgbClr val="404040"/>
                </a:solidFill>
                <a:latin typeface="+mn-ea"/>
              </a:rPr>
              <a:t>/</a:t>
            </a:r>
            <a:r>
              <a:rPr lang="zh-CN" altLang="en-US" b="1" dirty="0">
                <a:solidFill>
                  <a:srgbClr val="404040"/>
                </a:solidFill>
                <a:latin typeface="+mn-ea"/>
              </a:rPr>
              <a:t>废弃</a:t>
            </a:r>
            <a:r>
              <a:rPr lang="en-US" altLang="zh-CN" b="1" dirty="0">
                <a:solidFill>
                  <a:srgbClr val="404040"/>
                </a:solidFill>
                <a:latin typeface="+mn-ea"/>
              </a:rPr>
              <a:t>/</a:t>
            </a:r>
            <a:r>
              <a:rPr lang="zh-CN" altLang="en-US" b="1" dirty="0">
                <a:solidFill>
                  <a:srgbClr val="404040"/>
                </a:solidFill>
                <a:latin typeface="+mn-ea"/>
              </a:rPr>
              <a:t>维修。</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停止生产。</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提高产品规格水平。</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员工培训。</a:t>
            </a:r>
            <a:endParaRPr lang="en-US" altLang="zh-CN" b="1" dirty="0">
              <a:solidFill>
                <a:srgbClr val="404040"/>
              </a:solidFill>
              <a:latin typeface="+mn-ea"/>
            </a:endParaRPr>
          </a:p>
        </p:txBody>
      </p:sp>
      <p:sp>
        <p:nvSpPr>
          <p:cNvPr id="6" name="文本框 5">
            <a:extLst>
              <a:ext uri="{FF2B5EF4-FFF2-40B4-BE49-F238E27FC236}">
                <a16:creationId xmlns:a16="http://schemas.microsoft.com/office/drawing/2014/main" id="{26B222A4-06DC-47E3-AF38-35C408D9D92C}"/>
              </a:ext>
            </a:extLst>
          </p:cNvPr>
          <p:cNvSpPr txBox="1"/>
          <p:nvPr/>
        </p:nvSpPr>
        <p:spPr>
          <a:xfrm>
            <a:off x="6537719"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检查表</a:t>
            </a:r>
          </a:p>
        </p:txBody>
      </p:sp>
      <p:sp>
        <p:nvSpPr>
          <p:cNvPr id="7" name="文本框 6">
            <a:extLst>
              <a:ext uri="{FF2B5EF4-FFF2-40B4-BE49-F238E27FC236}">
                <a16:creationId xmlns:a16="http://schemas.microsoft.com/office/drawing/2014/main" id="{E94A4801-7E3B-460D-8DC3-9FBAE17F2886}"/>
              </a:ext>
            </a:extLst>
          </p:cNvPr>
          <p:cNvSpPr txBox="1"/>
          <p:nvPr/>
        </p:nvSpPr>
        <p:spPr>
          <a:xfrm>
            <a:off x="6725610" y="1808927"/>
            <a:ext cx="5466390" cy="2132443"/>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做到</a:t>
            </a:r>
            <a:r>
              <a:rPr lang="en-US" altLang="zh-CN" b="1" dirty="0">
                <a:solidFill>
                  <a:srgbClr val="404040"/>
                </a:solidFill>
                <a:latin typeface="+mn-ea"/>
              </a:rPr>
              <a:t>100%</a:t>
            </a:r>
            <a:r>
              <a:rPr lang="zh-CN" altLang="en-US" b="1" dirty="0">
                <a:solidFill>
                  <a:srgbClr val="404040"/>
                </a:solidFill>
                <a:latin typeface="+mn-ea"/>
              </a:rPr>
              <a:t>检查</a:t>
            </a:r>
            <a:r>
              <a:rPr lang="en-US" altLang="zh-CN" b="1" dirty="0">
                <a:solidFill>
                  <a:srgbClr val="404040"/>
                </a:solidFill>
                <a:latin typeface="+mn-ea"/>
              </a:rPr>
              <a:t>/</a:t>
            </a:r>
            <a:r>
              <a:rPr lang="zh-CN" altLang="en-US" b="1" dirty="0">
                <a:solidFill>
                  <a:srgbClr val="404040"/>
                </a:solidFill>
                <a:latin typeface="+mn-ea"/>
              </a:rPr>
              <a:t>筛选了吗？有数据吗？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实施所有围堵措施了吗？记录了吗？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围堵措施验证有效了吗？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起始日期和结束日期定义了吗？</a:t>
            </a:r>
            <a:endParaRPr lang="en-US" altLang="zh-CN" b="1" dirty="0">
              <a:solidFill>
                <a:srgbClr val="404040"/>
              </a:solidFill>
              <a:latin typeface="+mn-ea"/>
            </a:endParaRPr>
          </a:p>
        </p:txBody>
      </p:sp>
      <p:sp>
        <p:nvSpPr>
          <p:cNvPr id="8" name="文本框 7">
            <a:extLst>
              <a:ext uri="{FF2B5EF4-FFF2-40B4-BE49-F238E27FC236}">
                <a16:creationId xmlns:a16="http://schemas.microsoft.com/office/drawing/2014/main" id="{7BB84877-0BE6-4968-BBAC-6F5929AABD2A}"/>
              </a:ext>
            </a:extLst>
          </p:cNvPr>
          <p:cNvSpPr txBox="1"/>
          <p:nvPr/>
        </p:nvSpPr>
        <p:spPr>
          <a:xfrm>
            <a:off x="6537719" y="4238583"/>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常见错误</a:t>
            </a:r>
          </a:p>
        </p:txBody>
      </p:sp>
      <p:sp>
        <p:nvSpPr>
          <p:cNvPr id="9" name="文本框 8">
            <a:extLst>
              <a:ext uri="{FF2B5EF4-FFF2-40B4-BE49-F238E27FC236}">
                <a16:creationId xmlns:a16="http://schemas.microsoft.com/office/drawing/2014/main" id="{A10D4F2A-AA5D-4179-9605-F257BBEC46D2}"/>
              </a:ext>
            </a:extLst>
          </p:cNvPr>
          <p:cNvSpPr txBox="1"/>
          <p:nvPr/>
        </p:nvSpPr>
        <p:spPr>
          <a:xfrm>
            <a:off x="6725610" y="4772758"/>
            <a:ext cx="5466390" cy="1024448"/>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未做到</a:t>
            </a:r>
            <a:r>
              <a:rPr lang="en-US" altLang="zh-CN" b="1" dirty="0">
                <a:solidFill>
                  <a:srgbClr val="404040"/>
                </a:solidFill>
                <a:latin typeface="+mn-ea"/>
              </a:rPr>
              <a:t>100%</a:t>
            </a:r>
            <a:r>
              <a:rPr lang="zh-CN" altLang="en-US" b="1" dirty="0">
                <a:solidFill>
                  <a:srgbClr val="404040"/>
                </a:solidFill>
                <a:latin typeface="+mn-ea"/>
              </a:rPr>
              <a:t>检查</a:t>
            </a:r>
            <a:r>
              <a:rPr lang="en-US" altLang="zh-CN" b="1" dirty="0">
                <a:solidFill>
                  <a:srgbClr val="404040"/>
                </a:solidFill>
                <a:latin typeface="+mn-ea"/>
              </a:rPr>
              <a:t>/</a:t>
            </a:r>
            <a:r>
              <a:rPr lang="zh-CN" altLang="en-US" b="1" dirty="0">
                <a:solidFill>
                  <a:srgbClr val="404040"/>
                </a:solidFill>
                <a:latin typeface="+mn-ea"/>
              </a:rPr>
              <a:t>筛选，继续出现问题。</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未记录围堵措施的信息。</a:t>
            </a:r>
            <a:endParaRPr lang="en-US" altLang="zh-CN" b="1" dirty="0">
              <a:solidFill>
                <a:srgbClr val="404040"/>
              </a:solidFill>
              <a:latin typeface="+mn-ea"/>
            </a:endParaRPr>
          </a:p>
        </p:txBody>
      </p:sp>
    </p:spTree>
    <p:extLst>
      <p:ext uri="{BB962C8B-B14F-4D97-AF65-F5344CB8AC3E}">
        <p14:creationId xmlns:p14="http://schemas.microsoft.com/office/powerpoint/2010/main" val="3743675655"/>
      </p:ext>
    </p:extLst>
  </p:cSld>
  <p:clrMapOvr>
    <a:masterClrMapping/>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6">
            <a:extLst>
              <a:ext uri="{FF2B5EF4-FFF2-40B4-BE49-F238E27FC236}">
                <a16:creationId xmlns:a16="http://schemas.microsoft.com/office/drawing/2014/main" id="{84476F06-10F1-4D84-B265-12649D96DF94}"/>
              </a:ext>
            </a:extLst>
          </p:cNvPr>
          <p:cNvSpPr txBox="1">
            <a:spLocks/>
          </p:cNvSpPr>
          <p:nvPr/>
        </p:nvSpPr>
        <p:spPr>
          <a:xfrm>
            <a:off x="3447179"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dirty="0"/>
              <a:t>小测试</a:t>
            </a:r>
          </a:p>
        </p:txBody>
      </p:sp>
      <p:grpSp>
        <p:nvGrpSpPr>
          <p:cNvPr id="12" name="组合 11">
            <a:extLst>
              <a:ext uri="{FF2B5EF4-FFF2-40B4-BE49-F238E27FC236}">
                <a16:creationId xmlns:a16="http://schemas.microsoft.com/office/drawing/2014/main" id="{5350E8EE-040A-43C8-9319-B57910560920}"/>
              </a:ext>
            </a:extLst>
          </p:cNvPr>
          <p:cNvGrpSpPr/>
          <p:nvPr/>
        </p:nvGrpSpPr>
        <p:grpSpPr>
          <a:xfrm>
            <a:off x="926196" y="1521195"/>
            <a:ext cx="10059670" cy="2600199"/>
            <a:chOff x="612684" y="1521195"/>
            <a:chExt cx="10059670" cy="2600199"/>
          </a:xfrm>
        </p:grpSpPr>
        <p:sp>
          <p:nvSpPr>
            <p:cNvPr id="13" name="文本框 12">
              <a:extLst>
                <a:ext uri="{FF2B5EF4-FFF2-40B4-BE49-F238E27FC236}">
                  <a16:creationId xmlns:a16="http://schemas.microsoft.com/office/drawing/2014/main" id="{C3612E1E-6243-40D7-8AD8-55763126D8E7}"/>
                </a:ext>
              </a:extLst>
            </p:cNvPr>
            <p:cNvSpPr txBox="1"/>
            <p:nvPr/>
          </p:nvSpPr>
          <p:spPr>
            <a:xfrm>
              <a:off x="1310480" y="1521195"/>
              <a:ext cx="9361874" cy="2600199"/>
            </a:xfrm>
            <a:prstGeom prst="rect">
              <a:avLst/>
            </a:prstGeom>
            <a:noFill/>
          </p:spPr>
          <p:txBody>
            <a:bodyPr wrap="square" lIns="0" tIns="0" rIns="0" bIns="0" rtlCol="0">
              <a:spAutoFit/>
            </a:bodyPr>
            <a:lstStyle/>
            <a:p>
              <a:pPr>
                <a:lnSpc>
                  <a:spcPct val="300000"/>
                </a:lnSpc>
              </a:pPr>
              <a:r>
                <a:rPr lang="zh-CN" altLang="en-US" sz="2000" b="1" dirty="0">
                  <a:solidFill>
                    <a:srgbClr val="404040"/>
                  </a:solidFill>
                  <a:latin typeface="+mj-ea"/>
                  <a:ea typeface="+mj-ea"/>
                </a:rPr>
                <a:t>（多选题）</a:t>
              </a:r>
              <a:r>
                <a:rPr lang="en-US" altLang="zh-CN" sz="2000" b="1" dirty="0">
                  <a:solidFill>
                    <a:srgbClr val="404040"/>
                  </a:solidFill>
                  <a:latin typeface="+mj-ea"/>
                  <a:ea typeface="+mj-ea"/>
                </a:rPr>
                <a:t>8D D0</a:t>
              </a:r>
              <a:r>
                <a:rPr lang="zh-CN" altLang="en-US" sz="2000" b="1" dirty="0">
                  <a:solidFill>
                    <a:srgbClr val="404040"/>
                  </a:solidFill>
                  <a:latin typeface="+mj-ea"/>
                  <a:ea typeface="+mj-ea"/>
                </a:rPr>
                <a:t>阶段的目标是（             ）</a:t>
              </a:r>
              <a:endParaRPr lang="en-US" altLang="zh-CN" sz="2000" b="1" dirty="0">
                <a:solidFill>
                  <a:srgbClr val="404040"/>
                </a:solidFill>
                <a:latin typeface="+mj-ea"/>
                <a:ea typeface="+mj-ea"/>
              </a:endParaRPr>
            </a:p>
            <a:p>
              <a:pPr>
                <a:lnSpc>
                  <a:spcPct val="300000"/>
                </a:lnSpc>
              </a:pPr>
              <a:r>
                <a:rPr lang="en-US" altLang="zh-CN" sz="2000" b="1" dirty="0">
                  <a:solidFill>
                    <a:srgbClr val="404040"/>
                  </a:solidFill>
                  <a:latin typeface="+mj-ea"/>
                  <a:ea typeface="+mj-ea"/>
                </a:rPr>
                <a:t>A. </a:t>
              </a:r>
              <a:r>
                <a:rPr lang="zh-CN" altLang="en-US" sz="2000" b="1" dirty="0">
                  <a:solidFill>
                    <a:srgbClr val="404040"/>
                  </a:solidFill>
                  <a:latin typeface="+mj-ea"/>
                  <a:ea typeface="+mj-ea"/>
                </a:rPr>
                <a:t>制定紧急反应措施，保护顾客                          </a:t>
              </a:r>
              <a:r>
                <a:rPr lang="en-US" altLang="zh-CN" sz="2000" b="1" dirty="0">
                  <a:solidFill>
                    <a:srgbClr val="404040"/>
                  </a:solidFill>
                  <a:latin typeface="+mj-ea"/>
                  <a:ea typeface="+mj-ea"/>
                </a:rPr>
                <a:t>B.</a:t>
              </a:r>
              <a:r>
                <a:rPr lang="zh-CN" altLang="en-US" sz="2000" b="1" dirty="0">
                  <a:solidFill>
                    <a:srgbClr val="404040"/>
                  </a:solidFill>
                  <a:latin typeface="+mj-ea"/>
                  <a:ea typeface="+mj-ea"/>
                </a:rPr>
                <a:t> 定义、描述清楚问题</a:t>
              </a:r>
              <a:endParaRPr lang="en-US" altLang="zh-CN" sz="2000" b="1" dirty="0">
                <a:solidFill>
                  <a:srgbClr val="404040"/>
                </a:solidFill>
                <a:latin typeface="+mj-ea"/>
                <a:ea typeface="+mj-ea"/>
              </a:endParaRPr>
            </a:p>
            <a:p>
              <a:pPr>
                <a:lnSpc>
                  <a:spcPct val="300000"/>
                </a:lnSpc>
              </a:pPr>
              <a:r>
                <a:rPr lang="en-US" altLang="zh-CN" sz="2000" b="1" dirty="0">
                  <a:solidFill>
                    <a:srgbClr val="404040"/>
                  </a:solidFill>
                  <a:latin typeface="+mj-ea"/>
                  <a:ea typeface="+mj-ea"/>
                </a:rPr>
                <a:t>C. </a:t>
              </a:r>
              <a:r>
                <a:rPr lang="zh-CN" altLang="en-US" sz="2000" b="1" dirty="0">
                  <a:solidFill>
                    <a:srgbClr val="404040"/>
                  </a:solidFill>
                  <a:latin typeface="+mn-ea"/>
                  <a:ea typeface="+mj-ea"/>
                  <a:sym typeface="+mn-lt"/>
                </a:rPr>
                <a:t>组建</a:t>
              </a:r>
              <a:r>
                <a:rPr lang="en-US" altLang="zh-CN" sz="2000" b="1" dirty="0">
                  <a:solidFill>
                    <a:srgbClr val="404040"/>
                  </a:solidFill>
                  <a:latin typeface="+mn-ea"/>
                  <a:ea typeface="+mj-ea"/>
                  <a:sym typeface="+mn-lt"/>
                </a:rPr>
                <a:t>8D</a:t>
              </a:r>
              <a:r>
                <a:rPr lang="zh-CN" altLang="en-US" sz="2000" b="1" dirty="0">
                  <a:solidFill>
                    <a:srgbClr val="404040"/>
                  </a:solidFill>
                  <a:latin typeface="+mn-ea"/>
                  <a:ea typeface="+mj-ea"/>
                  <a:sym typeface="+mn-lt"/>
                </a:rPr>
                <a:t>团队</a:t>
              </a:r>
              <a:r>
                <a:rPr lang="zh-CN" altLang="en-US" sz="2000" b="1" dirty="0">
                  <a:solidFill>
                    <a:srgbClr val="404040"/>
                  </a:solidFill>
                  <a:latin typeface="+mn-ea"/>
                  <a:sym typeface="+mn-lt"/>
                </a:rPr>
                <a:t>                                                    </a:t>
              </a:r>
              <a:r>
                <a:rPr lang="en-US" altLang="zh-CN" sz="2000" b="1" dirty="0">
                  <a:solidFill>
                    <a:srgbClr val="404040"/>
                  </a:solidFill>
                  <a:latin typeface="+mn-ea"/>
                  <a:sym typeface="+mn-lt"/>
                </a:rPr>
                <a:t>D. </a:t>
              </a:r>
              <a:r>
                <a:rPr lang="zh-CN" altLang="en-US" sz="2000" b="1" dirty="0">
                  <a:solidFill>
                    <a:srgbClr val="404040"/>
                  </a:solidFill>
                  <a:latin typeface="+mn-ea"/>
                  <a:sym typeface="+mn-lt"/>
                </a:rPr>
                <a:t>确定是否使用</a:t>
              </a:r>
              <a:r>
                <a:rPr lang="en-US" altLang="zh-CN" sz="2000" b="1" dirty="0">
                  <a:solidFill>
                    <a:srgbClr val="404040"/>
                  </a:solidFill>
                  <a:latin typeface="+mn-ea"/>
                  <a:sym typeface="+mn-lt"/>
                </a:rPr>
                <a:t>8D</a:t>
              </a:r>
              <a:r>
                <a:rPr lang="zh-CN" altLang="en-US" sz="2000" b="1" dirty="0">
                  <a:solidFill>
                    <a:srgbClr val="404040"/>
                  </a:solidFill>
                  <a:latin typeface="+mn-ea"/>
                  <a:sym typeface="+mn-lt"/>
                </a:rPr>
                <a:t>来解决问题</a:t>
              </a:r>
              <a:endParaRPr lang="en-US" altLang="zh-CN" sz="2000" b="1" dirty="0">
                <a:solidFill>
                  <a:srgbClr val="404040"/>
                </a:solidFill>
                <a:latin typeface="+mn-ea"/>
                <a:sym typeface="+mn-lt"/>
              </a:endParaRPr>
            </a:p>
          </p:txBody>
        </p:sp>
        <p:sp>
          <p:nvSpPr>
            <p:cNvPr id="14" name="椭圆 13">
              <a:extLst>
                <a:ext uri="{FF2B5EF4-FFF2-40B4-BE49-F238E27FC236}">
                  <a16:creationId xmlns:a16="http://schemas.microsoft.com/office/drawing/2014/main" id="{94F99702-F348-4DC7-B1EA-4803140FF51E}"/>
                </a:ext>
              </a:extLst>
            </p:cNvPr>
            <p:cNvSpPr/>
            <p:nvPr/>
          </p:nvSpPr>
          <p:spPr>
            <a:xfrm>
              <a:off x="612684" y="1848668"/>
              <a:ext cx="497659" cy="497659"/>
            </a:xfrm>
            <a:prstGeom prst="ellipse">
              <a:avLst/>
            </a:prstGeom>
            <a:gradFill flip="none" rotWithShape="1">
              <a:gsLst>
                <a:gs pos="0">
                  <a:schemeClr val="bg1"/>
                </a:gs>
                <a:gs pos="100000">
                  <a:srgbClr val="CDCDCD"/>
                </a:gs>
              </a:gsLst>
              <a:lin ang="11400000" scaled="0"/>
              <a:tileRect/>
            </a:gradFill>
            <a:ln w="9525">
              <a:solidFill>
                <a:schemeClr val="bg1"/>
              </a:solid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noProof="0" dirty="0" err="1"/>
            </a:p>
          </p:txBody>
        </p:sp>
        <p:sp>
          <p:nvSpPr>
            <p:cNvPr id="16" name="文本框 15">
              <a:extLst>
                <a:ext uri="{FF2B5EF4-FFF2-40B4-BE49-F238E27FC236}">
                  <a16:creationId xmlns:a16="http://schemas.microsoft.com/office/drawing/2014/main" id="{25E91A1A-C840-45DA-9C24-E863DA59E60D}"/>
                </a:ext>
              </a:extLst>
            </p:cNvPr>
            <p:cNvSpPr txBox="1"/>
            <p:nvPr/>
          </p:nvSpPr>
          <p:spPr>
            <a:xfrm>
              <a:off x="812822" y="1978095"/>
              <a:ext cx="297521" cy="246221"/>
            </a:xfrm>
            <a:prstGeom prst="rect">
              <a:avLst/>
            </a:prstGeom>
            <a:noFill/>
          </p:spPr>
          <p:txBody>
            <a:bodyPr wrap="square" lIns="0" tIns="0" rIns="0" bIns="0" rtlCol="0">
              <a:spAutoFit/>
            </a:bodyPr>
            <a:lstStyle/>
            <a:p>
              <a:r>
                <a:rPr lang="en-US" altLang="zh-CN" sz="1600" b="1" dirty="0">
                  <a:solidFill>
                    <a:srgbClr val="404040"/>
                  </a:solidFill>
                  <a:latin typeface="+mn-ea"/>
                </a:rPr>
                <a:t>2</a:t>
              </a:r>
              <a:endParaRPr lang="zh-CN" altLang="en-US" sz="1600" b="1" dirty="0" err="1">
                <a:solidFill>
                  <a:srgbClr val="404040"/>
                </a:solidFill>
                <a:latin typeface="+mn-ea"/>
              </a:endParaRPr>
            </a:p>
          </p:txBody>
        </p:sp>
      </p:grpSp>
      <p:sp>
        <p:nvSpPr>
          <p:cNvPr id="17" name="文本框 16">
            <a:extLst>
              <a:ext uri="{FF2B5EF4-FFF2-40B4-BE49-F238E27FC236}">
                <a16:creationId xmlns:a16="http://schemas.microsoft.com/office/drawing/2014/main" id="{897C648E-0C63-425E-84B6-7C881477A0CF}"/>
              </a:ext>
            </a:extLst>
          </p:cNvPr>
          <p:cNvSpPr txBox="1"/>
          <p:nvPr/>
        </p:nvSpPr>
        <p:spPr>
          <a:xfrm>
            <a:off x="5719275" y="1943245"/>
            <a:ext cx="971007" cy="369332"/>
          </a:xfrm>
          <a:prstGeom prst="rect">
            <a:avLst/>
          </a:prstGeom>
          <a:noFill/>
        </p:spPr>
        <p:txBody>
          <a:bodyPr wrap="square" lIns="0" tIns="0" rIns="0" bIns="0" rtlCol="0">
            <a:spAutoFit/>
          </a:bodyPr>
          <a:lstStyle/>
          <a:p>
            <a:r>
              <a:rPr lang="en-US" altLang="zh-CN" sz="2400" b="1" dirty="0">
                <a:solidFill>
                  <a:srgbClr val="C4040F"/>
                </a:solidFill>
                <a:latin typeface="+mn-ea"/>
              </a:rPr>
              <a:t>AD</a:t>
            </a:r>
            <a:endParaRPr lang="zh-CN" altLang="en-US" sz="2400" b="1" dirty="0">
              <a:solidFill>
                <a:srgbClr val="C4040F"/>
              </a:solidFill>
              <a:latin typeface="+mn-ea"/>
            </a:endParaRPr>
          </a:p>
        </p:txBody>
      </p:sp>
    </p:spTree>
    <p:extLst>
      <p:ext uri="{BB962C8B-B14F-4D97-AF65-F5344CB8AC3E}">
        <p14:creationId xmlns:p14="http://schemas.microsoft.com/office/powerpoint/2010/main" val="3523930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E4D06F8-B0D3-4EEA-A1E3-A4D65047F646}"/>
              </a:ext>
            </a:extLst>
          </p:cNvPr>
          <p:cNvSpPr txBox="1"/>
          <p:nvPr/>
        </p:nvSpPr>
        <p:spPr>
          <a:xfrm>
            <a:off x="1420485" y="1274752"/>
            <a:ext cx="3481715" cy="369332"/>
          </a:xfrm>
          <a:prstGeom prst="rect">
            <a:avLst/>
          </a:prstGeom>
          <a:noFill/>
        </p:spPr>
        <p:txBody>
          <a:bodyPr wrap="square" lIns="0" tIns="0" rIns="0" bIns="0" rtlCol="0">
            <a:spAutoFit/>
          </a:bodyPr>
          <a:lstStyle/>
          <a:p>
            <a:r>
              <a:rPr lang="zh-CN" altLang="en-US" sz="2400" b="1" dirty="0">
                <a:solidFill>
                  <a:srgbClr val="CE060F"/>
                </a:solidFill>
                <a:latin typeface="+mj-ea"/>
                <a:ea typeface="+mj-ea"/>
              </a:rPr>
              <a:t>什么是</a:t>
            </a:r>
            <a:r>
              <a:rPr lang="en-US" altLang="zh-CN" sz="2400" b="1" dirty="0">
                <a:solidFill>
                  <a:srgbClr val="CE060F"/>
                </a:solidFill>
                <a:latin typeface="+mj-ea"/>
                <a:ea typeface="+mj-ea"/>
              </a:rPr>
              <a:t>8D</a:t>
            </a:r>
            <a:endParaRPr lang="zh-CN" altLang="en-US" sz="2400" b="1" dirty="0">
              <a:solidFill>
                <a:srgbClr val="CE060F"/>
              </a:solidFill>
              <a:latin typeface="+mj-ea"/>
              <a:ea typeface="+mj-ea"/>
            </a:endParaRPr>
          </a:p>
        </p:txBody>
      </p:sp>
      <p:sp>
        <p:nvSpPr>
          <p:cNvPr id="5" name="椭圆 4">
            <a:extLst>
              <a:ext uri="{FF2B5EF4-FFF2-40B4-BE49-F238E27FC236}">
                <a16:creationId xmlns:a16="http://schemas.microsoft.com/office/drawing/2014/main" id="{8663D46F-C23D-464F-9053-C09F26A420DA}"/>
              </a:ext>
            </a:extLst>
          </p:cNvPr>
          <p:cNvSpPr/>
          <p:nvPr/>
        </p:nvSpPr>
        <p:spPr>
          <a:xfrm>
            <a:off x="494902" y="1096284"/>
            <a:ext cx="720000" cy="720000"/>
          </a:xfrm>
          <a:prstGeom prst="ellipse">
            <a:avLst/>
          </a:prstGeom>
          <a:gradFill flip="none" rotWithShape="1">
            <a:gsLst>
              <a:gs pos="0">
                <a:schemeClr val="bg1"/>
              </a:gs>
              <a:gs pos="100000">
                <a:srgbClr val="CDCDCD"/>
              </a:gs>
            </a:gsLst>
            <a:lin ang="11400000" scaled="0"/>
            <a:tileRect/>
          </a:gradFill>
          <a:ln w="9525">
            <a:solidFill>
              <a:schemeClr val="bg1"/>
            </a:solid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noProof="0" dirty="0" err="1"/>
          </a:p>
        </p:txBody>
      </p:sp>
      <p:sp>
        <p:nvSpPr>
          <p:cNvPr id="6" name="椭圆 5">
            <a:extLst>
              <a:ext uri="{FF2B5EF4-FFF2-40B4-BE49-F238E27FC236}">
                <a16:creationId xmlns:a16="http://schemas.microsoft.com/office/drawing/2014/main" id="{40BF73A0-36C9-4950-B651-E8F0ACDE00FF}"/>
              </a:ext>
            </a:extLst>
          </p:cNvPr>
          <p:cNvSpPr/>
          <p:nvPr/>
        </p:nvSpPr>
        <p:spPr>
          <a:xfrm>
            <a:off x="571312" y="1172695"/>
            <a:ext cx="567181" cy="567181"/>
          </a:xfrm>
          <a:prstGeom prst="ellipse">
            <a:avLst/>
          </a:prstGeom>
          <a:gradFill flip="none" rotWithShape="1">
            <a:gsLst>
              <a:gs pos="0">
                <a:srgbClr val="B0000F"/>
              </a:gs>
              <a:gs pos="100000">
                <a:srgbClr val="E30910"/>
              </a:gs>
            </a:gsLst>
            <a:lin ang="0" scaled="0"/>
            <a:tileRect/>
          </a:gradFill>
          <a:ln w="9525">
            <a:no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noProof="0" dirty="0" err="1"/>
          </a:p>
        </p:txBody>
      </p:sp>
      <p:sp>
        <p:nvSpPr>
          <p:cNvPr id="8" name="文本框 7">
            <a:extLst>
              <a:ext uri="{FF2B5EF4-FFF2-40B4-BE49-F238E27FC236}">
                <a16:creationId xmlns:a16="http://schemas.microsoft.com/office/drawing/2014/main" id="{EFDCF4BC-B362-4C6B-9F46-6BDC53D31122}"/>
              </a:ext>
            </a:extLst>
          </p:cNvPr>
          <p:cNvSpPr txBox="1"/>
          <p:nvPr/>
        </p:nvSpPr>
        <p:spPr>
          <a:xfrm>
            <a:off x="708320" y="1333174"/>
            <a:ext cx="504896" cy="246221"/>
          </a:xfrm>
          <a:prstGeom prst="rect">
            <a:avLst/>
          </a:prstGeom>
          <a:noFill/>
        </p:spPr>
        <p:txBody>
          <a:bodyPr wrap="square" lIns="0" tIns="0" rIns="0" bIns="0" rtlCol="0">
            <a:spAutoFit/>
          </a:bodyPr>
          <a:lstStyle/>
          <a:p>
            <a:r>
              <a:rPr lang="en-US" altLang="zh-CN" sz="1600" b="1" dirty="0">
                <a:solidFill>
                  <a:schemeClr val="bg1"/>
                </a:solidFill>
                <a:latin typeface="+mn-ea"/>
              </a:rPr>
              <a:t>1.1</a:t>
            </a:r>
            <a:endParaRPr lang="zh-CN" altLang="en-US" sz="1600" b="1" dirty="0" err="1">
              <a:solidFill>
                <a:schemeClr val="bg1"/>
              </a:solidFill>
              <a:latin typeface="+mn-ea"/>
            </a:endParaRPr>
          </a:p>
        </p:txBody>
      </p:sp>
      <p:sp>
        <p:nvSpPr>
          <p:cNvPr id="9" name="文本框 8">
            <a:extLst>
              <a:ext uri="{FF2B5EF4-FFF2-40B4-BE49-F238E27FC236}">
                <a16:creationId xmlns:a16="http://schemas.microsoft.com/office/drawing/2014/main" id="{F7184B6B-A429-49E5-8F73-53EA717F39E1}"/>
              </a:ext>
            </a:extLst>
          </p:cNvPr>
          <p:cNvSpPr txBox="1"/>
          <p:nvPr/>
        </p:nvSpPr>
        <p:spPr>
          <a:xfrm>
            <a:off x="854901" y="2053174"/>
            <a:ext cx="10322293" cy="2132443"/>
          </a:xfrm>
          <a:prstGeom prst="rect">
            <a:avLst/>
          </a:prstGeom>
          <a:noFill/>
        </p:spPr>
        <p:txBody>
          <a:bodyPr wrap="square" lIns="0" tIns="0" rIns="0" bIns="0" rtlCol="0">
            <a:spAutoFit/>
          </a:bodyPr>
          <a:lstStyle/>
          <a:p>
            <a:pPr marL="285750" indent="-285750">
              <a:lnSpc>
                <a:spcPct val="200000"/>
              </a:lnSpc>
              <a:buClr>
                <a:srgbClr val="C00000"/>
              </a:buClr>
              <a:buFont typeface="Wingdings" panose="05000000000000000000" pitchFamily="2" charset="2"/>
              <a:buChar char="Ø"/>
            </a:pPr>
            <a:r>
              <a:rPr lang="en-US" altLang="zh-CN" b="1" dirty="0">
                <a:solidFill>
                  <a:srgbClr val="404040"/>
                </a:solidFill>
                <a:latin typeface="+mn-ea"/>
              </a:rPr>
              <a:t>8D</a:t>
            </a:r>
            <a:r>
              <a:rPr lang="zh-CN" altLang="en-US" b="1" dirty="0">
                <a:solidFill>
                  <a:srgbClr val="404040"/>
                </a:solidFill>
                <a:latin typeface="+mn-ea"/>
              </a:rPr>
              <a:t>（</a:t>
            </a:r>
            <a:r>
              <a:rPr lang="en-US" altLang="zh-CN" b="1" dirty="0">
                <a:solidFill>
                  <a:srgbClr val="404040"/>
                </a:solidFill>
                <a:latin typeface="+mn-ea"/>
              </a:rPr>
              <a:t>Eight Disciplines</a:t>
            </a:r>
            <a:r>
              <a:rPr lang="zh-CN" altLang="en-US" b="1" dirty="0">
                <a:solidFill>
                  <a:srgbClr val="404040"/>
                </a:solidFill>
                <a:latin typeface="+mn-ea"/>
              </a:rPr>
              <a:t>），又称团队导向问题解决方法，是一个处理及解决问题的方法。</a:t>
            </a:r>
            <a:endParaRPr lang="en-US" altLang="zh-CN" b="1" dirty="0">
              <a:solidFill>
                <a:srgbClr val="404040"/>
              </a:solidFill>
              <a:latin typeface="+mn-ea"/>
            </a:endParaRPr>
          </a:p>
          <a:p>
            <a:pPr marL="285750" indent="-285750">
              <a:lnSpc>
                <a:spcPct val="200000"/>
              </a:lnSpc>
              <a:buClr>
                <a:srgbClr val="C00000"/>
              </a:buClr>
              <a:buFont typeface="Wingdings" panose="05000000000000000000" pitchFamily="2" charset="2"/>
              <a:buChar char="Ø"/>
            </a:pPr>
            <a:r>
              <a:rPr lang="en-US" altLang="zh-CN" b="1" dirty="0">
                <a:solidFill>
                  <a:srgbClr val="404040"/>
                </a:solidFill>
                <a:latin typeface="+mn-ea"/>
              </a:rPr>
              <a:t>8D</a:t>
            </a:r>
            <a:r>
              <a:rPr lang="zh-CN" altLang="en-US" b="1" dirty="0">
                <a:solidFill>
                  <a:srgbClr val="404040"/>
                </a:solidFill>
                <a:latin typeface="+mn-ea"/>
              </a:rPr>
              <a:t>，始创于福特公司，成为其全球化品质管制及改善的特殊必备方法。由于功效显著，</a:t>
            </a:r>
            <a:r>
              <a:rPr lang="en-US" altLang="zh-CN" b="1" dirty="0">
                <a:solidFill>
                  <a:srgbClr val="404040"/>
                </a:solidFill>
                <a:latin typeface="+mn-ea"/>
              </a:rPr>
              <a:t>8D</a:t>
            </a:r>
            <a:r>
              <a:rPr lang="zh-CN" altLang="en-US" b="1" dirty="0">
                <a:solidFill>
                  <a:srgbClr val="404040"/>
                </a:solidFill>
                <a:latin typeface="+mn-ea"/>
              </a:rPr>
              <a:t>逐渐成为汽车和其它制造型行业用来解决各类原因未知或疑难问题的主要方法。</a:t>
            </a:r>
            <a:endParaRPr lang="en-US" altLang="zh-CN" b="1" dirty="0">
              <a:solidFill>
                <a:srgbClr val="404040"/>
              </a:solidFill>
              <a:latin typeface="+mn-ea"/>
            </a:endParaRPr>
          </a:p>
          <a:p>
            <a:pPr marL="285750" indent="-285750">
              <a:lnSpc>
                <a:spcPct val="200000"/>
              </a:lnSpc>
              <a:buClr>
                <a:srgbClr val="C00000"/>
              </a:buClr>
              <a:buFont typeface="Wingdings" panose="05000000000000000000" pitchFamily="2" charset="2"/>
              <a:buChar char="Ø"/>
            </a:pPr>
            <a:r>
              <a:rPr lang="en-US" altLang="zh-CN" b="1" dirty="0">
                <a:solidFill>
                  <a:srgbClr val="404040"/>
                </a:solidFill>
                <a:latin typeface="+mn-ea"/>
              </a:rPr>
              <a:t>8D</a:t>
            </a:r>
            <a:r>
              <a:rPr lang="zh-CN" altLang="en-US" b="1" dirty="0">
                <a:solidFill>
                  <a:srgbClr val="404040"/>
                </a:solidFill>
                <a:latin typeface="+mn-ea"/>
              </a:rPr>
              <a:t>由</a:t>
            </a:r>
            <a:r>
              <a:rPr lang="en-US" altLang="zh-CN" b="1" dirty="0">
                <a:solidFill>
                  <a:srgbClr val="404040"/>
                </a:solidFill>
                <a:latin typeface="+mn-ea"/>
              </a:rPr>
              <a:t>8</a:t>
            </a:r>
            <a:r>
              <a:rPr lang="zh-CN" altLang="en-US" b="1" dirty="0">
                <a:solidFill>
                  <a:srgbClr val="404040"/>
                </a:solidFill>
                <a:latin typeface="+mn-ea"/>
              </a:rPr>
              <a:t>个步骤组成（</a:t>
            </a:r>
            <a:r>
              <a:rPr lang="en-US" altLang="zh-CN" b="1" dirty="0">
                <a:solidFill>
                  <a:srgbClr val="404040"/>
                </a:solidFill>
                <a:latin typeface="+mn-ea"/>
              </a:rPr>
              <a:t>D1~D8</a:t>
            </a:r>
            <a:r>
              <a:rPr lang="zh-CN" altLang="en-US" b="1" dirty="0">
                <a:solidFill>
                  <a:srgbClr val="404040"/>
                </a:solidFill>
                <a:latin typeface="+mn-ea"/>
              </a:rPr>
              <a:t>），其后又加入了一个准备的步骤（</a:t>
            </a:r>
            <a:r>
              <a:rPr lang="en-US" altLang="zh-CN" b="1" dirty="0">
                <a:solidFill>
                  <a:srgbClr val="404040"/>
                </a:solidFill>
                <a:latin typeface="+mn-ea"/>
              </a:rPr>
              <a:t>D0</a:t>
            </a:r>
            <a:r>
              <a:rPr lang="zh-CN" altLang="en-US" b="1" dirty="0">
                <a:solidFill>
                  <a:srgbClr val="404040"/>
                </a:solidFill>
                <a:latin typeface="+mn-ea"/>
              </a:rPr>
              <a:t>）。</a:t>
            </a:r>
            <a:endParaRPr lang="en-US" altLang="zh-CN" b="1" dirty="0">
              <a:solidFill>
                <a:srgbClr val="404040"/>
              </a:solidFill>
              <a:latin typeface="+mn-ea"/>
            </a:endParaRPr>
          </a:p>
        </p:txBody>
      </p:sp>
      <p:sp>
        <p:nvSpPr>
          <p:cNvPr id="10" name="内容占位符 6">
            <a:extLst>
              <a:ext uri="{FF2B5EF4-FFF2-40B4-BE49-F238E27FC236}">
                <a16:creationId xmlns:a16="http://schemas.microsoft.com/office/drawing/2014/main" id="{2B8DF20B-59B9-4386-A79F-C1F8E5C84624}"/>
              </a:ext>
            </a:extLst>
          </p:cNvPr>
          <p:cNvSpPr txBox="1">
            <a:spLocks/>
          </p:cNvSpPr>
          <p:nvPr/>
        </p:nvSpPr>
        <p:spPr>
          <a:xfrm>
            <a:off x="3195645"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a:t>基本概念</a:t>
            </a:r>
            <a:endParaRPr lang="zh-CN" altLang="en-US" spc="300" dirty="0"/>
          </a:p>
        </p:txBody>
      </p:sp>
    </p:spTree>
    <p:extLst>
      <p:ext uri="{BB962C8B-B14F-4D97-AF65-F5344CB8AC3E}">
        <p14:creationId xmlns:p14="http://schemas.microsoft.com/office/powerpoint/2010/main" val="1247851168"/>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D4</a:t>
            </a:r>
            <a:r>
              <a:rPr lang="zh-CN" altLang="en-US" b="1" spc="300" dirty="0"/>
              <a:t>：根本原因</a:t>
            </a:r>
          </a:p>
        </p:txBody>
      </p:sp>
      <p:sp>
        <p:nvSpPr>
          <p:cNvPr id="21" name="TextBox 11">
            <a:extLst>
              <a:ext uri="{FF2B5EF4-FFF2-40B4-BE49-F238E27FC236}">
                <a16:creationId xmlns:a16="http://schemas.microsoft.com/office/drawing/2014/main" id="{74AF4A76-332D-4208-AE15-033BBB0EAF51}"/>
              </a:ext>
            </a:extLst>
          </p:cNvPr>
          <p:cNvSpPr txBox="1"/>
          <p:nvPr/>
        </p:nvSpPr>
        <p:spPr>
          <a:xfrm>
            <a:off x="4483291" y="2891685"/>
            <a:ext cx="3225417" cy="537315"/>
          </a:xfrm>
          <a:prstGeom prst="rect">
            <a:avLst/>
          </a:prstGeom>
          <a:noFill/>
        </p:spPr>
        <p:txBody>
          <a:bodyPr wrap="none" lIns="360000" tIns="0" rIns="0" bIns="0" anchor="b" anchorCtr="0">
            <a:normAutofit/>
          </a:bodyPr>
          <a:lstStyle/>
          <a:p>
            <a:r>
              <a:rPr lang="en-US" altLang="zh-CN" sz="3200" b="1" dirty="0">
                <a:solidFill>
                  <a:srgbClr val="C5040F"/>
                </a:solidFill>
                <a:latin typeface="+mn-ea"/>
              </a:rPr>
              <a:t>D4</a:t>
            </a:r>
            <a:r>
              <a:rPr lang="zh-CN" altLang="en-US" sz="3200" b="1" dirty="0">
                <a:solidFill>
                  <a:srgbClr val="C5040F"/>
                </a:solidFill>
                <a:latin typeface="+mn-ea"/>
              </a:rPr>
              <a:t>：根本原因</a:t>
            </a:r>
          </a:p>
        </p:txBody>
      </p:sp>
    </p:spTree>
    <p:extLst>
      <p:ext uri="{BB962C8B-B14F-4D97-AF65-F5344CB8AC3E}">
        <p14:creationId xmlns:p14="http://schemas.microsoft.com/office/powerpoint/2010/main" val="21222688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D4</a:t>
            </a:r>
            <a:r>
              <a:rPr lang="zh-CN" altLang="en-US" b="1" spc="300" dirty="0"/>
              <a:t>：根本原因</a:t>
            </a:r>
          </a:p>
        </p:txBody>
      </p:sp>
      <p:sp>
        <p:nvSpPr>
          <p:cNvPr id="4" name="文本框 3">
            <a:extLst>
              <a:ext uri="{FF2B5EF4-FFF2-40B4-BE49-F238E27FC236}">
                <a16:creationId xmlns:a16="http://schemas.microsoft.com/office/drawing/2014/main" id="{92A9D48E-3DED-4EE4-9343-6DECD6E93AE3}"/>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概述</a:t>
            </a:r>
          </a:p>
        </p:txBody>
      </p:sp>
      <p:sp>
        <p:nvSpPr>
          <p:cNvPr id="5" name="文本框 4">
            <a:extLst>
              <a:ext uri="{FF2B5EF4-FFF2-40B4-BE49-F238E27FC236}">
                <a16:creationId xmlns:a16="http://schemas.microsoft.com/office/drawing/2014/main" id="{8299930E-DA2C-4EE2-B949-20318D8B2283}"/>
              </a:ext>
            </a:extLst>
          </p:cNvPr>
          <p:cNvSpPr txBox="1"/>
          <p:nvPr/>
        </p:nvSpPr>
        <p:spPr>
          <a:xfrm>
            <a:off x="1159698" y="1869553"/>
            <a:ext cx="5466390" cy="1024448"/>
          </a:xfrm>
          <a:prstGeom prst="rect">
            <a:avLst/>
          </a:prstGeom>
          <a:noFill/>
        </p:spPr>
        <p:txBody>
          <a:bodyPr wrap="square" lIns="0" tIns="0" rIns="0" bIns="0" rtlCol="0">
            <a:spAutoFit/>
          </a:bodyPr>
          <a:lstStyle/>
          <a:p>
            <a:pPr>
              <a:lnSpc>
                <a:spcPct val="200000"/>
              </a:lnSpc>
              <a:buClr>
                <a:srgbClr val="404040"/>
              </a:buClr>
            </a:pPr>
            <a:r>
              <a:rPr lang="en-US" altLang="zh-CN" b="1" dirty="0">
                <a:solidFill>
                  <a:srgbClr val="404040"/>
                </a:solidFill>
                <a:latin typeface="+mn-ea"/>
              </a:rPr>
              <a:t>D4</a:t>
            </a:r>
            <a:r>
              <a:rPr lang="zh-CN" altLang="en-US" b="1" dirty="0">
                <a:solidFill>
                  <a:srgbClr val="404040"/>
                </a:solidFill>
                <a:latin typeface="+mn-ea"/>
              </a:rPr>
              <a:t>过程是要找到问题发生的根本原因和流出的根本原因。</a:t>
            </a:r>
            <a:endParaRPr lang="en-US" altLang="zh-CN" b="1" dirty="0">
              <a:solidFill>
                <a:srgbClr val="404040"/>
              </a:solidFill>
              <a:latin typeface="+mn-ea"/>
            </a:endParaRPr>
          </a:p>
        </p:txBody>
      </p:sp>
      <p:sp>
        <p:nvSpPr>
          <p:cNvPr id="6" name="文本框 5">
            <a:extLst>
              <a:ext uri="{FF2B5EF4-FFF2-40B4-BE49-F238E27FC236}">
                <a16:creationId xmlns:a16="http://schemas.microsoft.com/office/drawing/2014/main" id="{2B98A40C-35FE-478C-8D89-C3D41FFD8626}"/>
              </a:ext>
            </a:extLst>
          </p:cNvPr>
          <p:cNvSpPr txBox="1"/>
          <p:nvPr/>
        </p:nvSpPr>
        <p:spPr>
          <a:xfrm>
            <a:off x="971806" y="3305675"/>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需要注意的问题</a:t>
            </a:r>
          </a:p>
        </p:txBody>
      </p:sp>
      <p:sp>
        <p:nvSpPr>
          <p:cNvPr id="7" name="文本框 6">
            <a:extLst>
              <a:ext uri="{FF2B5EF4-FFF2-40B4-BE49-F238E27FC236}">
                <a16:creationId xmlns:a16="http://schemas.microsoft.com/office/drawing/2014/main" id="{98902FE7-A5FD-4CA2-954E-52E990723C26}"/>
              </a:ext>
            </a:extLst>
          </p:cNvPr>
          <p:cNvSpPr txBox="1"/>
          <p:nvPr/>
        </p:nvSpPr>
        <p:spPr>
          <a:xfrm>
            <a:off x="1159697" y="3839850"/>
            <a:ext cx="5466390" cy="1578445"/>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可能原因要罗列周全。</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可能原因的分析要有理有据，验证充分。</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根本原因不一定只有一个。</a:t>
            </a:r>
            <a:endParaRPr lang="en-US" altLang="zh-CN" b="1" dirty="0">
              <a:solidFill>
                <a:srgbClr val="404040"/>
              </a:solidFill>
              <a:latin typeface="+mn-ea"/>
            </a:endParaRPr>
          </a:p>
        </p:txBody>
      </p:sp>
      <p:pic>
        <p:nvPicPr>
          <p:cNvPr id="2" name="图片 1">
            <a:extLst>
              <a:ext uri="{FF2B5EF4-FFF2-40B4-BE49-F238E27FC236}">
                <a16:creationId xmlns:a16="http://schemas.microsoft.com/office/drawing/2014/main" id="{512AC044-9D7D-410F-864F-0AAD35CECD2B}"/>
              </a:ext>
            </a:extLst>
          </p:cNvPr>
          <p:cNvPicPr>
            <a:picLocks noChangeAspect="1"/>
          </p:cNvPicPr>
          <p:nvPr/>
        </p:nvPicPr>
        <p:blipFill>
          <a:blip r:embed="rId3"/>
          <a:stretch>
            <a:fillRect/>
          </a:stretch>
        </p:blipFill>
        <p:spPr>
          <a:xfrm>
            <a:off x="7256825" y="1415316"/>
            <a:ext cx="3565336" cy="4002979"/>
          </a:xfrm>
          <a:prstGeom prst="rect">
            <a:avLst/>
          </a:prstGeom>
        </p:spPr>
      </p:pic>
    </p:spTree>
    <p:extLst>
      <p:ext uri="{BB962C8B-B14F-4D97-AF65-F5344CB8AC3E}">
        <p14:creationId xmlns:p14="http://schemas.microsoft.com/office/powerpoint/2010/main" val="936593308"/>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D4</a:t>
            </a:r>
            <a:r>
              <a:rPr lang="zh-CN" altLang="en-US" b="1" spc="300" dirty="0"/>
              <a:t>：根本原因</a:t>
            </a:r>
          </a:p>
        </p:txBody>
      </p:sp>
      <p:sp>
        <p:nvSpPr>
          <p:cNvPr id="4" name="文本框 3">
            <a:extLst>
              <a:ext uri="{FF2B5EF4-FFF2-40B4-BE49-F238E27FC236}">
                <a16:creationId xmlns:a16="http://schemas.microsoft.com/office/drawing/2014/main" id="{92A9D48E-3DED-4EE4-9343-6DECD6E93AE3}"/>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常用的质量工具</a:t>
            </a:r>
          </a:p>
        </p:txBody>
      </p:sp>
      <p:sp>
        <p:nvSpPr>
          <p:cNvPr id="5" name="文本框 4">
            <a:extLst>
              <a:ext uri="{FF2B5EF4-FFF2-40B4-BE49-F238E27FC236}">
                <a16:creationId xmlns:a16="http://schemas.microsoft.com/office/drawing/2014/main" id="{8299930E-DA2C-4EE2-B949-20318D8B2283}"/>
              </a:ext>
            </a:extLst>
          </p:cNvPr>
          <p:cNvSpPr txBox="1"/>
          <p:nvPr/>
        </p:nvSpPr>
        <p:spPr>
          <a:xfrm>
            <a:off x="1159698" y="1869553"/>
            <a:ext cx="3515849" cy="3240439"/>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头脑风暴法</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鱼骨图（因果图）</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故障树分析</a:t>
            </a:r>
            <a:endParaRPr lang="en-US" altLang="zh-CN" b="1" dirty="0">
              <a:solidFill>
                <a:srgbClr val="404040"/>
              </a:solidFill>
              <a:latin typeface="+mn-ea"/>
            </a:endParaRPr>
          </a:p>
          <a:p>
            <a:pPr marL="342900" indent="-342900">
              <a:lnSpc>
                <a:spcPct val="200000"/>
              </a:lnSpc>
              <a:buClr>
                <a:srgbClr val="404040"/>
              </a:buClr>
              <a:buFontTx/>
              <a:buAutoNum type="arabicPeriod"/>
            </a:pPr>
            <a:r>
              <a:rPr lang="en-US" altLang="zh-CN" b="1" dirty="0">
                <a:solidFill>
                  <a:srgbClr val="404040"/>
                </a:solidFill>
                <a:latin typeface="+mn-ea"/>
              </a:rPr>
              <a:t>5Why</a:t>
            </a:r>
            <a:r>
              <a:rPr lang="zh-CN" altLang="en-US" b="1" dirty="0">
                <a:solidFill>
                  <a:srgbClr val="404040"/>
                </a:solidFill>
                <a:latin typeface="+mn-ea"/>
              </a:rPr>
              <a:t>分析法</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调查表</a:t>
            </a:r>
            <a:r>
              <a:rPr lang="en-US" altLang="zh-CN" b="1" dirty="0">
                <a:solidFill>
                  <a:srgbClr val="404040"/>
                </a:solidFill>
                <a:latin typeface="+mn-ea"/>
              </a:rPr>
              <a:t>/</a:t>
            </a:r>
            <a:r>
              <a:rPr lang="zh-CN" altLang="en-US" b="1" dirty="0">
                <a:solidFill>
                  <a:srgbClr val="404040"/>
                </a:solidFill>
                <a:latin typeface="+mn-ea"/>
              </a:rPr>
              <a:t>直方图</a:t>
            </a:r>
            <a:r>
              <a:rPr lang="en-US" altLang="zh-CN" b="1" dirty="0">
                <a:solidFill>
                  <a:srgbClr val="404040"/>
                </a:solidFill>
                <a:latin typeface="+mn-ea"/>
              </a:rPr>
              <a:t>/</a:t>
            </a:r>
            <a:r>
              <a:rPr lang="zh-CN" altLang="en-US" b="1" dirty="0">
                <a:solidFill>
                  <a:srgbClr val="404040"/>
                </a:solidFill>
                <a:latin typeface="+mn-ea"/>
              </a:rPr>
              <a:t>散布图</a:t>
            </a:r>
            <a:r>
              <a:rPr lang="en-US" altLang="zh-CN" b="1" dirty="0">
                <a:solidFill>
                  <a:srgbClr val="404040"/>
                </a:solidFill>
                <a:latin typeface="+mn-ea"/>
              </a:rPr>
              <a:t>/</a:t>
            </a:r>
            <a:r>
              <a:rPr lang="zh-CN" altLang="en-US" b="1" dirty="0">
                <a:solidFill>
                  <a:srgbClr val="404040"/>
                </a:solidFill>
                <a:latin typeface="+mn-ea"/>
              </a:rPr>
              <a:t>控制图</a:t>
            </a:r>
            <a:r>
              <a:rPr lang="en-US" altLang="zh-CN" b="1" dirty="0">
                <a:solidFill>
                  <a:srgbClr val="404040"/>
                </a:solidFill>
                <a:latin typeface="+mn-ea"/>
              </a:rPr>
              <a:t>/</a:t>
            </a:r>
            <a:r>
              <a:rPr lang="zh-CN" altLang="en-US" b="1" dirty="0">
                <a:solidFill>
                  <a:srgbClr val="404040"/>
                </a:solidFill>
                <a:latin typeface="+mn-ea"/>
              </a:rPr>
              <a:t>矩阵图</a:t>
            </a:r>
            <a:r>
              <a:rPr lang="en-US" altLang="zh-CN" b="1" dirty="0">
                <a:solidFill>
                  <a:srgbClr val="404040"/>
                </a:solidFill>
                <a:latin typeface="+mn-ea"/>
              </a:rPr>
              <a:t>/</a:t>
            </a:r>
            <a:r>
              <a:rPr lang="zh-CN" altLang="en-US" b="1" dirty="0">
                <a:solidFill>
                  <a:srgbClr val="404040"/>
                </a:solidFill>
                <a:latin typeface="+mn-ea"/>
              </a:rPr>
              <a:t>帕累托图等</a:t>
            </a:r>
            <a:endParaRPr lang="en-US" altLang="zh-CN" b="1" dirty="0">
              <a:solidFill>
                <a:srgbClr val="404040"/>
              </a:solidFill>
              <a:latin typeface="+mn-ea"/>
            </a:endParaRPr>
          </a:p>
        </p:txBody>
      </p:sp>
      <p:grpSp>
        <p:nvGrpSpPr>
          <p:cNvPr id="12" name="Group 1">
            <a:extLst>
              <a:ext uri="{FF2B5EF4-FFF2-40B4-BE49-F238E27FC236}">
                <a16:creationId xmlns:a16="http://schemas.microsoft.com/office/drawing/2014/main" id="{2D5FF8F4-F384-4337-ADA4-10C0C2DB10B8}"/>
              </a:ext>
            </a:extLst>
          </p:cNvPr>
          <p:cNvGrpSpPr/>
          <p:nvPr/>
        </p:nvGrpSpPr>
        <p:grpSpPr>
          <a:xfrm>
            <a:off x="4677449" y="1365337"/>
            <a:ext cx="7109681" cy="3934262"/>
            <a:chOff x="147638" y="1346200"/>
            <a:chExt cx="8920162" cy="4905376"/>
          </a:xfrm>
        </p:grpSpPr>
        <p:pic>
          <p:nvPicPr>
            <p:cNvPr id="13" name="Picture 4" descr="Meetings">
              <a:extLst>
                <a:ext uri="{FF2B5EF4-FFF2-40B4-BE49-F238E27FC236}">
                  <a16:creationId xmlns:a16="http://schemas.microsoft.com/office/drawing/2014/main" id="{E74F6855-EF16-42F2-BF03-830065567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463" y="2368550"/>
              <a:ext cx="5657850" cy="3429000"/>
            </a:xfrm>
            <a:prstGeom prst="rect">
              <a:avLst/>
            </a:prstGeom>
            <a:noFill/>
            <a:extLst>
              <a:ext uri="{909E8E84-426E-40DD-AFC4-6F175D3DCCD1}">
                <a14:hiddenFill xmlns:a14="http://schemas.microsoft.com/office/drawing/2010/main">
                  <a:solidFill>
                    <a:srgbClr val="FFFFFF"/>
                  </a:solidFill>
                </a14:hiddenFill>
              </a:ext>
            </a:extLst>
          </p:spPr>
        </p:pic>
        <p:sp>
          <p:nvSpPr>
            <p:cNvPr id="14" name="AutoShape 5">
              <a:extLst>
                <a:ext uri="{FF2B5EF4-FFF2-40B4-BE49-F238E27FC236}">
                  <a16:creationId xmlns:a16="http://schemas.microsoft.com/office/drawing/2014/main" id="{71214B00-A88D-4ECA-AAA2-042BCFD81B74}"/>
                </a:ext>
              </a:extLst>
            </p:cNvPr>
            <p:cNvSpPr>
              <a:spLocks noChangeArrowheads="1"/>
            </p:cNvSpPr>
            <p:nvPr/>
          </p:nvSpPr>
          <p:spPr bwMode="auto">
            <a:xfrm>
              <a:off x="6116638" y="1346200"/>
              <a:ext cx="2595562" cy="1022350"/>
            </a:xfrm>
            <a:prstGeom prst="wedgeEllipseCallout">
              <a:avLst>
                <a:gd name="adj1" fmla="val -48000"/>
                <a:gd name="adj2" fmla="val 73467"/>
              </a:avLst>
            </a:prstGeom>
            <a:solidFill>
              <a:schemeClr val="bg1"/>
            </a:solidFill>
            <a:ln w="28575" algn="ctr">
              <a:solidFill>
                <a:srgbClr val="00981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36000" bIns="36000" anchor="ctr"/>
            <a:lstStyle/>
            <a:p>
              <a:pPr>
                <a:spcBef>
                  <a:spcPct val="0"/>
                </a:spcBef>
                <a:buSzTx/>
                <a:buFontTx/>
                <a:buNone/>
              </a:pPr>
              <a:r>
                <a:rPr lang="zh-CN" altLang="en-US" sz="1200" dirty="0"/>
                <a:t>我认为是在生产线装配不良</a:t>
              </a:r>
              <a:endParaRPr lang="en-US" sz="1200" dirty="0"/>
            </a:p>
          </p:txBody>
        </p:sp>
        <p:sp>
          <p:nvSpPr>
            <p:cNvPr id="16" name="AutoShape 6">
              <a:extLst>
                <a:ext uri="{FF2B5EF4-FFF2-40B4-BE49-F238E27FC236}">
                  <a16:creationId xmlns:a16="http://schemas.microsoft.com/office/drawing/2014/main" id="{466C5B7D-8A10-4A17-A311-0AB3D63EC282}"/>
                </a:ext>
              </a:extLst>
            </p:cNvPr>
            <p:cNvSpPr>
              <a:spLocks noChangeArrowheads="1"/>
            </p:cNvSpPr>
            <p:nvPr/>
          </p:nvSpPr>
          <p:spPr bwMode="auto">
            <a:xfrm>
              <a:off x="536575" y="1700808"/>
              <a:ext cx="2667273" cy="1061442"/>
            </a:xfrm>
            <a:prstGeom prst="wedgeEllipseCallout">
              <a:avLst>
                <a:gd name="adj1" fmla="val 53606"/>
                <a:gd name="adj2" fmla="val 48449"/>
              </a:avLst>
            </a:prstGeom>
            <a:solidFill>
              <a:schemeClr val="bg1"/>
            </a:solidFill>
            <a:ln w="28575" algn="ctr">
              <a:solidFill>
                <a:srgbClr val="17298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36000" bIns="36000" anchor="ctr"/>
            <a:lstStyle/>
            <a:p>
              <a:pPr>
                <a:spcBef>
                  <a:spcPct val="0"/>
                </a:spcBef>
                <a:buSzTx/>
                <a:buFontTx/>
                <a:buNone/>
              </a:pPr>
              <a:r>
                <a:rPr lang="zh-CN" altLang="en-US" sz="1200" dirty="0"/>
                <a:t>       设计不良</a:t>
              </a:r>
              <a:endParaRPr lang="en-US" sz="1200" dirty="0"/>
            </a:p>
          </p:txBody>
        </p:sp>
        <p:sp>
          <p:nvSpPr>
            <p:cNvPr id="17" name="AutoShape 7">
              <a:extLst>
                <a:ext uri="{FF2B5EF4-FFF2-40B4-BE49-F238E27FC236}">
                  <a16:creationId xmlns:a16="http://schemas.microsoft.com/office/drawing/2014/main" id="{F32B1C16-CCC2-4887-92F2-35FEBAC2373D}"/>
                </a:ext>
              </a:extLst>
            </p:cNvPr>
            <p:cNvSpPr>
              <a:spLocks noChangeArrowheads="1"/>
            </p:cNvSpPr>
            <p:nvPr/>
          </p:nvSpPr>
          <p:spPr bwMode="auto">
            <a:xfrm>
              <a:off x="6249988" y="5176838"/>
              <a:ext cx="2817812" cy="1074738"/>
            </a:xfrm>
            <a:prstGeom prst="wedgeEllipseCallout">
              <a:avLst>
                <a:gd name="adj1" fmla="val -56342"/>
                <a:gd name="adj2" fmla="val -90923"/>
              </a:avLst>
            </a:prstGeom>
            <a:solidFill>
              <a:schemeClr val="bg1"/>
            </a:solidFill>
            <a:ln w="28575" algn="ctr">
              <a:solidFill>
                <a:srgbClr val="F292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72000" tIns="36000" rIns="36000" bIns="36000" anchor="ctr"/>
            <a:lstStyle/>
            <a:p>
              <a:pPr>
                <a:spcBef>
                  <a:spcPct val="0"/>
                </a:spcBef>
                <a:buSzTx/>
                <a:buFontTx/>
                <a:buNone/>
              </a:pPr>
              <a:r>
                <a:rPr lang="zh-CN" altLang="en-US" sz="1200" dirty="0"/>
                <a:t>供应商原材料不良</a:t>
              </a:r>
              <a:endParaRPr lang="en-US" sz="1200" dirty="0"/>
            </a:p>
          </p:txBody>
        </p:sp>
        <p:sp>
          <p:nvSpPr>
            <p:cNvPr id="18" name="AutoShape 8">
              <a:extLst>
                <a:ext uri="{FF2B5EF4-FFF2-40B4-BE49-F238E27FC236}">
                  <a16:creationId xmlns:a16="http://schemas.microsoft.com/office/drawing/2014/main" id="{B877EE54-9C5A-4EC2-A522-3925D8DC3966}"/>
                </a:ext>
              </a:extLst>
            </p:cNvPr>
            <p:cNvSpPr>
              <a:spLocks noChangeArrowheads="1"/>
            </p:cNvSpPr>
            <p:nvPr/>
          </p:nvSpPr>
          <p:spPr bwMode="auto">
            <a:xfrm>
              <a:off x="147638" y="4954588"/>
              <a:ext cx="2336130" cy="1296987"/>
            </a:xfrm>
            <a:prstGeom prst="cloudCallout">
              <a:avLst>
                <a:gd name="adj1" fmla="val 118759"/>
                <a:gd name="adj2" fmla="val -106306"/>
              </a:avLst>
            </a:prstGeom>
            <a:solidFill>
              <a:schemeClr val="bg1"/>
            </a:solidFill>
            <a:ln w="28575">
              <a:solidFill>
                <a:srgbClr val="64C3D5"/>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p>
              <a:pPr algn="ctr">
                <a:spcBef>
                  <a:spcPct val="0"/>
                </a:spcBef>
                <a:buSzTx/>
                <a:buFontTx/>
                <a:buNone/>
              </a:pPr>
              <a:r>
                <a:rPr lang="zh-CN" altLang="en-US" sz="1200" dirty="0"/>
                <a:t>相同的讨论一次又一次，我们怎么真正的进行改进？</a:t>
              </a:r>
              <a:endParaRPr lang="en-GB" sz="1200" dirty="0"/>
            </a:p>
          </p:txBody>
        </p:sp>
      </p:grpSp>
    </p:spTree>
    <p:extLst>
      <p:ext uri="{BB962C8B-B14F-4D97-AF65-F5344CB8AC3E}">
        <p14:creationId xmlns:p14="http://schemas.microsoft.com/office/powerpoint/2010/main" val="2349011674"/>
      </p:ext>
    </p:extLst>
  </p:cSld>
  <p:clrMapOvr>
    <a:masterClrMapping/>
  </p:clrMapOvr>
  <p:transition spd="slow">
    <p:push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D4</a:t>
            </a:r>
            <a:r>
              <a:rPr lang="zh-CN" altLang="en-US" b="1" spc="300" dirty="0"/>
              <a:t>：根本原因</a:t>
            </a:r>
          </a:p>
        </p:txBody>
      </p:sp>
      <p:sp>
        <p:nvSpPr>
          <p:cNvPr id="4" name="文本框 3">
            <a:extLst>
              <a:ext uri="{FF2B5EF4-FFF2-40B4-BE49-F238E27FC236}">
                <a16:creationId xmlns:a16="http://schemas.microsoft.com/office/drawing/2014/main" id="{92A9D48E-3DED-4EE4-9343-6DECD6E93AE3}"/>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头脑风暴法</a:t>
            </a:r>
          </a:p>
        </p:txBody>
      </p:sp>
      <p:sp>
        <p:nvSpPr>
          <p:cNvPr id="5" name="文本框 4">
            <a:extLst>
              <a:ext uri="{FF2B5EF4-FFF2-40B4-BE49-F238E27FC236}">
                <a16:creationId xmlns:a16="http://schemas.microsoft.com/office/drawing/2014/main" id="{8299930E-DA2C-4EE2-B949-20318D8B2283}"/>
              </a:ext>
            </a:extLst>
          </p:cNvPr>
          <p:cNvSpPr txBox="1"/>
          <p:nvPr/>
        </p:nvSpPr>
        <p:spPr>
          <a:xfrm>
            <a:off x="1159698" y="1869553"/>
            <a:ext cx="4655886" cy="2132443"/>
          </a:xfrm>
          <a:prstGeom prst="rect">
            <a:avLst/>
          </a:prstGeom>
          <a:noFill/>
        </p:spPr>
        <p:txBody>
          <a:bodyPr wrap="square" lIns="0" tIns="0" rIns="0" bIns="0" rtlCol="0">
            <a:spAutoFit/>
          </a:bodyPr>
          <a:lstStyle/>
          <a:p>
            <a:pPr>
              <a:lnSpc>
                <a:spcPct val="200000"/>
              </a:lnSpc>
              <a:buClr>
                <a:srgbClr val="404040"/>
              </a:buClr>
            </a:pPr>
            <a:r>
              <a:rPr lang="zh-CN" altLang="en-US" b="1" dirty="0">
                <a:solidFill>
                  <a:srgbClr val="404040"/>
                </a:solidFill>
                <a:latin typeface="+mn-ea"/>
              </a:rPr>
              <a:t>头脑风暴法（</a:t>
            </a:r>
            <a:r>
              <a:rPr lang="en-US" altLang="zh-CN" b="1" dirty="0">
                <a:solidFill>
                  <a:srgbClr val="404040"/>
                </a:solidFill>
                <a:latin typeface="+mn-ea"/>
              </a:rPr>
              <a:t>Brain storming</a:t>
            </a:r>
            <a:r>
              <a:rPr lang="zh-CN" altLang="en-US" b="1" dirty="0">
                <a:solidFill>
                  <a:srgbClr val="404040"/>
                </a:solidFill>
                <a:latin typeface="+mn-ea"/>
              </a:rPr>
              <a:t>），是由工作小组人员在正常融洽和不受任何限制的气氛中以会议形式进行讨论、座谈，打破常规，积极思考，畅所欲言，充分发表看法。</a:t>
            </a:r>
            <a:endParaRPr lang="en-US" altLang="zh-CN" b="1" dirty="0">
              <a:solidFill>
                <a:srgbClr val="404040"/>
              </a:solidFill>
              <a:latin typeface="+mn-ea"/>
            </a:endParaRPr>
          </a:p>
        </p:txBody>
      </p:sp>
      <p:pic>
        <p:nvPicPr>
          <p:cNvPr id="7" name="图片 6">
            <a:extLst>
              <a:ext uri="{FF2B5EF4-FFF2-40B4-BE49-F238E27FC236}">
                <a16:creationId xmlns:a16="http://schemas.microsoft.com/office/drawing/2014/main" id="{8D173DBB-8991-4E6C-B285-16C0E7C7D2EF}"/>
              </a:ext>
            </a:extLst>
          </p:cNvPr>
          <p:cNvPicPr>
            <a:picLocks noChangeAspect="1"/>
          </p:cNvPicPr>
          <p:nvPr/>
        </p:nvPicPr>
        <p:blipFill>
          <a:blip r:embed="rId3"/>
          <a:stretch>
            <a:fillRect/>
          </a:stretch>
        </p:blipFill>
        <p:spPr>
          <a:xfrm>
            <a:off x="6376418" y="1644084"/>
            <a:ext cx="5059678" cy="4245193"/>
          </a:xfrm>
          <a:prstGeom prst="rect">
            <a:avLst/>
          </a:prstGeom>
        </p:spPr>
      </p:pic>
    </p:spTree>
    <p:extLst>
      <p:ext uri="{BB962C8B-B14F-4D97-AF65-F5344CB8AC3E}">
        <p14:creationId xmlns:p14="http://schemas.microsoft.com/office/powerpoint/2010/main" val="3461806727"/>
      </p:ext>
    </p:extLst>
  </p:cSld>
  <p:clrMapOvr>
    <a:masterClrMapping/>
  </p:clrMapOvr>
  <p:transition spd="slow">
    <p:push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D4</a:t>
            </a:r>
            <a:r>
              <a:rPr lang="zh-CN" altLang="en-US" b="1" spc="300" dirty="0"/>
              <a:t>：根本原因</a:t>
            </a:r>
          </a:p>
        </p:txBody>
      </p:sp>
      <p:sp>
        <p:nvSpPr>
          <p:cNvPr id="4" name="文本框 3">
            <a:extLst>
              <a:ext uri="{FF2B5EF4-FFF2-40B4-BE49-F238E27FC236}">
                <a16:creationId xmlns:a16="http://schemas.microsoft.com/office/drawing/2014/main" id="{92A9D48E-3DED-4EE4-9343-6DECD6E93AE3}"/>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头脑风暴法（案例）</a:t>
            </a:r>
          </a:p>
        </p:txBody>
      </p:sp>
      <p:sp>
        <p:nvSpPr>
          <p:cNvPr id="5" name="文本框 4">
            <a:extLst>
              <a:ext uri="{FF2B5EF4-FFF2-40B4-BE49-F238E27FC236}">
                <a16:creationId xmlns:a16="http://schemas.microsoft.com/office/drawing/2014/main" id="{8299930E-DA2C-4EE2-B949-20318D8B2283}"/>
              </a:ext>
            </a:extLst>
          </p:cNvPr>
          <p:cNvSpPr txBox="1"/>
          <p:nvPr/>
        </p:nvSpPr>
        <p:spPr>
          <a:xfrm>
            <a:off x="1159698" y="1869553"/>
            <a:ext cx="4936302" cy="2132443"/>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en-US" altLang="zh-CN" b="1" dirty="0">
                <a:solidFill>
                  <a:srgbClr val="404040"/>
                </a:solidFill>
                <a:latin typeface="+mn-ea"/>
              </a:rPr>
              <a:t>8D</a:t>
            </a:r>
            <a:r>
              <a:rPr lang="zh-CN" altLang="en-US" b="1" dirty="0">
                <a:solidFill>
                  <a:srgbClr val="404040"/>
                </a:solidFill>
                <a:latin typeface="+mn-ea"/>
              </a:rPr>
              <a:t>负责人召开头脑风暴会议，邀请团队成员和振动方面的专家参与。</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介绍产品构造，装配过程，应用过程。</a:t>
            </a:r>
            <a:r>
              <a:rPr lang="en-US" altLang="zh-CN" b="1" dirty="0">
                <a:solidFill>
                  <a:srgbClr val="404040"/>
                </a:solidFill>
                <a:latin typeface="+mn-ea"/>
              </a:rPr>
              <a:t/>
            </a:r>
            <a:br>
              <a:rPr lang="en-US" altLang="zh-CN" b="1" dirty="0">
                <a:solidFill>
                  <a:srgbClr val="404040"/>
                </a:solidFill>
                <a:latin typeface="+mn-ea"/>
              </a:rPr>
            </a:br>
            <a:r>
              <a:rPr lang="zh-CN" altLang="en-US" b="1" dirty="0">
                <a:solidFill>
                  <a:srgbClr val="404040"/>
                </a:solidFill>
                <a:latin typeface="+mn-ea"/>
              </a:rPr>
              <a:t>（现场看实物，看过程）</a:t>
            </a:r>
            <a:endParaRPr lang="en-US" altLang="zh-CN" b="1" dirty="0">
              <a:solidFill>
                <a:srgbClr val="404040"/>
              </a:solidFill>
              <a:latin typeface="+mn-ea"/>
            </a:endParaRPr>
          </a:p>
        </p:txBody>
      </p:sp>
      <p:pic>
        <p:nvPicPr>
          <p:cNvPr id="17" name="Picture 3">
            <a:extLst>
              <a:ext uri="{FF2B5EF4-FFF2-40B4-BE49-F238E27FC236}">
                <a16:creationId xmlns:a16="http://schemas.microsoft.com/office/drawing/2014/main" id="{C9AC689F-AB3C-43E0-B1A5-79F01AA4D5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0588" y="800379"/>
            <a:ext cx="3481715" cy="53433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a:extLst>
              <a:ext uri="{FF2B5EF4-FFF2-40B4-BE49-F238E27FC236}">
                <a16:creationId xmlns:a16="http://schemas.microsoft.com/office/drawing/2014/main" id="{0E4843BC-CFA6-46A8-B14D-2C591D1E3061}"/>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22106" b="89931" l="12240" r="34115">
                        <a14:foregroundMark x1="22396" y1="82176" x2="22135" y2="89931"/>
                        <a14:foregroundMark x1="15104" y1="28819" x2="18837" y2="22917"/>
                        <a14:foregroundMark x1="18837" y1="22917" x2="24479" y2="22569"/>
                        <a14:foregroundMark x1="24479" y1="22569" x2="27083" y2="29514"/>
                        <a14:foregroundMark x1="27083" y1="29514" x2="27083" y2="29977"/>
                        <a14:foregroundMark x1="34201" y1="29282" x2="32986" y2="29977"/>
                        <a14:foregroundMark x1="23958" y1="22569" x2="21441" y2="22106"/>
                        <a14:foregroundMark x1="22569" y1="22454" x2="21875" y2="21991"/>
                      </a14:backgroundRemoval>
                    </a14:imgEffect>
                  </a14:imgLayer>
                </a14:imgProps>
              </a:ext>
              <a:ext uri="{28A0092B-C50C-407E-A947-70E740481C1C}">
                <a14:useLocalDpi xmlns:a14="http://schemas.microsoft.com/office/drawing/2010/main" val="0"/>
              </a:ext>
            </a:extLst>
          </a:blip>
          <a:srcRect l="9764" t="20691" r="63190" b="6824"/>
          <a:stretch>
            <a:fillRect/>
          </a:stretch>
        </p:blipFill>
        <p:spPr bwMode="auto">
          <a:xfrm>
            <a:off x="9726347" y="1869553"/>
            <a:ext cx="1881453" cy="3783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0950484"/>
      </p:ext>
    </p:extLst>
  </p:cSld>
  <p:clrMapOvr>
    <a:masterClrMapping/>
  </p:clrMapOvr>
  <p:transition spd="slow">
    <p:push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D4</a:t>
            </a:r>
            <a:r>
              <a:rPr lang="zh-CN" altLang="en-US" b="1" spc="300" dirty="0"/>
              <a:t>：根本原因</a:t>
            </a:r>
          </a:p>
        </p:txBody>
      </p:sp>
      <p:grpSp>
        <p:nvGrpSpPr>
          <p:cNvPr id="3" name="组合 2">
            <a:extLst>
              <a:ext uri="{FF2B5EF4-FFF2-40B4-BE49-F238E27FC236}">
                <a16:creationId xmlns:a16="http://schemas.microsoft.com/office/drawing/2014/main" id="{5D919E3E-7957-4C64-9AD6-4881AA02B6B8}"/>
              </a:ext>
            </a:extLst>
          </p:cNvPr>
          <p:cNvGrpSpPr/>
          <p:nvPr/>
        </p:nvGrpSpPr>
        <p:grpSpPr>
          <a:xfrm>
            <a:off x="3616338" y="1307018"/>
            <a:ext cx="4959324" cy="4995241"/>
            <a:chOff x="4066919" y="1359350"/>
            <a:chExt cx="4959324" cy="4995241"/>
          </a:xfrm>
        </p:grpSpPr>
        <p:grpSp>
          <p:nvGrpSpPr>
            <p:cNvPr id="7" name="组合 6">
              <a:extLst>
                <a:ext uri="{FF2B5EF4-FFF2-40B4-BE49-F238E27FC236}">
                  <a16:creationId xmlns:a16="http://schemas.microsoft.com/office/drawing/2014/main" id="{A5245226-5B99-4474-BF6D-9016F5C7C475}"/>
                </a:ext>
              </a:extLst>
            </p:cNvPr>
            <p:cNvGrpSpPr/>
            <p:nvPr/>
          </p:nvGrpSpPr>
          <p:grpSpPr>
            <a:xfrm>
              <a:off x="4066919" y="1359350"/>
              <a:ext cx="4959324" cy="4995241"/>
              <a:chOff x="695325" y="1843314"/>
              <a:chExt cx="5319634" cy="5014686"/>
            </a:xfrm>
          </p:grpSpPr>
          <p:sp>
            <p:nvSpPr>
              <p:cNvPr id="8" name="Freeform 1309">
                <a:extLst>
                  <a:ext uri="{FF2B5EF4-FFF2-40B4-BE49-F238E27FC236}">
                    <a16:creationId xmlns:a16="http://schemas.microsoft.com/office/drawing/2014/main" id="{F89ACB30-AE56-49FC-920D-0D617B88EA59}"/>
                  </a:ext>
                </a:extLst>
              </p:cNvPr>
              <p:cNvSpPr>
                <a:spLocks noEditPoints="1"/>
              </p:cNvSpPr>
              <p:nvPr/>
            </p:nvSpPr>
            <p:spPr bwMode="auto">
              <a:xfrm>
                <a:off x="1322161" y="2094047"/>
                <a:ext cx="4157447" cy="4763953"/>
              </a:xfrm>
              <a:custGeom>
                <a:avLst/>
                <a:gdLst>
                  <a:gd name="T0" fmla="*/ 1165 w 1227"/>
                  <a:gd name="T1" fmla="*/ 1406 h 1406"/>
                  <a:gd name="T2" fmla="*/ 1227 w 1227"/>
                  <a:gd name="T3" fmla="*/ 1406 h 1406"/>
                  <a:gd name="T4" fmla="*/ 1099 w 1227"/>
                  <a:gd name="T5" fmla="*/ 1120 h 1406"/>
                  <a:gd name="T6" fmla="*/ 1099 w 1227"/>
                  <a:gd name="T7" fmla="*/ 1118 h 1406"/>
                  <a:gd name="T8" fmla="*/ 1099 w 1227"/>
                  <a:gd name="T9" fmla="*/ 1118 h 1406"/>
                  <a:gd name="T10" fmla="*/ 643 w 1227"/>
                  <a:gd name="T11" fmla="*/ 94 h 1406"/>
                  <a:gd name="T12" fmla="*/ 673 w 1227"/>
                  <a:gd name="T13" fmla="*/ 23 h 1406"/>
                  <a:gd name="T14" fmla="*/ 624 w 1227"/>
                  <a:gd name="T15" fmla="*/ 0 h 1406"/>
                  <a:gd name="T16" fmla="*/ 612 w 1227"/>
                  <a:gd name="T17" fmla="*/ 23 h 1406"/>
                  <a:gd name="T18" fmla="*/ 602 w 1227"/>
                  <a:gd name="T19" fmla="*/ 0 h 1406"/>
                  <a:gd name="T20" fmla="*/ 550 w 1227"/>
                  <a:gd name="T21" fmla="*/ 23 h 1406"/>
                  <a:gd name="T22" fmla="*/ 581 w 1227"/>
                  <a:gd name="T23" fmla="*/ 94 h 1406"/>
                  <a:gd name="T24" fmla="*/ 0 w 1227"/>
                  <a:gd name="T25" fmla="*/ 1406 h 1406"/>
                  <a:gd name="T26" fmla="*/ 61 w 1227"/>
                  <a:gd name="T27" fmla="*/ 1406 h 1406"/>
                  <a:gd name="T28" fmla="*/ 163 w 1227"/>
                  <a:gd name="T29" fmla="*/ 1179 h 1406"/>
                  <a:gd name="T30" fmla="*/ 1063 w 1227"/>
                  <a:gd name="T31" fmla="*/ 1179 h 1406"/>
                  <a:gd name="T32" fmla="*/ 1165 w 1227"/>
                  <a:gd name="T33" fmla="*/ 1406 h 1406"/>
                  <a:gd name="T34" fmla="*/ 612 w 1227"/>
                  <a:gd name="T35" fmla="*/ 163 h 1406"/>
                  <a:gd name="T36" fmla="*/ 645 w 1227"/>
                  <a:gd name="T37" fmla="*/ 236 h 1406"/>
                  <a:gd name="T38" fmla="*/ 640 w 1227"/>
                  <a:gd name="T39" fmla="*/ 236 h 1406"/>
                  <a:gd name="T40" fmla="*/ 586 w 1227"/>
                  <a:gd name="T41" fmla="*/ 236 h 1406"/>
                  <a:gd name="T42" fmla="*/ 581 w 1227"/>
                  <a:gd name="T43" fmla="*/ 236 h 1406"/>
                  <a:gd name="T44" fmla="*/ 612 w 1227"/>
                  <a:gd name="T45" fmla="*/ 163 h 1406"/>
                  <a:gd name="T46" fmla="*/ 976 w 1227"/>
                  <a:gd name="T47" fmla="*/ 1118 h 1406"/>
                  <a:gd name="T48" fmla="*/ 248 w 1227"/>
                  <a:gd name="T49" fmla="*/ 1118 h 1406"/>
                  <a:gd name="T50" fmla="*/ 612 w 1227"/>
                  <a:gd name="T51" fmla="*/ 298 h 1406"/>
                  <a:gd name="T52" fmla="*/ 976 w 1227"/>
                  <a:gd name="T53" fmla="*/ 1118 h 1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27" h="1406">
                    <a:moveTo>
                      <a:pt x="1165" y="1406"/>
                    </a:moveTo>
                    <a:lnTo>
                      <a:pt x="1227" y="1406"/>
                    </a:lnTo>
                    <a:lnTo>
                      <a:pt x="1099" y="1120"/>
                    </a:lnTo>
                    <a:lnTo>
                      <a:pt x="1099" y="1118"/>
                    </a:lnTo>
                    <a:lnTo>
                      <a:pt x="1099" y="1118"/>
                    </a:lnTo>
                    <a:lnTo>
                      <a:pt x="643" y="94"/>
                    </a:lnTo>
                    <a:lnTo>
                      <a:pt x="673" y="23"/>
                    </a:lnTo>
                    <a:lnTo>
                      <a:pt x="624" y="0"/>
                    </a:lnTo>
                    <a:lnTo>
                      <a:pt x="612" y="23"/>
                    </a:lnTo>
                    <a:lnTo>
                      <a:pt x="602" y="0"/>
                    </a:lnTo>
                    <a:lnTo>
                      <a:pt x="550" y="23"/>
                    </a:lnTo>
                    <a:lnTo>
                      <a:pt x="581" y="94"/>
                    </a:lnTo>
                    <a:lnTo>
                      <a:pt x="0" y="1406"/>
                    </a:lnTo>
                    <a:lnTo>
                      <a:pt x="61" y="1406"/>
                    </a:lnTo>
                    <a:lnTo>
                      <a:pt x="163" y="1179"/>
                    </a:lnTo>
                    <a:lnTo>
                      <a:pt x="1063" y="1179"/>
                    </a:lnTo>
                    <a:lnTo>
                      <a:pt x="1165" y="1406"/>
                    </a:lnTo>
                    <a:close/>
                    <a:moveTo>
                      <a:pt x="612" y="163"/>
                    </a:moveTo>
                    <a:lnTo>
                      <a:pt x="645" y="236"/>
                    </a:lnTo>
                    <a:lnTo>
                      <a:pt x="640" y="236"/>
                    </a:lnTo>
                    <a:lnTo>
                      <a:pt x="586" y="236"/>
                    </a:lnTo>
                    <a:lnTo>
                      <a:pt x="581" y="236"/>
                    </a:lnTo>
                    <a:lnTo>
                      <a:pt x="612" y="163"/>
                    </a:lnTo>
                    <a:close/>
                    <a:moveTo>
                      <a:pt x="976" y="1118"/>
                    </a:moveTo>
                    <a:lnTo>
                      <a:pt x="248" y="1118"/>
                    </a:lnTo>
                    <a:lnTo>
                      <a:pt x="612" y="298"/>
                    </a:lnTo>
                    <a:lnTo>
                      <a:pt x="976" y="1118"/>
                    </a:lnTo>
                    <a:close/>
                  </a:path>
                </a:pathLst>
              </a:custGeom>
              <a:solidFill>
                <a:srgbClr val="40404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9" name="Rectangle 1310">
                <a:extLst>
                  <a:ext uri="{FF2B5EF4-FFF2-40B4-BE49-F238E27FC236}">
                    <a16:creationId xmlns:a16="http://schemas.microsoft.com/office/drawing/2014/main" id="{04313E73-715F-446D-8DC4-72B8832D46A4}"/>
                  </a:ext>
                </a:extLst>
              </p:cNvPr>
              <p:cNvSpPr>
                <a:spLocks noChangeArrowheads="1"/>
              </p:cNvSpPr>
              <p:nvPr/>
            </p:nvSpPr>
            <p:spPr bwMode="auto">
              <a:xfrm>
                <a:off x="1440751" y="5783909"/>
                <a:ext cx="3927043" cy="121979"/>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 name="Rectangle 1311">
                <a:extLst>
                  <a:ext uri="{FF2B5EF4-FFF2-40B4-BE49-F238E27FC236}">
                    <a16:creationId xmlns:a16="http://schemas.microsoft.com/office/drawing/2014/main" id="{4C3D5A94-5E06-42FD-8D9A-1A465FEE2DC2}"/>
                  </a:ext>
                </a:extLst>
              </p:cNvPr>
              <p:cNvSpPr>
                <a:spLocks noChangeArrowheads="1"/>
              </p:cNvSpPr>
              <p:nvPr/>
            </p:nvSpPr>
            <p:spPr bwMode="auto">
              <a:xfrm>
                <a:off x="776643" y="2253299"/>
                <a:ext cx="5150220" cy="2988482"/>
              </a:xfrm>
              <a:prstGeom prst="rect">
                <a:avLst/>
              </a:prstGeom>
              <a:solidFill>
                <a:srgbClr val="F5F5F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1" name="Rectangle 1312">
                <a:extLst>
                  <a:ext uri="{FF2B5EF4-FFF2-40B4-BE49-F238E27FC236}">
                    <a16:creationId xmlns:a16="http://schemas.microsoft.com/office/drawing/2014/main" id="{0C6F5B94-27B2-4F9D-BDF6-D5D575A035B4}"/>
                  </a:ext>
                </a:extLst>
              </p:cNvPr>
              <p:cNvSpPr>
                <a:spLocks noChangeArrowheads="1"/>
              </p:cNvSpPr>
              <p:nvPr/>
            </p:nvSpPr>
            <p:spPr bwMode="auto">
              <a:xfrm>
                <a:off x="766478" y="5106249"/>
                <a:ext cx="5167160" cy="22362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Rectangle 1313">
                <a:extLst>
                  <a:ext uri="{FF2B5EF4-FFF2-40B4-BE49-F238E27FC236}">
                    <a16:creationId xmlns:a16="http://schemas.microsoft.com/office/drawing/2014/main" id="{22E61BEB-BDE0-4BDB-AE41-2AD027E6C0A7}"/>
                  </a:ext>
                </a:extLst>
              </p:cNvPr>
              <p:cNvSpPr>
                <a:spLocks noChangeArrowheads="1"/>
              </p:cNvSpPr>
              <p:nvPr/>
            </p:nvSpPr>
            <p:spPr bwMode="auto">
              <a:xfrm>
                <a:off x="695325" y="5177402"/>
                <a:ext cx="5319634" cy="223629"/>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Rectangle 1314">
                <a:extLst>
                  <a:ext uri="{FF2B5EF4-FFF2-40B4-BE49-F238E27FC236}">
                    <a16:creationId xmlns:a16="http://schemas.microsoft.com/office/drawing/2014/main" id="{8903D7AD-BB05-41D6-ACA7-9FE1D41CBB0D}"/>
                  </a:ext>
                </a:extLst>
              </p:cNvPr>
              <p:cNvSpPr>
                <a:spLocks noChangeArrowheads="1"/>
              </p:cNvSpPr>
              <p:nvPr/>
            </p:nvSpPr>
            <p:spPr bwMode="auto">
              <a:xfrm>
                <a:off x="766478" y="2174392"/>
                <a:ext cx="5167160" cy="223629"/>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Rectangle 1315">
                <a:extLst>
                  <a:ext uri="{FF2B5EF4-FFF2-40B4-BE49-F238E27FC236}">
                    <a16:creationId xmlns:a16="http://schemas.microsoft.com/office/drawing/2014/main" id="{0A578564-848C-4FAE-943A-EBB88722657A}"/>
                  </a:ext>
                </a:extLst>
              </p:cNvPr>
              <p:cNvSpPr>
                <a:spLocks noChangeArrowheads="1"/>
              </p:cNvSpPr>
              <p:nvPr/>
            </p:nvSpPr>
            <p:spPr bwMode="auto">
              <a:xfrm>
                <a:off x="695325" y="2100824"/>
                <a:ext cx="5319634" cy="223629"/>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dirty="0"/>
              </a:p>
            </p:txBody>
          </p:sp>
          <p:sp>
            <p:nvSpPr>
              <p:cNvPr id="16" name="Rectangle 1316">
                <a:extLst>
                  <a:ext uri="{FF2B5EF4-FFF2-40B4-BE49-F238E27FC236}">
                    <a16:creationId xmlns:a16="http://schemas.microsoft.com/office/drawing/2014/main" id="{C2F8A252-AF67-45AB-855C-DF7B2D23D05E}"/>
                  </a:ext>
                </a:extLst>
              </p:cNvPr>
              <p:cNvSpPr>
                <a:spLocks noChangeArrowheads="1"/>
              </p:cNvSpPr>
              <p:nvPr/>
            </p:nvSpPr>
            <p:spPr bwMode="auto">
              <a:xfrm>
                <a:off x="3250103" y="1843314"/>
                <a:ext cx="216852" cy="338831"/>
              </a:xfrm>
              <a:prstGeom prst="rect">
                <a:avLst/>
              </a:prstGeom>
              <a:solidFill>
                <a:srgbClr val="40404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 name="矩形 1">
              <a:extLst>
                <a:ext uri="{FF2B5EF4-FFF2-40B4-BE49-F238E27FC236}">
                  <a16:creationId xmlns:a16="http://schemas.microsoft.com/office/drawing/2014/main" id="{EC55F1C5-0F9F-49B5-96A0-22F2520DF7CA}"/>
                </a:ext>
              </a:extLst>
            </p:cNvPr>
            <p:cNvSpPr/>
            <p:nvPr/>
          </p:nvSpPr>
          <p:spPr>
            <a:xfrm rot="600000">
              <a:off x="4438468" y="2147641"/>
              <a:ext cx="743007" cy="691624"/>
            </a:xfrm>
            <a:prstGeom prst="rect">
              <a:avLst/>
            </a:prstGeom>
            <a:solidFill>
              <a:srgbClr val="FFFF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404040"/>
                  </a:solidFill>
                </a:rPr>
                <a:t>上</a:t>
              </a:r>
              <a:r>
                <a:rPr lang="zh-CN" altLang="en-US" sz="1000" noProof="0" dirty="0">
                  <a:solidFill>
                    <a:srgbClr val="404040"/>
                  </a:solidFill>
                </a:rPr>
                <a:t>平衡块重量</a:t>
              </a:r>
            </a:p>
          </p:txBody>
        </p:sp>
        <p:sp>
          <p:nvSpPr>
            <p:cNvPr id="17" name="矩形 16">
              <a:extLst>
                <a:ext uri="{FF2B5EF4-FFF2-40B4-BE49-F238E27FC236}">
                  <a16:creationId xmlns:a16="http://schemas.microsoft.com/office/drawing/2014/main" id="{0EAC42A3-B4B6-462F-9524-63495C1026DC}"/>
                </a:ext>
              </a:extLst>
            </p:cNvPr>
            <p:cNvSpPr/>
            <p:nvPr/>
          </p:nvSpPr>
          <p:spPr>
            <a:xfrm rot="300000">
              <a:off x="5488064" y="2159308"/>
              <a:ext cx="743007" cy="691624"/>
            </a:xfrm>
            <a:prstGeom prst="rect">
              <a:avLst/>
            </a:prstGeom>
            <a:solidFill>
              <a:srgbClr val="FFFF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404040"/>
                  </a:solidFill>
                </a:rPr>
                <a:t>上</a:t>
              </a:r>
              <a:r>
                <a:rPr lang="zh-CN" altLang="en-US" sz="1000" noProof="0" dirty="0">
                  <a:solidFill>
                    <a:srgbClr val="404040"/>
                  </a:solidFill>
                </a:rPr>
                <a:t>平衡块的偏心</a:t>
              </a:r>
            </a:p>
          </p:txBody>
        </p:sp>
        <p:sp>
          <p:nvSpPr>
            <p:cNvPr id="18" name="矩形 17">
              <a:extLst>
                <a:ext uri="{FF2B5EF4-FFF2-40B4-BE49-F238E27FC236}">
                  <a16:creationId xmlns:a16="http://schemas.microsoft.com/office/drawing/2014/main" id="{82742FEE-F138-4FC5-A465-9B0B607D7266}"/>
                </a:ext>
              </a:extLst>
            </p:cNvPr>
            <p:cNvSpPr/>
            <p:nvPr/>
          </p:nvSpPr>
          <p:spPr>
            <a:xfrm rot="-600000">
              <a:off x="6525374" y="2218471"/>
              <a:ext cx="743007" cy="691624"/>
            </a:xfrm>
            <a:prstGeom prst="rect">
              <a:avLst/>
            </a:prstGeom>
            <a:solidFill>
              <a:srgbClr val="FFFF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404040"/>
                  </a:solidFill>
                </a:rPr>
                <a:t>底角不平</a:t>
              </a:r>
              <a:endParaRPr lang="zh-CN" altLang="en-US" sz="1000" noProof="0" dirty="0">
                <a:solidFill>
                  <a:srgbClr val="404040"/>
                </a:solidFill>
              </a:endParaRPr>
            </a:p>
          </p:txBody>
        </p:sp>
        <p:sp>
          <p:nvSpPr>
            <p:cNvPr id="19" name="矩形 18">
              <a:extLst>
                <a:ext uri="{FF2B5EF4-FFF2-40B4-BE49-F238E27FC236}">
                  <a16:creationId xmlns:a16="http://schemas.microsoft.com/office/drawing/2014/main" id="{D0693B03-4F1D-4A15-AF74-3E729878CE73}"/>
                </a:ext>
              </a:extLst>
            </p:cNvPr>
            <p:cNvSpPr/>
            <p:nvPr/>
          </p:nvSpPr>
          <p:spPr>
            <a:xfrm rot="120000">
              <a:off x="7797161" y="2218472"/>
              <a:ext cx="743007" cy="691624"/>
            </a:xfrm>
            <a:prstGeom prst="rect">
              <a:avLst/>
            </a:prstGeom>
            <a:solidFill>
              <a:srgbClr val="FFFF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404040"/>
                  </a:solidFill>
                </a:rPr>
                <a:t>涡旋重量</a:t>
              </a:r>
              <a:endParaRPr lang="zh-CN" altLang="en-US" sz="1000" noProof="0" dirty="0">
                <a:solidFill>
                  <a:srgbClr val="404040"/>
                </a:solidFill>
              </a:endParaRPr>
            </a:p>
          </p:txBody>
        </p:sp>
        <p:sp>
          <p:nvSpPr>
            <p:cNvPr id="20" name="矩形 19">
              <a:extLst>
                <a:ext uri="{FF2B5EF4-FFF2-40B4-BE49-F238E27FC236}">
                  <a16:creationId xmlns:a16="http://schemas.microsoft.com/office/drawing/2014/main" id="{5FB8063A-9F2D-4E3C-9F84-11A3BFFC9093}"/>
                </a:ext>
              </a:extLst>
            </p:cNvPr>
            <p:cNvSpPr/>
            <p:nvPr/>
          </p:nvSpPr>
          <p:spPr>
            <a:xfrm rot="540000">
              <a:off x="7797160" y="3733871"/>
              <a:ext cx="743007" cy="691624"/>
            </a:xfrm>
            <a:prstGeom prst="rect">
              <a:avLst/>
            </a:prstGeom>
            <a:solidFill>
              <a:srgbClr val="FFFF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404040"/>
                  </a:solidFill>
                </a:rPr>
                <a:t>曲轴垂直度</a:t>
              </a:r>
              <a:endParaRPr lang="zh-CN" altLang="en-US" sz="1000" noProof="0" dirty="0">
                <a:solidFill>
                  <a:srgbClr val="404040"/>
                </a:solidFill>
              </a:endParaRPr>
            </a:p>
          </p:txBody>
        </p:sp>
        <p:sp>
          <p:nvSpPr>
            <p:cNvPr id="21" name="矩形 20">
              <a:extLst>
                <a:ext uri="{FF2B5EF4-FFF2-40B4-BE49-F238E27FC236}">
                  <a16:creationId xmlns:a16="http://schemas.microsoft.com/office/drawing/2014/main" id="{2F41F6EC-70E2-44AF-9B1E-CC56BD22DF19}"/>
                </a:ext>
              </a:extLst>
            </p:cNvPr>
            <p:cNvSpPr/>
            <p:nvPr/>
          </p:nvSpPr>
          <p:spPr>
            <a:xfrm rot="-180000">
              <a:off x="6503062" y="3685753"/>
              <a:ext cx="743007" cy="691624"/>
            </a:xfrm>
            <a:prstGeom prst="rect">
              <a:avLst/>
            </a:prstGeom>
            <a:solidFill>
              <a:srgbClr val="FFFF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noProof="0" dirty="0">
                  <a:solidFill>
                    <a:srgbClr val="404040"/>
                  </a:solidFill>
                </a:rPr>
                <a:t>下平衡块的偏心</a:t>
              </a:r>
            </a:p>
          </p:txBody>
        </p:sp>
        <p:sp>
          <p:nvSpPr>
            <p:cNvPr id="22" name="矩形 21">
              <a:extLst>
                <a:ext uri="{FF2B5EF4-FFF2-40B4-BE49-F238E27FC236}">
                  <a16:creationId xmlns:a16="http://schemas.microsoft.com/office/drawing/2014/main" id="{2112FD07-852A-42B4-9C05-3A3C5C504D7E}"/>
                </a:ext>
              </a:extLst>
            </p:cNvPr>
            <p:cNvSpPr/>
            <p:nvPr/>
          </p:nvSpPr>
          <p:spPr>
            <a:xfrm>
              <a:off x="5488063" y="3668056"/>
              <a:ext cx="743007" cy="691624"/>
            </a:xfrm>
            <a:prstGeom prst="rect">
              <a:avLst/>
            </a:prstGeom>
            <a:solidFill>
              <a:srgbClr val="FFFF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noProof="0" dirty="0">
                  <a:solidFill>
                    <a:srgbClr val="404040"/>
                  </a:solidFill>
                </a:rPr>
                <a:t>下平衡块的重量</a:t>
              </a:r>
            </a:p>
          </p:txBody>
        </p:sp>
        <p:sp>
          <p:nvSpPr>
            <p:cNvPr id="23" name="矩形 22">
              <a:extLst>
                <a:ext uri="{FF2B5EF4-FFF2-40B4-BE49-F238E27FC236}">
                  <a16:creationId xmlns:a16="http://schemas.microsoft.com/office/drawing/2014/main" id="{A0C697B5-2FBE-45A8-830D-A8815549512B}"/>
                </a:ext>
              </a:extLst>
            </p:cNvPr>
            <p:cNvSpPr/>
            <p:nvPr/>
          </p:nvSpPr>
          <p:spPr>
            <a:xfrm rot="-480000">
              <a:off x="4292623" y="3605737"/>
              <a:ext cx="743007" cy="691624"/>
            </a:xfrm>
            <a:prstGeom prst="rect">
              <a:avLst/>
            </a:prstGeom>
            <a:solidFill>
              <a:srgbClr val="FFFF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404040"/>
                  </a:solidFill>
                </a:rPr>
                <a:t>夹具不稳固</a:t>
              </a:r>
              <a:endParaRPr lang="zh-CN" altLang="en-US" sz="1000" noProof="0" dirty="0">
                <a:solidFill>
                  <a:srgbClr val="404040"/>
                </a:solidFill>
              </a:endParaRPr>
            </a:p>
          </p:txBody>
        </p:sp>
        <p:sp>
          <p:nvSpPr>
            <p:cNvPr id="24" name="矩形 23">
              <a:extLst>
                <a:ext uri="{FF2B5EF4-FFF2-40B4-BE49-F238E27FC236}">
                  <a16:creationId xmlns:a16="http://schemas.microsoft.com/office/drawing/2014/main" id="{9AAA42D6-F616-46EB-9926-B6A43270DC27}"/>
                </a:ext>
              </a:extLst>
            </p:cNvPr>
            <p:cNvSpPr/>
            <p:nvPr/>
          </p:nvSpPr>
          <p:spPr>
            <a:xfrm rot="-600000">
              <a:off x="5131613" y="2945770"/>
              <a:ext cx="743007" cy="691624"/>
            </a:xfrm>
            <a:prstGeom prst="rect">
              <a:avLst/>
            </a:prstGeom>
            <a:solidFill>
              <a:srgbClr val="FFFF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404040"/>
                  </a:solidFill>
                </a:rPr>
                <a:t>螺栓紧固力矩</a:t>
              </a:r>
              <a:endParaRPr lang="zh-CN" altLang="en-US" sz="1000" noProof="0" dirty="0">
                <a:solidFill>
                  <a:srgbClr val="404040"/>
                </a:solidFill>
              </a:endParaRPr>
            </a:p>
          </p:txBody>
        </p:sp>
        <p:sp>
          <p:nvSpPr>
            <p:cNvPr id="25" name="矩形 24">
              <a:extLst>
                <a:ext uri="{FF2B5EF4-FFF2-40B4-BE49-F238E27FC236}">
                  <a16:creationId xmlns:a16="http://schemas.microsoft.com/office/drawing/2014/main" id="{5B76B128-3D95-4292-A7BC-0DEB0F8DFB85}"/>
                </a:ext>
              </a:extLst>
            </p:cNvPr>
            <p:cNvSpPr/>
            <p:nvPr/>
          </p:nvSpPr>
          <p:spPr>
            <a:xfrm rot="600000">
              <a:off x="6216703" y="2957780"/>
              <a:ext cx="743007" cy="691624"/>
            </a:xfrm>
            <a:prstGeom prst="rect">
              <a:avLst/>
            </a:prstGeom>
            <a:solidFill>
              <a:srgbClr val="FFFF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404040"/>
                  </a:solidFill>
                </a:rPr>
                <a:t>操作员异常操作</a:t>
              </a:r>
              <a:endParaRPr lang="zh-CN" altLang="en-US" sz="1000" noProof="0" dirty="0">
                <a:solidFill>
                  <a:srgbClr val="404040"/>
                </a:solidFill>
              </a:endParaRPr>
            </a:p>
          </p:txBody>
        </p:sp>
        <p:sp>
          <p:nvSpPr>
            <p:cNvPr id="26" name="矩形 25">
              <a:extLst>
                <a:ext uri="{FF2B5EF4-FFF2-40B4-BE49-F238E27FC236}">
                  <a16:creationId xmlns:a16="http://schemas.microsoft.com/office/drawing/2014/main" id="{03F259B7-F04F-4AD5-A22F-E5ADD944930B}"/>
                </a:ext>
              </a:extLst>
            </p:cNvPr>
            <p:cNvSpPr/>
            <p:nvPr/>
          </p:nvSpPr>
          <p:spPr>
            <a:xfrm rot="420000">
              <a:off x="7306989" y="3004934"/>
              <a:ext cx="743007" cy="691624"/>
            </a:xfrm>
            <a:prstGeom prst="rect">
              <a:avLst/>
            </a:prstGeom>
            <a:solidFill>
              <a:srgbClr val="FFFF00"/>
            </a:solidFill>
            <a:ln w="9525">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00" dirty="0">
                  <a:solidFill>
                    <a:srgbClr val="404040"/>
                  </a:solidFill>
                </a:rPr>
                <a:t>底托不平</a:t>
              </a:r>
              <a:endParaRPr lang="zh-CN" altLang="en-US" sz="1000" noProof="0" dirty="0">
                <a:solidFill>
                  <a:srgbClr val="404040"/>
                </a:solidFill>
              </a:endParaRPr>
            </a:p>
          </p:txBody>
        </p:sp>
      </p:grpSp>
    </p:spTree>
    <p:extLst>
      <p:ext uri="{BB962C8B-B14F-4D97-AF65-F5344CB8AC3E}">
        <p14:creationId xmlns:p14="http://schemas.microsoft.com/office/powerpoint/2010/main" val="131704406"/>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D4</a:t>
            </a:r>
            <a:r>
              <a:rPr lang="zh-CN" altLang="en-US" b="1" spc="300" dirty="0"/>
              <a:t>：根本原因</a:t>
            </a:r>
          </a:p>
        </p:txBody>
      </p:sp>
      <p:sp>
        <p:nvSpPr>
          <p:cNvPr id="4" name="文本框 3">
            <a:extLst>
              <a:ext uri="{FF2B5EF4-FFF2-40B4-BE49-F238E27FC236}">
                <a16:creationId xmlns:a16="http://schemas.microsoft.com/office/drawing/2014/main" id="{92A9D48E-3DED-4EE4-9343-6DECD6E93AE3}"/>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鱼骨图</a:t>
            </a:r>
          </a:p>
        </p:txBody>
      </p:sp>
      <p:sp>
        <p:nvSpPr>
          <p:cNvPr id="5" name="文本框 4">
            <a:extLst>
              <a:ext uri="{FF2B5EF4-FFF2-40B4-BE49-F238E27FC236}">
                <a16:creationId xmlns:a16="http://schemas.microsoft.com/office/drawing/2014/main" id="{3A0461D8-4B3E-4352-9982-9E4F9250E25C}"/>
              </a:ext>
            </a:extLst>
          </p:cNvPr>
          <p:cNvSpPr txBox="1"/>
          <p:nvPr/>
        </p:nvSpPr>
        <p:spPr>
          <a:xfrm>
            <a:off x="7721865" y="1077073"/>
            <a:ext cx="2885175" cy="3979103"/>
          </a:xfrm>
          <a:prstGeom prst="rect">
            <a:avLst/>
          </a:prstGeom>
          <a:noFill/>
        </p:spPr>
        <p:txBody>
          <a:bodyPr wrap="square" lIns="0" tIns="0" rIns="0" bIns="0" rtlCol="0">
            <a:spAutoFit/>
          </a:bodyPr>
          <a:lstStyle/>
          <a:p>
            <a:pPr>
              <a:lnSpc>
                <a:spcPct val="200000"/>
              </a:lnSpc>
              <a:buClr>
                <a:srgbClr val="404040"/>
              </a:buClr>
            </a:pPr>
            <a:r>
              <a:rPr lang="en-US" altLang="zh-CN" sz="2400" b="1" dirty="0">
                <a:solidFill>
                  <a:srgbClr val="C4040F"/>
                </a:solidFill>
                <a:latin typeface="+mn-ea"/>
              </a:rPr>
              <a:t>5M1E</a:t>
            </a:r>
          </a:p>
          <a:p>
            <a:pPr marL="342900" indent="-342900">
              <a:lnSpc>
                <a:spcPct val="200000"/>
              </a:lnSpc>
              <a:buClr>
                <a:srgbClr val="404040"/>
              </a:buClr>
              <a:buAutoNum type="arabicPeriod"/>
            </a:pPr>
            <a:r>
              <a:rPr lang="zh-CN" altLang="en-US" b="1" dirty="0">
                <a:solidFill>
                  <a:srgbClr val="404040"/>
                </a:solidFill>
                <a:latin typeface="+mn-ea"/>
              </a:rPr>
              <a:t>人（</a:t>
            </a:r>
            <a:r>
              <a:rPr lang="en-US" altLang="zh-CN" b="1" dirty="0">
                <a:solidFill>
                  <a:srgbClr val="404040"/>
                </a:solidFill>
                <a:latin typeface="+mn-ea"/>
              </a:rPr>
              <a:t>Man</a:t>
            </a:r>
            <a:r>
              <a:rPr lang="zh-CN" altLang="en-US" b="1" dirty="0">
                <a:solidFill>
                  <a:srgbClr val="404040"/>
                </a:solidFill>
                <a:latin typeface="+mn-ea"/>
              </a:rPr>
              <a:t>）</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机（</a:t>
            </a:r>
            <a:r>
              <a:rPr lang="en-US" altLang="zh-CN" b="1" dirty="0">
                <a:solidFill>
                  <a:srgbClr val="404040"/>
                </a:solidFill>
                <a:latin typeface="+mn-ea"/>
              </a:rPr>
              <a:t>Machine</a:t>
            </a:r>
            <a:r>
              <a:rPr lang="zh-CN" altLang="en-US" b="1" dirty="0">
                <a:solidFill>
                  <a:srgbClr val="404040"/>
                </a:solidFill>
                <a:latin typeface="+mn-ea"/>
              </a:rPr>
              <a:t>）</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料（</a:t>
            </a:r>
            <a:r>
              <a:rPr lang="en-US" altLang="zh-CN" b="1" dirty="0">
                <a:solidFill>
                  <a:srgbClr val="404040"/>
                </a:solidFill>
                <a:latin typeface="+mn-ea"/>
              </a:rPr>
              <a:t>Material</a:t>
            </a:r>
            <a:r>
              <a:rPr lang="zh-CN" altLang="en-US" b="1" dirty="0">
                <a:solidFill>
                  <a:srgbClr val="404040"/>
                </a:solidFill>
                <a:latin typeface="+mn-ea"/>
              </a:rPr>
              <a:t>）</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法（</a:t>
            </a:r>
            <a:r>
              <a:rPr lang="en-US" altLang="zh-CN" b="1" dirty="0">
                <a:solidFill>
                  <a:srgbClr val="404040"/>
                </a:solidFill>
                <a:latin typeface="+mn-ea"/>
              </a:rPr>
              <a:t>Method</a:t>
            </a:r>
            <a:r>
              <a:rPr lang="zh-CN" altLang="en-US" b="1" dirty="0">
                <a:solidFill>
                  <a:srgbClr val="404040"/>
                </a:solidFill>
                <a:latin typeface="+mn-ea"/>
              </a:rPr>
              <a:t>）</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环（</a:t>
            </a:r>
            <a:r>
              <a:rPr lang="en-US" altLang="zh-CN" b="1" dirty="0">
                <a:solidFill>
                  <a:srgbClr val="404040"/>
                </a:solidFill>
                <a:latin typeface="+mn-ea"/>
              </a:rPr>
              <a:t>Environment</a:t>
            </a:r>
            <a:r>
              <a:rPr lang="zh-CN" altLang="en-US" b="1" dirty="0">
                <a:solidFill>
                  <a:srgbClr val="404040"/>
                </a:solidFill>
                <a:latin typeface="+mn-ea"/>
              </a:rPr>
              <a:t>）</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测（</a:t>
            </a:r>
            <a:r>
              <a:rPr lang="en-US" altLang="zh-CN" b="1" dirty="0">
                <a:solidFill>
                  <a:srgbClr val="404040"/>
                </a:solidFill>
                <a:latin typeface="+mn-ea"/>
              </a:rPr>
              <a:t>Measurement</a:t>
            </a:r>
            <a:r>
              <a:rPr lang="zh-CN" altLang="en-US" b="1" dirty="0">
                <a:solidFill>
                  <a:srgbClr val="404040"/>
                </a:solidFill>
                <a:latin typeface="+mn-ea"/>
              </a:rPr>
              <a:t>）</a:t>
            </a:r>
            <a:endParaRPr lang="en-US" altLang="zh-CN" b="1" dirty="0">
              <a:solidFill>
                <a:srgbClr val="404040"/>
              </a:solidFill>
              <a:latin typeface="+mn-ea"/>
            </a:endParaRPr>
          </a:p>
        </p:txBody>
      </p:sp>
      <p:sp>
        <p:nvSpPr>
          <p:cNvPr id="6" name="文本框 5">
            <a:extLst>
              <a:ext uri="{FF2B5EF4-FFF2-40B4-BE49-F238E27FC236}">
                <a16:creationId xmlns:a16="http://schemas.microsoft.com/office/drawing/2014/main" id="{87E8F0FD-4AFA-402B-9ABA-46AC15122254}"/>
              </a:ext>
            </a:extLst>
          </p:cNvPr>
          <p:cNvSpPr txBox="1"/>
          <p:nvPr/>
        </p:nvSpPr>
        <p:spPr>
          <a:xfrm>
            <a:off x="1159698" y="1869553"/>
            <a:ext cx="4655886" cy="1578445"/>
          </a:xfrm>
          <a:prstGeom prst="rect">
            <a:avLst/>
          </a:prstGeom>
          <a:noFill/>
        </p:spPr>
        <p:txBody>
          <a:bodyPr wrap="square" lIns="0" tIns="0" rIns="0" bIns="0" rtlCol="0">
            <a:spAutoFit/>
          </a:bodyPr>
          <a:lstStyle/>
          <a:p>
            <a:pPr>
              <a:lnSpc>
                <a:spcPct val="200000"/>
              </a:lnSpc>
              <a:buClr>
                <a:srgbClr val="404040"/>
              </a:buClr>
            </a:pPr>
            <a:r>
              <a:rPr lang="zh-CN" altLang="en-US" b="1" dirty="0">
                <a:solidFill>
                  <a:srgbClr val="404040"/>
                </a:solidFill>
                <a:latin typeface="+mn-ea"/>
              </a:rPr>
              <a:t>鱼骨图，又名石川图或因果图。通过头脑风暴找出因子，将它们与特性值一起，按相互关联性整理而成的层次分明、条理清楚的图形，</a:t>
            </a:r>
            <a:endParaRPr lang="en-US" altLang="zh-CN" b="1" dirty="0">
              <a:solidFill>
                <a:srgbClr val="404040"/>
              </a:solidFill>
              <a:latin typeface="+mn-ea"/>
            </a:endParaRPr>
          </a:p>
        </p:txBody>
      </p:sp>
    </p:spTree>
    <p:extLst>
      <p:ext uri="{BB962C8B-B14F-4D97-AF65-F5344CB8AC3E}">
        <p14:creationId xmlns:p14="http://schemas.microsoft.com/office/powerpoint/2010/main" val="2733769355"/>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2DABFF6-1209-43C6-BD0D-6A23AA5B9044}"/>
              </a:ext>
            </a:extLst>
          </p:cNvPr>
          <p:cNvPicPr>
            <a:picLocks noChangeAspect="1"/>
          </p:cNvPicPr>
          <p:nvPr/>
        </p:nvPicPr>
        <p:blipFill>
          <a:blip r:embed="rId3"/>
          <a:stretch>
            <a:fillRect/>
          </a:stretch>
        </p:blipFill>
        <p:spPr>
          <a:xfrm>
            <a:off x="2712663" y="1274752"/>
            <a:ext cx="7148058" cy="5006386"/>
          </a:xfrm>
          <a:prstGeom prst="rect">
            <a:avLst/>
          </a:prstGeom>
        </p:spPr>
      </p:pic>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D4</a:t>
            </a:r>
            <a:r>
              <a:rPr lang="zh-CN" altLang="en-US" b="1" spc="300" dirty="0"/>
              <a:t>：根本原因</a:t>
            </a:r>
          </a:p>
        </p:txBody>
      </p:sp>
      <p:sp>
        <p:nvSpPr>
          <p:cNvPr id="4" name="文本框 3">
            <a:extLst>
              <a:ext uri="{FF2B5EF4-FFF2-40B4-BE49-F238E27FC236}">
                <a16:creationId xmlns:a16="http://schemas.microsoft.com/office/drawing/2014/main" id="{92A9D48E-3DED-4EE4-9343-6DECD6E93AE3}"/>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鱼骨图（案例）</a:t>
            </a:r>
          </a:p>
        </p:txBody>
      </p:sp>
    </p:spTree>
    <p:extLst>
      <p:ext uri="{BB962C8B-B14F-4D97-AF65-F5344CB8AC3E}">
        <p14:creationId xmlns:p14="http://schemas.microsoft.com/office/powerpoint/2010/main" val="3351839232"/>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D4</a:t>
            </a:r>
            <a:r>
              <a:rPr lang="zh-CN" altLang="en-US" b="1" spc="300" dirty="0"/>
              <a:t>：根本原因</a:t>
            </a:r>
          </a:p>
        </p:txBody>
      </p:sp>
      <p:sp>
        <p:nvSpPr>
          <p:cNvPr id="4" name="文本框 3">
            <a:extLst>
              <a:ext uri="{FF2B5EF4-FFF2-40B4-BE49-F238E27FC236}">
                <a16:creationId xmlns:a16="http://schemas.microsoft.com/office/drawing/2014/main" id="{92A9D48E-3DED-4EE4-9343-6DECD6E93AE3}"/>
              </a:ext>
            </a:extLst>
          </p:cNvPr>
          <p:cNvSpPr txBox="1"/>
          <p:nvPr/>
        </p:nvSpPr>
        <p:spPr>
          <a:xfrm>
            <a:off x="971806" y="1274752"/>
            <a:ext cx="4095494"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rPr>
              <a:t>鱼骨图（案例）</a:t>
            </a:r>
          </a:p>
        </p:txBody>
      </p:sp>
      <p:graphicFrame>
        <p:nvGraphicFramePr>
          <p:cNvPr id="3" name="表格 4">
            <a:extLst>
              <a:ext uri="{FF2B5EF4-FFF2-40B4-BE49-F238E27FC236}">
                <a16:creationId xmlns:a16="http://schemas.microsoft.com/office/drawing/2014/main" id="{A55276BC-B846-480B-934F-86C51D99BEA6}"/>
              </a:ext>
            </a:extLst>
          </p:cNvPr>
          <p:cNvGraphicFramePr>
            <a:graphicFrameLocks noGrp="1"/>
          </p:cNvGraphicFramePr>
          <p:nvPr>
            <p:extLst>
              <p:ext uri="{D42A27DB-BD31-4B8C-83A1-F6EECF244321}">
                <p14:modId xmlns:p14="http://schemas.microsoft.com/office/powerpoint/2010/main" val="2475669936"/>
              </p:ext>
            </p:extLst>
          </p:nvPr>
        </p:nvGraphicFramePr>
        <p:xfrm>
          <a:off x="971807" y="2414392"/>
          <a:ext cx="10314144" cy="158140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146016">
                  <a:extLst>
                    <a:ext uri="{9D8B030D-6E8A-4147-A177-3AD203B41FA5}">
                      <a16:colId xmlns:a16="http://schemas.microsoft.com/office/drawing/2014/main" val="2769660884"/>
                    </a:ext>
                  </a:extLst>
                </a:gridCol>
                <a:gridCol w="1146016">
                  <a:extLst>
                    <a:ext uri="{9D8B030D-6E8A-4147-A177-3AD203B41FA5}">
                      <a16:colId xmlns:a16="http://schemas.microsoft.com/office/drawing/2014/main" val="4261518045"/>
                    </a:ext>
                  </a:extLst>
                </a:gridCol>
                <a:gridCol w="1146016">
                  <a:extLst>
                    <a:ext uri="{9D8B030D-6E8A-4147-A177-3AD203B41FA5}">
                      <a16:colId xmlns:a16="http://schemas.microsoft.com/office/drawing/2014/main" val="1231985903"/>
                    </a:ext>
                  </a:extLst>
                </a:gridCol>
                <a:gridCol w="1146016">
                  <a:extLst>
                    <a:ext uri="{9D8B030D-6E8A-4147-A177-3AD203B41FA5}">
                      <a16:colId xmlns:a16="http://schemas.microsoft.com/office/drawing/2014/main" val="2399619140"/>
                    </a:ext>
                  </a:extLst>
                </a:gridCol>
                <a:gridCol w="1146016">
                  <a:extLst>
                    <a:ext uri="{9D8B030D-6E8A-4147-A177-3AD203B41FA5}">
                      <a16:colId xmlns:a16="http://schemas.microsoft.com/office/drawing/2014/main" val="2962992728"/>
                    </a:ext>
                  </a:extLst>
                </a:gridCol>
                <a:gridCol w="1146016">
                  <a:extLst>
                    <a:ext uri="{9D8B030D-6E8A-4147-A177-3AD203B41FA5}">
                      <a16:colId xmlns:a16="http://schemas.microsoft.com/office/drawing/2014/main" val="3120234369"/>
                    </a:ext>
                  </a:extLst>
                </a:gridCol>
                <a:gridCol w="1146016">
                  <a:extLst>
                    <a:ext uri="{9D8B030D-6E8A-4147-A177-3AD203B41FA5}">
                      <a16:colId xmlns:a16="http://schemas.microsoft.com/office/drawing/2014/main" val="2729455381"/>
                    </a:ext>
                  </a:extLst>
                </a:gridCol>
                <a:gridCol w="1146016">
                  <a:extLst>
                    <a:ext uri="{9D8B030D-6E8A-4147-A177-3AD203B41FA5}">
                      <a16:colId xmlns:a16="http://schemas.microsoft.com/office/drawing/2014/main" val="3037433424"/>
                    </a:ext>
                  </a:extLst>
                </a:gridCol>
                <a:gridCol w="1146016">
                  <a:extLst>
                    <a:ext uri="{9D8B030D-6E8A-4147-A177-3AD203B41FA5}">
                      <a16:colId xmlns:a16="http://schemas.microsoft.com/office/drawing/2014/main" val="1067747543"/>
                    </a:ext>
                  </a:extLst>
                </a:gridCol>
              </a:tblGrid>
              <a:tr h="450804">
                <a:tc>
                  <a:txBody>
                    <a:bodyPr/>
                    <a:lstStyle/>
                    <a:p>
                      <a:pPr algn="ctr"/>
                      <a:r>
                        <a:rPr lang="en-US" altLang="zh-CN" sz="1400" dirty="0">
                          <a:latin typeface="+mn-ea"/>
                          <a:ea typeface="+mn-ea"/>
                        </a:rPr>
                        <a:t>5M1E</a:t>
                      </a:r>
                      <a:endParaRPr lang="zh-CN" altLang="en-US" sz="1400" dirty="0">
                        <a:latin typeface="+mn-ea"/>
                        <a:ea typeface="+mn-ea"/>
                      </a:endParaRPr>
                    </a:p>
                  </a:txBody>
                  <a:tcPr anchor="ctr"/>
                </a:tc>
                <a:tc>
                  <a:txBody>
                    <a:bodyPr/>
                    <a:lstStyle/>
                    <a:p>
                      <a:pPr algn="ctr"/>
                      <a:r>
                        <a:rPr lang="zh-CN" altLang="en-US" sz="1400" dirty="0">
                          <a:latin typeface="+mn-ea"/>
                          <a:ea typeface="+mn-ea"/>
                        </a:rPr>
                        <a:t>因子</a:t>
                      </a:r>
                    </a:p>
                  </a:txBody>
                  <a:tcPr anchor="ctr"/>
                </a:tc>
                <a:tc>
                  <a:txBody>
                    <a:bodyPr/>
                    <a:lstStyle/>
                    <a:p>
                      <a:pPr algn="ctr"/>
                      <a:r>
                        <a:rPr lang="zh-CN" altLang="en-US" sz="1400" dirty="0">
                          <a:latin typeface="+mn-ea"/>
                          <a:ea typeface="+mn-ea"/>
                        </a:rPr>
                        <a:t>参考标准</a:t>
                      </a:r>
                    </a:p>
                  </a:txBody>
                  <a:tcPr anchor="ctr"/>
                </a:tc>
                <a:tc>
                  <a:txBody>
                    <a:bodyPr/>
                    <a:lstStyle/>
                    <a:p>
                      <a:pPr algn="ctr"/>
                      <a:r>
                        <a:rPr lang="zh-CN" altLang="en-US" sz="1400" dirty="0">
                          <a:latin typeface="+mn-ea"/>
                          <a:ea typeface="+mn-ea"/>
                        </a:rPr>
                        <a:t>标准要求</a:t>
                      </a:r>
                    </a:p>
                  </a:txBody>
                  <a:tcPr anchor="ctr"/>
                </a:tc>
                <a:tc>
                  <a:txBody>
                    <a:bodyPr/>
                    <a:lstStyle/>
                    <a:p>
                      <a:pPr algn="ctr"/>
                      <a:r>
                        <a:rPr lang="zh-CN" altLang="en-US" sz="1400" dirty="0">
                          <a:latin typeface="+mn-ea"/>
                          <a:ea typeface="+mn-ea"/>
                        </a:rPr>
                        <a:t>良品数据</a:t>
                      </a:r>
                    </a:p>
                  </a:txBody>
                  <a:tcPr anchor="ctr"/>
                </a:tc>
                <a:tc>
                  <a:txBody>
                    <a:bodyPr/>
                    <a:lstStyle/>
                    <a:p>
                      <a:pPr algn="ctr"/>
                      <a:r>
                        <a:rPr lang="zh-CN" altLang="en-US" sz="1400" dirty="0">
                          <a:latin typeface="+mn-ea"/>
                          <a:ea typeface="+mn-ea"/>
                        </a:rPr>
                        <a:t>不良品数据</a:t>
                      </a:r>
                    </a:p>
                  </a:txBody>
                  <a:tcPr anchor="ctr"/>
                </a:tc>
                <a:tc>
                  <a:txBody>
                    <a:bodyPr/>
                    <a:lstStyle/>
                    <a:p>
                      <a:pPr algn="ctr"/>
                      <a:r>
                        <a:rPr lang="zh-CN" altLang="en-US" sz="1400" dirty="0">
                          <a:latin typeface="+mn-ea"/>
                          <a:ea typeface="+mn-ea"/>
                        </a:rPr>
                        <a:t>标准正确</a:t>
                      </a:r>
                      <a:r>
                        <a:rPr lang="en-US" altLang="zh-CN" sz="1400" dirty="0">
                          <a:latin typeface="+mn-ea"/>
                          <a:ea typeface="+mn-ea"/>
                        </a:rPr>
                        <a:t>?</a:t>
                      </a:r>
                      <a:endParaRPr lang="zh-CN" altLang="en-US" sz="1400" dirty="0">
                        <a:latin typeface="+mn-ea"/>
                        <a:ea typeface="+mn-ea"/>
                      </a:endParaRPr>
                    </a:p>
                  </a:txBody>
                  <a:tcPr anchor="ctr"/>
                </a:tc>
                <a:tc>
                  <a:txBody>
                    <a:bodyPr/>
                    <a:lstStyle/>
                    <a:p>
                      <a:pPr algn="ctr"/>
                      <a:r>
                        <a:rPr lang="zh-CN" altLang="en-US" sz="1400" dirty="0">
                          <a:latin typeface="+mn-ea"/>
                          <a:ea typeface="+mn-ea"/>
                        </a:rPr>
                        <a:t>符合标准？</a:t>
                      </a:r>
                    </a:p>
                  </a:txBody>
                  <a:tcPr anchor="ctr"/>
                </a:tc>
                <a:tc>
                  <a:txBody>
                    <a:bodyPr/>
                    <a:lstStyle/>
                    <a:p>
                      <a:pPr algn="ctr"/>
                      <a:r>
                        <a:rPr lang="zh-CN" altLang="en-US" sz="1400" dirty="0">
                          <a:latin typeface="+mn-ea"/>
                          <a:ea typeface="+mn-ea"/>
                        </a:rPr>
                        <a:t>与问题相关？</a:t>
                      </a:r>
                    </a:p>
                  </a:txBody>
                  <a:tcPr anchor="ctr"/>
                </a:tc>
                <a:extLst>
                  <a:ext uri="{0D108BD9-81ED-4DB2-BD59-A6C34878D82A}">
                    <a16:rowId xmlns:a16="http://schemas.microsoft.com/office/drawing/2014/main" val="1404703088"/>
                  </a:ext>
                </a:extLst>
              </a:tr>
              <a:tr h="679801">
                <a:tc>
                  <a:txBody>
                    <a:bodyPr/>
                    <a:lstStyle/>
                    <a:p>
                      <a:pPr algn="ctr"/>
                      <a:r>
                        <a:rPr lang="zh-CN" altLang="en-US" sz="1200" dirty="0">
                          <a:latin typeface="+mn-ea"/>
                          <a:ea typeface="+mn-ea"/>
                        </a:rPr>
                        <a:t>料</a:t>
                      </a:r>
                    </a:p>
                  </a:txBody>
                  <a:tcPr anchor="ctr"/>
                </a:tc>
                <a:tc>
                  <a:txBody>
                    <a:bodyPr/>
                    <a:lstStyle/>
                    <a:p>
                      <a:pPr algn="ctr"/>
                      <a:r>
                        <a:rPr lang="zh-CN" altLang="en-US" sz="1200" dirty="0">
                          <a:latin typeface="+mn-ea"/>
                          <a:ea typeface="+mn-ea"/>
                        </a:rPr>
                        <a:t>上平衡块重量</a:t>
                      </a:r>
                    </a:p>
                  </a:txBody>
                  <a:tcPr anchor="ctr"/>
                </a:tc>
                <a:tc>
                  <a:txBody>
                    <a:bodyPr/>
                    <a:lstStyle/>
                    <a:p>
                      <a:pPr algn="ctr"/>
                      <a:r>
                        <a:rPr lang="zh-CN" altLang="en-US" sz="1200" dirty="0">
                          <a:latin typeface="+mn-ea"/>
                          <a:ea typeface="+mn-ea"/>
                        </a:rPr>
                        <a:t>图纸号****</a:t>
                      </a:r>
                    </a:p>
                  </a:txBody>
                  <a:tcPr anchor="ctr"/>
                </a:tc>
                <a:tc>
                  <a:txBody>
                    <a:bodyPr/>
                    <a:lstStyle/>
                    <a:p>
                      <a:pPr algn="ctr"/>
                      <a:r>
                        <a:rPr lang="en-US" altLang="zh-CN" sz="1200" dirty="0">
                          <a:latin typeface="+mn-ea"/>
                          <a:ea typeface="+mn-ea"/>
                        </a:rPr>
                        <a:t>970~1030g</a:t>
                      </a:r>
                      <a:endParaRPr lang="zh-CN" altLang="en-US" sz="1200" dirty="0">
                        <a:latin typeface="+mn-ea"/>
                        <a:ea typeface="+mn-ea"/>
                      </a:endParaRPr>
                    </a:p>
                  </a:txBody>
                  <a:tcPr anchor="ctr"/>
                </a:tc>
                <a:tc>
                  <a:txBody>
                    <a:bodyPr/>
                    <a:lstStyle/>
                    <a:p>
                      <a:pPr algn="ctr"/>
                      <a:r>
                        <a:rPr lang="en-US" altLang="zh-CN" sz="1200" dirty="0">
                          <a:latin typeface="+mn-ea"/>
                          <a:ea typeface="+mn-ea"/>
                        </a:rPr>
                        <a:t>995g</a:t>
                      </a:r>
                      <a:br>
                        <a:rPr lang="en-US" altLang="zh-CN" sz="1200" dirty="0">
                          <a:latin typeface="+mn-ea"/>
                          <a:ea typeface="+mn-ea"/>
                        </a:rPr>
                      </a:br>
                      <a:r>
                        <a:rPr lang="en-US" altLang="zh-CN" sz="1200" dirty="0">
                          <a:latin typeface="+mn-ea"/>
                          <a:ea typeface="+mn-ea"/>
                        </a:rPr>
                        <a:t>1006g</a:t>
                      </a:r>
                      <a:br>
                        <a:rPr lang="en-US" altLang="zh-CN" sz="1200" dirty="0">
                          <a:latin typeface="+mn-ea"/>
                          <a:ea typeface="+mn-ea"/>
                        </a:rPr>
                      </a:br>
                      <a:r>
                        <a:rPr lang="en-US" altLang="zh-CN" sz="1200" dirty="0">
                          <a:latin typeface="+mn-ea"/>
                          <a:ea typeface="+mn-ea"/>
                        </a:rPr>
                        <a:t>1002g</a:t>
                      </a:r>
                      <a:endParaRPr lang="zh-CN" altLang="en-US" sz="1200" dirty="0">
                        <a:latin typeface="+mn-ea"/>
                        <a:ea typeface="+mn-ea"/>
                      </a:endParaRPr>
                    </a:p>
                  </a:txBody>
                  <a:tcPr anchor="ctr"/>
                </a:tc>
                <a:tc>
                  <a:txBody>
                    <a:bodyPr/>
                    <a:lstStyle/>
                    <a:p>
                      <a:pPr algn="ctr"/>
                      <a:r>
                        <a:rPr lang="en-US" altLang="zh-CN" sz="1200" dirty="0">
                          <a:latin typeface="+mn-ea"/>
                          <a:ea typeface="+mn-ea"/>
                        </a:rPr>
                        <a:t>922g</a:t>
                      </a:r>
                      <a:br>
                        <a:rPr lang="en-US" altLang="zh-CN" sz="1200" dirty="0">
                          <a:latin typeface="+mn-ea"/>
                          <a:ea typeface="+mn-ea"/>
                        </a:rPr>
                      </a:br>
                      <a:r>
                        <a:rPr lang="en-US" altLang="zh-CN" sz="1200" dirty="0">
                          <a:latin typeface="+mn-ea"/>
                          <a:ea typeface="+mn-ea"/>
                        </a:rPr>
                        <a:t>920g</a:t>
                      </a:r>
                      <a:br>
                        <a:rPr lang="en-US" altLang="zh-CN" sz="1200" dirty="0">
                          <a:latin typeface="+mn-ea"/>
                          <a:ea typeface="+mn-ea"/>
                        </a:rPr>
                      </a:br>
                      <a:r>
                        <a:rPr lang="en-US" altLang="zh-CN" sz="1200" dirty="0">
                          <a:latin typeface="+mn-ea"/>
                          <a:ea typeface="+mn-ea"/>
                        </a:rPr>
                        <a:t>914g</a:t>
                      </a:r>
                      <a:endParaRPr lang="zh-CN" altLang="en-US" sz="1200" dirty="0">
                        <a:latin typeface="+mn-ea"/>
                        <a:ea typeface="+mn-ea"/>
                      </a:endParaRPr>
                    </a:p>
                  </a:txBody>
                  <a:tcPr anchor="ctr"/>
                </a:tc>
                <a:tc>
                  <a:txBody>
                    <a:bodyPr/>
                    <a:lstStyle/>
                    <a:p>
                      <a:pPr algn="ctr"/>
                      <a:r>
                        <a:rPr lang="zh-CN" altLang="en-US" sz="1200" dirty="0">
                          <a:latin typeface="+mn-ea"/>
                          <a:ea typeface="+mn-ea"/>
                        </a:rPr>
                        <a:t>是</a:t>
                      </a:r>
                    </a:p>
                  </a:txBody>
                  <a:tcPr anchor="ctr"/>
                </a:tc>
                <a:tc>
                  <a:txBody>
                    <a:bodyPr/>
                    <a:lstStyle/>
                    <a:p>
                      <a:pPr algn="ctr"/>
                      <a:r>
                        <a:rPr lang="zh-CN" altLang="en-US" sz="1200" dirty="0">
                          <a:latin typeface="+mn-ea"/>
                          <a:ea typeface="+mn-ea"/>
                        </a:rPr>
                        <a:t>否</a:t>
                      </a:r>
                    </a:p>
                  </a:txBody>
                  <a:tcPr anchor="ctr"/>
                </a:tc>
                <a:tc>
                  <a:txBody>
                    <a:bodyPr/>
                    <a:lstStyle/>
                    <a:p>
                      <a:pPr algn="ctr"/>
                      <a:r>
                        <a:rPr lang="zh-CN" altLang="en-US" sz="1200" dirty="0">
                          <a:latin typeface="+mn-ea"/>
                          <a:ea typeface="+mn-ea"/>
                        </a:rPr>
                        <a:t>是</a:t>
                      </a:r>
                    </a:p>
                  </a:txBody>
                  <a:tcPr anchor="ctr"/>
                </a:tc>
                <a:extLst>
                  <a:ext uri="{0D108BD9-81ED-4DB2-BD59-A6C34878D82A}">
                    <a16:rowId xmlns:a16="http://schemas.microsoft.com/office/drawing/2014/main" val="1920945746"/>
                  </a:ext>
                </a:extLst>
              </a:tr>
              <a:tr h="450804">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a:t>
                      </a:r>
                      <a:endParaRPr lang="zh-CN" altLang="en-US" sz="1200" dirty="0">
                        <a:latin typeface="+mn-ea"/>
                        <a:ea typeface="+mn-ea"/>
                      </a:endParaRPr>
                    </a:p>
                  </a:txBody>
                  <a:tcPr anchor="ctr"/>
                </a:tc>
                <a:tc>
                  <a:txBody>
                    <a:bodyPr/>
                    <a:lstStyle/>
                    <a:p>
                      <a:pPr algn="ctr"/>
                      <a:r>
                        <a:rPr lang="en-US" altLang="zh-CN" sz="1200" dirty="0">
                          <a:latin typeface="+mn-ea"/>
                          <a:ea typeface="+mn-ea"/>
                        </a:rPr>
                        <a:t>……</a:t>
                      </a:r>
                      <a:endParaRPr lang="zh-CN" altLang="en-US" sz="1200" dirty="0">
                        <a:latin typeface="+mn-ea"/>
                        <a:ea typeface="+mn-ea"/>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a:t>
                      </a:r>
                      <a:endParaRPr lang="zh-CN" altLang="en-US" sz="1200" dirty="0">
                        <a:latin typeface="+mn-ea"/>
                        <a:ea typeface="+mn-ea"/>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a:t>
                      </a:r>
                      <a:endParaRPr lang="zh-CN" altLang="en-US" sz="1200" dirty="0">
                        <a:latin typeface="+mn-ea"/>
                        <a:ea typeface="+mn-ea"/>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a:t>
                      </a:r>
                      <a:endParaRPr lang="zh-CN" altLang="en-US" sz="1200" dirty="0">
                        <a:latin typeface="+mn-ea"/>
                        <a:ea typeface="+mn-ea"/>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a:t>
                      </a:r>
                      <a:endParaRPr lang="zh-CN" altLang="en-US" sz="1200" dirty="0">
                        <a:latin typeface="+mn-ea"/>
                        <a:ea typeface="+mn-ea"/>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a:t>
                      </a:r>
                      <a:endParaRPr lang="zh-CN" altLang="en-US" sz="1200" dirty="0">
                        <a:latin typeface="+mn-ea"/>
                        <a:ea typeface="+mn-ea"/>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a:t>
                      </a:r>
                      <a:endParaRPr lang="zh-CN" altLang="en-US" sz="1200" dirty="0">
                        <a:latin typeface="+mn-ea"/>
                        <a:ea typeface="+mn-ea"/>
                      </a:endParaRPr>
                    </a:p>
                  </a:txBody>
                  <a:tcPr anchor="ct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200" dirty="0">
                          <a:latin typeface="+mn-ea"/>
                          <a:ea typeface="+mn-ea"/>
                        </a:rPr>
                        <a:t>……</a:t>
                      </a:r>
                      <a:endParaRPr lang="zh-CN" altLang="en-US" sz="1200" dirty="0">
                        <a:latin typeface="+mn-ea"/>
                        <a:ea typeface="+mn-ea"/>
                      </a:endParaRPr>
                    </a:p>
                  </a:txBody>
                  <a:tcPr anchor="ctr"/>
                </a:tc>
                <a:extLst>
                  <a:ext uri="{0D108BD9-81ED-4DB2-BD59-A6C34878D82A}">
                    <a16:rowId xmlns:a16="http://schemas.microsoft.com/office/drawing/2014/main" val="3981333319"/>
                  </a:ext>
                </a:extLst>
              </a:tr>
            </a:tbl>
          </a:graphicData>
        </a:graphic>
      </p:graphicFrame>
      <p:sp>
        <p:nvSpPr>
          <p:cNvPr id="5" name="文本框 4">
            <a:extLst>
              <a:ext uri="{FF2B5EF4-FFF2-40B4-BE49-F238E27FC236}">
                <a16:creationId xmlns:a16="http://schemas.microsoft.com/office/drawing/2014/main" id="{FB35A1F4-1784-4C02-A357-8E85608D2973}"/>
              </a:ext>
            </a:extLst>
          </p:cNvPr>
          <p:cNvSpPr txBox="1"/>
          <p:nvPr/>
        </p:nvSpPr>
        <p:spPr>
          <a:xfrm>
            <a:off x="1159698" y="4355924"/>
            <a:ext cx="9863902" cy="470450"/>
          </a:xfrm>
          <a:prstGeom prst="rect">
            <a:avLst/>
          </a:prstGeom>
          <a:noFill/>
        </p:spPr>
        <p:txBody>
          <a:bodyPr wrap="square" lIns="0" tIns="0" rIns="0" bIns="0" rtlCol="0">
            <a:spAutoFit/>
          </a:bodyPr>
          <a:lstStyle/>
          <a:p>
            <a:pPr>
              <a:lnSpc>
                <a:spcPct val="200000"/>
              </a:lnSpc>
              <a:buClr>
                <a:srgbClr val="404040"/>
              </a:buClr>
            </a:pPr>
            <a:r>
              <a:rPr lang="zh-CN" altLang="en-US" b="1" dirty="0">
                <a:solidFill>
                  <a:srgbClr val="404040"/>
                </a:solidFill>
                <a:latin typeface="+mn-ea"/>
              </a:rPr>
              <a:t>对所有因子进行分析后，确认“与问题相关”的因子是“上平衡块重量”。</a:t>
            </a:r>
            <a:endParaRPr lang="en-US" altLang="zh-CN" b="1" dirty="0">
              <a:solidFill>
                <a:srgbClr val="404040"/>
              </a:solidFill>
              <a:latin typeface="+mn-ea"/>
            </a:endParaRPr>
          </a:p>
        </p:txBody>
      </p:sp>
    </p:spTree>
    <p:extLst>
      <p:ext uri="{BB962C8B-B14F-4D97-AF65-F5344CB8AC3E}">
        <p14:creationId xmlns:p14="http://schemas.microsoft.com/office/powerpoint/2010/main" val="321078937"/>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D4</a:t>
            </a:r>
            <a:r>
              <a:rPr lang="zh-CN" altLang="en-US" b="1" spc="300" dirty="0"/>
              <a:t>：根本原因</a:t>
            </a:r>
          </a:p>
        </p:txBody>
      </p:sp>
      <p:sp>
        <p:nvSpPr>
          <p:cNvPr id="4" name="文本框 3">
            <a:extLst>
              <a:ext uri="{FF2B5EF4-FFF2-40B4-BE49-F238E27FC236}">
                <a16:creationId xmlns:a16="http://schemas.microsoft.com/office/drawing/2014/main" id="{92A9D48E-3DED-4EE4-9343-6DECD6E93AE3}"/>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en-US" altLang="zh-CN" sz="2400" b="1" dirty="0">
                <a:solidFill>
                  <a:srgbClr val="CE060F"/>
                </a:solidFill>
                <a:latin typeface="+mj-ea"/>
                <a:ea typeface="+mj-ea"/>
              </a:rPr>
              <a:t>5Why</a:t>
            </a:r>
            <a:r>
              <a:rPr lang="zh-CN" altLang="en-US" sz="2400" b="1" dirty="0">
                <a:solidFill>
                  <a:srgbClr val="CE060F"/>
                </a:solidFill>
                <a:latin typeface="+mj-ea"/>
                <a:ea typeface="+mj-ea"/>
              </a:rPr>
              <a:t>分析法</a:t>
            </a:r>
          </a:p>
        </p:txBody>
      </p:sp>
      <p:sp>
        <p:nvSpPr>
          <p:cNvPr id="5" name="矩形 4">
            <a:extLst>
              <a:ext uri="{FF2B5EF4-FFF2-40B4-BE49-F238E27FC236}">
                <a16:creationId xmlns:a16="http://schemas.microsoft.com/office/drawing/2014/main" id="{5F1656A2-243C-4AC3-A3E8-852F2ED801D3}"/>
              </a:ext>
            </a:extLst>
          </p:cNvPr>
          <p:cNvSpPr/>
          <p:nvPr/>
        </p:nvSpPr>
        <p:spPr>
          <a:xfrm>
            <a:off x="932083" y="1817832"/>
            <a:ext cx="4744818" cy="3332772"/>
          </a:xfrm>
          <a:prstGeom prst="rect">
            <a:avLst/>
          </a:prstGeom>
        </p:spPr>
        <p:txBody>
          <a:bodyPr wrap="square">
            <a:spAutoFit/>
          </a:bodyPr>
          <a:lstStyle/>
          <a:p>
            <a:pPr>
              <a:lnSpc>
                <a:spcPct val="200000"/>
              </a:lnSpc>
            </a:pPr>
            <a:r>
              <a:rPr lang="en-US" altLang="zh-CN" b="1" dirty="0">
                <a:solidFill>
                  <a:srgbClr val="404040"/>
                </a:solidFill>
                <a:latin typeface="+mn-ea"/>
              </a:rPr>
              <a:t>1. 5why</a:t>
            </a:r>
            <a:r>
              <a:rPr lang="zh-CN" altLang="en-US" b="1" dirty="0">
                <a:solidFill>
                  <a:srgbClr val="404040"/>
                </a:solidFill>
                <a:latin typeface="+mn-ea"/>
              </a:rPr>
              <a:t>分析法，就是对一个问题点连续追问</a:t>
            </a:r>
            <a:r>
              <a:rPr lang="en-US" altLang="zh-CN" b="1" dirty="0">
                <a:solidFill>
                  <a:srgbClr val="404040"/>
                </a:solidFill>
                <a:latin typeface="+mn-ea"/>
              </a:rPr>
              <a:t>5</a:t>
            </a:r>
            <a:r>
              <a:rPr lang="zh-CN" altLang="en-US" b="1" dirty="0">
                <a:solidFill>
                  <a:srgbClr val="404040"/>
                </a:solidFill>
                <a:latin typeface="+mn-ea"/>
              </a:rPr>
              <a:t>个“为什么”，以追究其根本原因。</a:t>
            </a:r>
            <a:endParaRPr lang="en-US" altLang="zh-CN" b="1" dirty="0">
              <a:solidFill>
                <a:srgbClr val="404040"/>
              </a:solidFill>
              <a:latin typeface="+mn-ea"/>
            </a:endParaRPr>
          </a:p>
          <a:p>
            <a:pPr>
              <a:lnSpc>
                <a:spcPct val="200000"/>
              </a:lnSpc>
            </a:pPr>
            <a:r>
              <a:rPr lang="en-US" altLang="zh-CN" b="1" dirty="0">
                <a:solidFill>
                  <a:srgbClr val="404040"/>
                </a:solidFill>
                <a:latin typeface="+mn-ea"/>
              </a:rPr>
              <a:t>2. 5why</a:t>
            </a:r>
            <a:r>
              <a:rPr lang="zh-CN" altLang="en-US" b="1" dirty="0">
                <a:solidFill>
                  <a:srgbClr val="404040"/>
                </a:solidFill>
                <a:latin typeface="+mn-ea"/>
              </a:rPr>
              <a:t>分析法的关键，是鼓励解决问题的人努力避开主观假设和逻辑陷阱，从结果着手，沿着因果关系链条顺藤摸瓜，直至找出原有问题的根本原因。</a:t>
            </a:r>
            <a:endParaRPr lang="en-US" altLang="zh-CN" b="1" dirty="0">
              <a:solidFill>
                <a:srgbClr val="404040"/>
              </a:solidFill>
              <a:latin typeface="+mn-ea"/>
            </a:endParaRPr>
          </a:p>
        </p:txBody>
      </p:sp>
      <p:pic>
        <p:nvPicPr>
          <p:cNvPr id="3" name="图片 2">
            <a:extLst>
              <a:ext uri="{FF2B5EF4-FFF2-40B4-BE49-F238E27FC236}">
                <a16:creationId xmlns:a16="http://schemas.microsoft.com/office/drawing/2014/main" id="{FF780BB5-533E-419F-8B80-D43CB23B9B65}"/>
              </a:ext>
            </a:extLst>
          </p:cNvPr>
          <p:cNvPicPr>
            <a:picLocks noChangeAspect="1"/>
          </p:cNvPicPr>
          <p:nvPr/>
        </p:nvPicPr>
        <p:blipFill>
          <a:blip r:embed="rId3"/>
          <a:stretch>
            <a:fillRect/>
          </a:stretch>
        </p:blipFill>
        <p:spPr>
          <a:xfrm>
            <a:off x="5892800" y="1841789"/>
            <a:ext cx="5797696" cy="3284857"/>
          </a:xfrm>
          <a:prstGeom prst="rect">
            <a:avLst/>
          </a:prstGeom>
        </p:spPr>
      </p:pic>
    </p:spTree>
    <p:extLst>
      <p:ext uri="{BB962C8B-B14F-4D97-AF65-F5344CB8AC3E}">
        <p14:creationId xmlns:p14="http://schemas.microsoft.com/office/powerpoint/2010/main" val="264897764"/>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E4D06F8-B0D3-4EEA-A1E3-A4D65047F646}"/>
              </a:ext>
            </a:extLst>
          </p:cNvPr>
          <p:cNvSpPr txBox="1"/>
          <p:nvPr/>
        </p:nvSpPr>
        <p:spPr>
          <a:xfrm>
            <a:off x="1014085" y="1274752"/>
            <a:ext cx="3481715" cy="369332"/>
          </a:xfrm>
          <a:prstGeom prst="rect">
            <a:avLst/>
          </a:prstGeom>
          <a:noFill/>
        </p:spPr>
        <p:txBody>
          <a:bodyPr wrap="square" lIns="0" tIns="0" rIns="0" bIns="0" rtlCol="0">
            <a:spAutoFit/>
          </a:bodyPr>
          <a:lstStyle/>
          <a:p>
            <a:r>
              <a:rPr lang="zh-CN" altLang="en-US" sz="2400" b="1" dirty="0">
                <a:solidFill>
                  <a:srgbClr val="CE060F"/>
                </a:solidFill>
                <a:latin typeface="+mj-ea"/>
                <a:ea typeface="+mj-ea"/>
              </a:rPr>
              <a:t>生活中可以使用的</a:t>
            </a:r>
            <a:r>
              <a:rPr lang="en-US" altLang="zh-CN" sz="2400" b="1" dirty="0">
                <a:solidFill>
                  <a:srgbClr val="CE060F"/>
                </a:solidFill>
                <a:latin typeface="+mj-ea"/>
                <a:ea typeface="+mj-ea"/>
              </a:rPr>
              <a:t>8D</a:t>
            </a:r>
            <a:endParaRPr lang="zh-CN" altLang="en-US" sz="2400" b="1" dirty="0">
              <a:solidFill>
                <a:srgbClr val="CE060F"/>
              </a:solidFill>
              <a:latin typeface="+mj-ea"/>
              <a:ea typeface="+mj-ea"/>
            </a:endParaRPr>
          </a:p>
        </p:txBody>
      </p:sp>
      <p:sp>
        <p:nvSpPr>
          <p:cNvPr id="10" name="内容占位符 6">
            <a:extLst>
              <a:ext uri="{FF2B5EF4-FFF2-40B4-BE49-F238E27FC236}">
                <a16:creationId xmlns:a16="http://schemas.microsoft.com/office/drawing/2014/main" id="{2B8DF20B-59B9-4386-A79F-C1F8E5C84624}"/>
              </a:ext>
            </a:extLst>
          </p:cNvPr>
          <p:cNvSpPr txBox="1">
            <a:spLocks/>
          </p:cNvSpPr>
          <p:nvPr/>
        </p:nvSpPr>
        <p:spPr>
          <a:xfrm>
            <a:off x="3195645"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dirty="0"/>
              <a:t>基本概念</a:t>
            </a:r>
          </a:p>
        </p:txBody>
      </p:sp>
      <p:sp>
        <p:nvSpPr>
          <p:cNvPr id="19" name="文本框 18">
            <a:extLst>
              <a:ext uri="{FF2B5EF4-FFF2-40B4-BE49-F238E27FC236}">
                <a16:creationId xmlns:a16="http://schemas.microsoft.com/office/drawing/2014/main" id="{8B12BD75-D283-4168-AFDE-7F0F2E72D5D9}"/>
              </a:ext>
            </a:extLst>
          </p:cNvPr>
          <p:cNvSpPr txBox="1"/>
          <p:nvPr/>
        </p:nvSpPr>
        <p:spPr>
          <a:xfrm>
            <a:off x="2573945" y="1869553"/>
            <a:ext cx="8302037" cy="1086003"/>
          </a:xfrm>
          <a:prstGeom prst="rect">
            <a:avLst/>
          </a:prstGeom>
          <a:noFill/>
        </p:spPr>
        <p:txBody>
          <a:bodyPr wrap="square" lIns="0" tIns="0" rIns="0" bIns="0" rtlCol="0">
            <a:spAutoFit/>
          </a:bodyPr>
          <a:lstStyle/>
          <a:p>
            <a:pPr>
              <a:lnSpc>
                <a:spcPct val="200000"/>
              </a:lnSpc>
              <a:buClr>
                <a:srgbClr val="404040"/>
              </a:buClr>
            </a:pPr>
            <a:r>
              <a:rPr lang="zh-CN" altLang="en-US" sz="2000" b="1" dirty="0">
                <a:solidFill>
                  <a:srgbClr val="C4040F"/>
                </a:solidFill>
                <a:latin typeface="+mn-ea"/>
              </a:rPr>
              <a:t>事件：</a:t>
            </a:r>
            <a:r>
              <a:rPr lang="zh-CN" altLang="en-US" b="1" dirty="0">
                <a:solidFill>
                  <a:srgbClr val="404040"/>
                </a:solidFill>
                <a:latin typeface="+mn-ea"/>
              </a:rPr>
              <a:t>弟弟在家里的卫生间摔倒，磕伤了膝盖。</a:t>
            </a:r>
          </a:p>
          <a:p>
            <a:pPr>
              <a:lnSpc>
                <a:spcPct val="200000"/>
              </a:lnSpc>
              <a:buClr>
                <a:srgbClr val="404040"/>
              </a:buClr>
            </a:pPr>
            <a:r>
              <a:rPr lang="en-US" altLang="zh-CN" b="1" dirty="0">
                <a:solidFill>
                  <a:srgbClr val="404040"/>
                </a:solidFill>
                <a:latin typeface="+mn-ea"/>
              </a:rPr>
              <a:t>D0</a:t>
            </a:r>
            <a:r>
              <a:rPr lang="zh-CN" altLang="en-US" b="1" dirty="0">
                <a:solidFill>
                  <a:srgbClr val="404040"/>
                </a:solidFill>
                <a:latin typeface="+mn-ea"/>
              </a:rPr>
              <a:t>：妈妈立刻带孩子去附近医院，进行了检查和包扎。</a:t>
            </a:r>
            <a:endParaRPr lang="en-US" altLang="zh-CN" b="1" dirty="0">
              <a:solidFill>
                <a:srgbClr val="404040"/>
              </a:solidFill>
              <a:latin typeface="+mn-ea"/>
            </a:endParaRPr>
          </a:p>
        </p:txBody>
      </p:sp>
      <p:pic>
        <p:nvPicPr>
          <p:cNvPr id="3" name="图片 2">
            <a:extLst>
              <a:ext uri="{FF2B5EF4-FFF2-40B4-BE49-F238E27FC236}">
                <a16:creationId xmlns:a16="http://schemas.microsoft.com/office/drawing/2014/main" id="{A8F43D8F-B9C2-443E-BD46-93B4E3F8616F}"/>
              </a:ext>
            </a:extLst>
          </p:cNvPr>
          <p:cNvPicPr>
            <a:picLocks noChangeAspect="1"/>
          </p:cNvPicPr>
          <p:nvPr/>
        </p:nvPicPr>
        <p:blipFill>
          <a:blip r:embed="rId3"/>
          <a:stretch>
            <a:fillRect/>
          </a:stretch>
        </p:blipFill>
        <p:spPr>
          <a:xfrm>
            <a:off x="4114800" y="3181025"/>
            <a:ext cx="3962400" cy="2933700"/>
          </a:xfrm>
          <a:prstGeom prst="rect">
            <a:avLst/>
          </a:prstGeom>
        </p:spPr>
      </p:pic>
    </p:spTree>
    <p:extLst>
      <p:ext uri="{BB962C8B-B14F-4D97-AF65-F5344CB8AC3E}">
        <p14:creationId xmlns:p14="http://schemas.microsoft.com/office/powerpoint/2010/main" val="47844469"/>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D4</a:t>
            </a:r>
            <a:r>
              <a:rPr lang="zh-CN" altLang="en-US" b="1" spc="300" dirty="0"/>
              <a:t>：根本原因</a:t>
            </a:r>
          </a:p>
        </p:txBody>
      </p:sp>
      <p:sp>
        <p:nvSpPr>
          <p:cNvPr id="5" name="矩形 4">
            <a:extLst>
              <a:ext uri="{FF2B5EF4-FFF2-40B4-BE49-F238E27FC236}">
                <a16:creationId xmlns:a16="http://schemas.microsoft.com/office/drawing/2014/main" id="{5F1656A2-243C-4AC3-A3E8-852F2ED801D3}"/>
              </a:ext>
            </a:extLst>
          </p:cNvPr>
          <p:cNvSpPr/>
          <p:nvPr/>
        </p:nvSpPr>
        <p:spPr>
          <a:xfrm>
            <a:off x="1231552" y="1209196"/>
            <a:ext cx="5613748" cy="5029390"/>
          </a:xfrm>
          <a:prstGeom prst="rect">
            <a:avLst/>
          </a:prstGeom>
        </p:spPr>
        <p:txBody>
          <a:bodyPr wrap="square">
            <a:spAutoFit/>
          </a:bodyPr>
          <a:lstStyle/>
          <a:p>
            <a:pPr>
              <a:lnSpc>
                <a:spcPct val="150000"/>
              </a:lnSpc>
            </a:pPr>
            <a:r>
              <a:rPr lang="zh-CN" altLang="en-US" b="1" dirty="0">
                <a:solidFill>
                  <a:srgbClr val="C4040F"/>
                </a:solidFill>
                <a:latin typeface="+mn-ea"/>
              </a:rPr>
              <a:t>问</a:t>
            </a:r>
            <a:r>
              <a:rPr lang="en-US" altLang="zh-CN" b="1" dirty="0">
                <a:solidFill>
                  <a:srgbClr val="C4040F"/>
                </a:solidFill>
                <a:latin typeface="+mn-ea"/>
              </a:rPr>
              <a:t>1:</a:t>
            </a:r>
            <a:r>
              <a:rPr lang="zh-CN" altLang="en-US" b="1" dirty="0">
                <a:solidFill>
                  <a:srgbClr val="404040"/>
                </a:solidFill>
                <a:latin typeface="+mn-ea"/>
              </a:rPr>
              <a:t>为什么平衡块的重量会不足？</a:t>
            </a:r>
            <a:endParaRPr lang="en-US" altLang="zh-CN" b="1" dirty="0">
              <a:solidFill>
                <a:srgbClr val="404040"/>
              </a:solidFill>
              <a:latin typeface="+mn-ea"/>
            </a:endParaRPr>
          </a:p>
          <a:p>
            <a:pPr>
              <a:lnSpc>
                <a:spcPct val="150000"/>
              </a:lnSpc>
            </a:pPr>
            <a:r>
              <a:rPr lang="en-US" altLang="zh-CN" b="1" dirty="0">
                <a:solidFill>
                  <a:srgbClr val="404040"/>
                </a:solidFill>
                <a:latin typeface="+mn-ea"/>
              </a:rPr>
              <a:t>    </a:t>
            </a:r>
            <a:r>
              <a:rPr lang="zh-CN" altLang="en-US" b="1" dirty="0">
                <a:solidFill>
                  <a:srgbClr val="404040"/>
                </a:solidFill>
                <a:latin typeface="+mn-ea"/>
              </a:rPr>
              <a:t>答</a:t>
            </a:r>
            <a:r>
              <a:rPr lang="en-US" altLang="zh-CN" b="1" dirty="0">
                <a:solidFill>
                  <a:srgbClr val="404040"/>
                </a:solidFill>
                <a:latin typeface="+mn-ea"/>
              </a:rPr>
              <a:t>1: </a:t>
            </a:r>
            <a:r>
              <a:rPr lang="zh-CN" altLang="en-US" b="1" dirty="0">
                <a:solidFill>
                  <a:srgbClr val="404040"/>
                </a:solidFill>
                <a:latin typeface="+mn-ea"/>
              </a:rPr>
              <a:t>因为平衡块</a:t>
            </a:r>
            <a:r>
              <a:rPr lang="en-US" altLang="zh-CN" b="1" dirty="0">
                <a:solidFill>
                  <a:srgbClr val="404040"/>
                </a:solidFill>
                <a:latin typeface="+mn-ea"/>
              </a:rPr>
              <a:t>XX</a:t>
            </a:r>
            <a:r>
              <a:rPr lang="zh-CN" altLang="en-US" b="1" dirty="0">
                <a:solidFill>
                  <a:srgbClr val="404040"/>
                </a:solidFill>
                <a:latin typeface="+mn-ea"/>
              </a:rPr>
              <a:t>尺寸加工量过大。</a:t>
            </a:r>
            <a:r>
              <a:rPr lang="en-US" altLang="zh-CN" b="1" dirty="0">
                <a:solidFill>
                  <a:srgbClr val="404040"/>
                </a:solidFill>
                <a:latin typeface="+mn-ea"/>
              </a:rPr>
              <a:t/>
            </a:r>
            <a:br>
              <a:rPr lang="en-US" altLang="zh-CN" b="1" dirty="0">
                <a:solidFill>
                  <a:srgbClr val="404040"/>
                </a:solidFill>
                <a:latin typeface="+mn-ea"/>
              </a:rPr>
            </a:br>
            <a:r>
              <a:rPr lang="en-US" altLang="zh-CN" b="1" dirty="0">
                <a:solidFill>
                  <a:srgbClr val="404040"/>
                </a:solidFill>
                <a:latin typeface="+mn-ea"/>
              </a:rPr>
              <a:t>    </a:t>
            </a:r>
            <a:r>
              <a:rPr lang="zh-CN" altLang="en-US" b="1" dirty="0">
                <a:solidFill>
                  <a:srgbClr val="404040"/>
                </a:solidFill>
                <a:latin typeface="+mn-ea"/>
              </a:rPr>
              <a:t>验证</a:t>
            </a:r>
            <a:r>
              <a:rPr lang="en-US" altLang="zh-CN" b="1" dirty="0">
                <a:solidFill>
                  <a:srgbClr val="404040"/>
                </a:solidFill>
                <a:latin typeface="+mn-ea"/>
              </a:rPr>
              <a:t>1</a:t>
            </a:r>
            <a:r>
              <a:rPr lang="zh-CN" altLang="en-US" b="1" dirty="0">
                <a:solidFill>
                  <a:srgbClr val="404040"/>
                </a:solidFill>
                <a:latin typeface="+mn-ea"/>
              </a:rPr>
              <a:t>：测量</a:t>
            </a:r>
            <a:r>
              <a:rPr lang="en-US" altLang="zh-CN" b="1" dirty="0">
                <a:solidFill>
                  <a:srgbClr val="404040"/>
                </a:solidFill>
                <a:latin typeface="+mn-ea"/>
              </a:rPr>
              <a:t>XX</a:t>
            </a:r>
            <a:r>
              <a:rPr lang="zh-CN" altLang="en-US" b="1" dirty="0">
                <a:solidFill>
                  <a:srgbClr val="404040"/>
                </a:solidFill>
                <a:latin typeface="+mn-ea"/>
              </a:rPr>
              <a:t>尺寸，超出规格要求。</a:t>
            </a:r>
          </a:p>
          <a:p>
            <a:pPr>
              <a:lnSpc>
                <a:spcPct val="150000"/>
              </a:lnSpc>
            </a:pPr>
            <a:r>
              <a:rPr lang="zh-CN" altLang="en-US" b="1" dirty="0">
                <a:solidFill>
                  <a:srgbClr val="C4040F"/>
                </a:solidFill>
                <a:latin typeface="+mn-ea"/>
              </a:rPr>
              <a:t>问</a:t>
            </a:r>
            <a:r>
              <a:rPr lang="en-US" altLang="zh-CN" b="1" dirty="0">
                <a:solidFill>
                  <a:srgbClr val="C4040F"/>
                </a:solidFill>
                <a:latin typeface="+mn-ea"/>
              </a:rPr>
              <a:t>2: </a:t>
            </a:r>
            <a:r>
              <a:rPr lang="zh-CN" altLang="en-US" b="1" dirty="0">
                <a:solidFill>
                  <a:srgbClr val="404040"/>
                </a:solidFill>
                <a:latin typeface="+mn-ea"/>
              </a:rPr>
              <a:t>为什么平衡块</a:t>
            </a:r>
            <a:r>
              <a:rPr lang="en-US" altLang="zh-CN" b="1" dirty="0">
                <a:solidFill>
                  <a:srgbClr val="404040"/>
                </a:solidFill>
                <a:latin typeface="+mn-ea"/>
              </a:rPr>
              <a:t>XX</a:t>
            </a:r>
            <a:r>
              <a:rPr lang="zh-CN" altLang="en-US" b="1" dirty="0">
                <a:solidFill>
                  <a:srgbClr val="404040"/>
                </a:solidFill>
                <a:latin typeface="+mn-ea"/>
              </a:rPr>
              <a:t>尺寸加工量会过大</a:t>
            </a:r>
            <a:r>
              <a:rPr lang="en-US" altLang="zh-CN" b="1" dirty="0">
                <a:solidFill>
                  <a:srgbClr val="404040"/>
                </a:solidFill>
                <a:latin typeface="+mn-ea"/>
              </a:rPr>
              <a:t>?</a:t>
            </a:r>
          </a:p>
          <a:p>
            <a:pPr>
              <a:lnSpc>
                <a:spcPct val="150000"/>
              </a:lnSpc>
            </a:pPr>
            <a:r>
              <a:rPr lang="en-US" altLang="zh-CN" b="1" dirty="0">
                <a:solidFill>
                  <a:srgbClr val="404040"/>
                </a:solidFill>
                <a:latin typeface="+mn-ea"/>
              </a:rPr>
              <a:t>    </a:t>
            </a:r>
            <a:r>
              <a:rPr lang="zh-CN" altLang="en-US" b="1" dirty="0">
                <a:solidFill>
                  <a:srgbClr val="404040"/>
                </a:solidFill>
                <a:latin typeface="+mn-ea"/>
              </a:rPr>
              <a:t>答</a:t>
            </a:r>
            <a:r>
              <a:rPr lang="en-US" altLang="zh-CN" b="1" dirty="0">
                <a:solidFill>
                  <a:srgbClr val="404040"/>
                </a:solidFill>
                <a:latin typeface="+mn-ea"/>
              </a:rPr>
              <a:t>2: </a:t>
            </a:r>
            <a:r>
              <a:rPr lang="zh-CN" altLang="en-US" b="1" dirty="0">
                <a:solidFill>
                  <a:srgbClr val="404040"/>
                </a:solidFill>
                <a:latin typeface="+mn-ea"/>
              </a:rPr>
              <a:t>因为平衡块在加工设备上定位不稳。</a:t>
            </a:r>
            <a:endParaRPr lang="en-US" altLang="zh-CN" b="1" dirty="0">
              <a:solidFill>
                <a:srgbClr val="404040"/>
              </a:solidFill>
              <a:latin typeface="+mn-ea"/>
            </a:endParaRPr>
          </a:p>
          <a:p>
            <a:pPr>
              <a:lnSpc>
                <a:spcPct val="150000"/>
              </a:lnSpc>
            </a:pPr>
            <a:r>
              <a:rPr lang="en-US" altLang="zh-CN" b="1" dirty="0">
                <a:solidFill>
                  <a:srgbClr val="404040"/>
                </a:solidFill>
                <a:latin typeface="+mn-ea"/>
              </a:rPr>
              <a:t>    </a:t>
            </a:r>
            <a:r>
              <a:rPr lang="zh-CN" altLang="en-US" b="1" dirty="0">
                <a:solidFill>
                  <a:srgbClr val="404040"/>
                </a:solidFill>
                <a:latin typeface="+mn-ea"/>
              </a:rPr>
              <a:t>验证</a:t>
            </a:r>
            <a:r>
              <a:rPr lang="en-US" altLang="zh-CN" b="1" dirty="0">
                <a:solidFill>
                  <a:srgbClr val="404040"/>
                </a:solidFill>
                <a:latin typeface="+mn-ea"/>
              </a:rPr>
              <a:t>2</a:t>
            </a:r>
            <a:r>
              <a:rPr lang="zh-CN" altLang="en-US" b="1" dirty="0">
                <a:solidFill>
                  <a:srgbClr val="404040"/>
                </a:solidFill>
                <a:latin typeface="+mn-ea"/>
              </a:rPr>
              <a:t>：检查加工过程中发现</a:t>
            </a:r>
            <a:r>
              <a:rPr lang="en-US" altLang="zh-CN" b="1" dirty="0">
                <a:solidFill>
                  <a:srgbClr val="404040"/>
                </a:solidFill>
                <a:latin typeface="+mn-ea"/>
              </a:rPr>
              <a:t>XX</a:t>
            </a:r>
            <a:r>
              <a:rPr lang="zh-CN" altLang="en-US" b="1" dirty="0">
                <a:solidFill>
                  <a:srgbClr val="404040"/>
                </a:solidFill>
                <a:latin typeface="+mn-ea"/>
              </a:rPr>
              <a:t>问题。</a:t>
            </a:r>
            <a:endParaRPr lang="en-US" altLang="zh-CN" b="1" dirty="0">
              <a:solidFill>
                <a:srgbClr val="404040"/>
              </a:solidFill>
              <a:latin typeface="+mn-ea"/>
            </a:endParaRPr>
          </a:p>
          <a:p>
            <a:pPr>
              <a:lnSpc>
                <a:spcPct val="150000"/>
              </a:lnSpc>
            </a:pPr>
            <a:r>
              <a:rPr lang="zh-CN" altLang="en-US" b="1" dirty="0">
                <a:solidFill>
                  <a:srgbClr val="C4040F"/>
                </a:solidFill>
                <a:latin typeface="+mn-ea"/>
              </a:rPr>
              <a:t>问</a:t>
            </a:r>
            <a:r>
              <a:rPr lang="en-US" altLang="zh-CN" b="1" dirty="0">
                <a:solidFill>
                  <a:srgbClr val="C4040F"/>
                </a:solidFill>
                <a:latin typeface="+mn-ea"/>
              </a:rPr>
              <a:t>3: </a:t>
            </a:r>
            <a:r>
              <a:rPr lang="zh-CN" altLang="en-US" b="1" dirty="0">
                <a:solidFill>
                  <a:srgbClr val="404040"/>
                </a:solidFill>
                <a:latin typeface="+mn-ea"/>
              </a:rPr>
              <a:t>为什么平衡块在加工设备上定位不稳</a:t>
            </a:r>
            <a:r>
              <a:rPr lang="en-US" altLang="zh-CN" b="1" dirty="0">
                <a:solidFill>
                  <a:srgbClr val="404040"/>
                </a:solidFill>
                <a:latin typeface="+mn-ea"/>
              </a:rPr>
              <a:t>?</a:t>
            </a:r>
          </a:p>
          <a:p>
            <a:pPr>
              <a:lnSpc>
                <a:spcPct val="150000"/>
              </a:lnSpc>
            </a:pPr>
            <a:r>
              <a:rPr lang="en-US" altLang="zh-CN" b="1" dirty="0">
                <a:solidFill>
                  <a:srgbClr val="404040"/>
                </a:solidFill>
                <a:latin typeface="+mn-ea"/>
              </a:rPr>
              <a:t>    </a:t>
            </a:r>
            <a:r>
              <a:rPr lang="zh-CN" altLang="en-US" b="1" dirty="0">
                <a:solidFill>
                  <a:srgbClr val="404040"/>
                </a:solidFill>
                <a:latin typeface="+mn-ea"/>
              </a:rPr>
              <a:t>答</a:t>
            </a:r>
            <a:r>
              <a:rPr lang="en-US" altLang="zh-CN" b="1" dirty="0">
                <a:solidFill>
                  <a:srgbClr val="404040"/>
                </a:solidFill>
                <a:latin typeface="+mn-ea"/>
              </a:rPr>
              <a:t>3: </a:t>
            </a:r>
            <a:r>
              <a:rPr lang="zh-CN" altLang="en-US" b="1" dirty="0">
                <a:solidFill>
                  <a:srgbClr val="404040"/>
                </a:solidFill>
                <a:latin typeface="+mn-ea"/>
              </a:rPr>
              <a:t>因为定位装置中的弹簧弹力不足。</a:t>
            </a:r>
            <a:endParaRPr lang="en-US" altLang="zh-CN" b="1" dirty="0">
              <a:solidFill>
                <a:srgbClr val="404040"/>
              </a:solidFill>
              <a:latin typeface="+mn-ea"/>
            </a:endParaRPr>
          </a:p>
          <a:p>
            <a:pPr>
              <a:lnSpc>
                <a:spcPct val="150000"/>
              </a:lnSpc>
            </a:pPr>
            <a:r>
              <a:rPr lang="en-US" altLang="zh-CN" b="1" dirty="0">
                <a:solidFill>
                  <a:srgbClr val="404040"/>
                </a:solidFill>
                <a:latin typeface="+mn-ea"/>
              </a:rPr>
              <a:t>    </a:t>
            </a:r>
            <a:r>
              <a:rPr lang="zh-CN" altLang="en-US" b="1" dirty="0">
                <a:solidFill>
                  <a:srgbClr val="404040"/>
                </a:solidFill>
                <a:latin typeface="+mn-ea"/>
              </a:rPr>
              <a:t>验证</a:t>
            </a:r>
            <a:r>
              <a:rPr lang="en-US" altLang="zh-CN" b="1" dirty="0">
                <a:solidFill>
                  <a:srgbClr val="404040"/>
                </a:solidFill>
                <a:latin typeface="+mn-ea"/>
              </a:rPr>
              <a:t>3</a:t>
            </a:r>
            <a:r>
              <a:rPr lang="zh-CN" altLang="en-US" b="1" dirty="0">
                <a:solidFill>
                  <a:srgbClr val="404040"/>
                </a:solidFill>
                <a:latin typeface="+mn-ea"/>
              </a:rPr>
              <a:t>：检查弹簧弹力值，低于规格要求。</a:t>
            </a:r>
            <a:endParaRPr lang="en-US" altLang="zh-CN" b="1" dirty="0">
              <a:solidFill>
                <a:srgbClr val="404040"/>
              </a:solidFill>
              <a:latin typeface="+mn-ea"/>
            </a:endParaRPr>
          </a:p>
          <a:p>
            <a:pPr>
              <a:lnSpc>
                <a:spcPct val="150000"/>
              </a:lnSpc>
            </a:pPr>
            <a:r>
              <a:rPr lang="zh-CN" altLang="en-US" b="1" dirty="0">
                <a:solidFill>
                  <a:srgbClr val="C4040F"/>
                </a:solidFill>
                <a:latin typeface="+mn-ea"/>
              </a:rPr>
              <a:t>问</a:t>
            </a:r>
            <a:r>
              <a:rPr lang="en-US" altLang="zh-CN" b="1" dirty="0">
                <a:solidFill>
                  <a:srgbClr val="C4040F"/>
                </a:solidFill>
                <a:latin typeface="+mn-ea"/>
              </a:rPr>
              <a:t>4: </a:t>
            </a:r>
            <a:r>
              <a:rPr lang="zh-CN" altLang="en-US" b="1" dirty="0">
                <a:solidFill>
                  <a:srgbClr val="404040"/>
                </a:solidFill>
                <a:latin typeface="+mn-ea"/>
              </a:rPr>
              <a:t>为什么弹簧的弹力会不足</a:t>
            </a:r>
            <a:r>
              <a:rPr lang="en-US" altLang="zh-CN" b="1" dirty="0">
                <a:solidFill>
                  <a:srgbClr val="404040"/>
                </a:solidFill>
                <a:latin typeface="+mn-ea"/>
              </a:rPr>
              <a:t>?</a:t>
            </a:r>
          </a:p>
          <a:p>
            <a:pPr>
              <a:lnSpc>
                <a:spcPct val="150000"/>
              </a:lnSpc>
            </a:pPr>
            <a:r>
              <a:rPr lang="en-US" altLang="zh-CN" b="1" dirty="0">
                <a:solidFill>
                  <a:srgbClr val="404040"/>
                </a:solidFill>
                <a:latin typeface="+mn-ea"/>
              </a:rPr>
              <a:t>    </a:t>
            </a:r>
            <a:r>
              <a:rPr lang="zh-CN" altLang="en-US" b="1" dirty="0">
                <a:solidFill>
                  <a:srgbClr val="404040"/>
                </a:solidFill>
                <a:latin typeface="+mn-ea"/>
              </a:rPr>
              <a:t>答</a:t>
            </a:r>
            <a:r>
              <a:rPr lang="en-US" altLang="zh-CN" b="1" dirty="0">
                <a:solidFill>
                  <a:srgbClr val="404040"/>
                </a:solidFill>
                <a:latin typeface="+mn-ea"/>
              </a:rPr>
              <a:t>4: </a:t>
            </a:r>
            <a:r>
              <a:rPr lang="zh-CN" altLang="en-US" b="1" dirty="0">
                <a:solidFill>
                  <a:srgbClr val="404040"/>
                </a:solidFill>
                <a:latin typeface="+mn-ea"/>
              </a:rPr>
              <a:t>因为弹簧老化了。</a:t>
            </a:r>
            <a:endParaRPr lang="en-US" altLang="zh-CN" b="1" dirty="0">
              <a:solidFill>
                <a:srgbClr val="404040"/>
              </a:solidFill>
              <a:latin typeface="+mn-ea"/>
            </a:endParaRPr>
          </a:p>
          <a:p>
            <a:pPr>
              <a:lnSpc>
                <a:spcPct val="150000"/>
              </a:lnSpc>
            </a:pPr>
            <a:r>
              <a:rPr lang="en-US" altLang="zh-CN" b="1" dirty="0">
                <a:solidFill>
                  <a:srgbClr val="404040"/>
                </a:solidFill>
                <a:latin typeface="+mn-ea"/>
              </a:rPr>
              <a:t>    </a:t>
            </a:r>
            <a:r>
              <a:rPr lang="zh-CN" altLang="en-US" b="1" dirty="0">
                <a:solidFill>
                  <a:srgbClr val="404040"/>
                </a:solidFill>
                <a:latin typeface="+mn-ea"/>
              </a:rPr>
              <a:t>验证</a:t>
            </a:r>
            <a:r>
              <a:rPr lang="en-US" altLang="zh-CN" b="1" dirty="0">
                <a:solidFill>
                  <a:srgbClr val="404040"/>
                </a:solidFill>
                <a:latin typeface="+mn-ea"/>
              </a:rPr>
              <a:t>4</a:t>
            </a:r>
            <a:r>
              <a:rPr lang="zh-CN" altLang="en-US" b="1" dirty="0">
                <a:solidFill>
                  <a:srgbClr val="404040"/>
                </a:solidFill>
                <a:latin typeface="+mn-ea"/>
              </a:rPr>
              <a:t>：该弹簧长期使用不换，出现</a:t>
            </a:r>
            <a:r>
              <a:rPr lang="en-US" altLang="zh-CN" b="1" dirty="0">
                <a:solidFill>
                  <a:srgbClr val="404040"/>
                </a:solidFill>
                <a:latin typeface="+mn-ea"/>
              </a:rPr>
              <a:t>XX</a:t>
            </a:r>
            <a:r>
              <a:rPr lang="zh-CN" altLang="en-US" b="1" dirty="0">
                <a:solidFill>
                  <a:srgbClr val="404040"/>
                </a:solidFill>
                <a:latin typeface="+mn-ea"/>
              </a:rPr>
              <a:t>老化现象。</a:t>
            </a:r>
            <a:endParaRPr lang="en-US" altLang="zh-CN" b="1" dirty="0">
              <a:solidFill>
                <a:srgbClr val="404040"/>
              </a:solidFill>
              <a:latin typeface="+mn-ea"/>
            </a:endParaRPr>
          </a:p>
        </p:txBody>
      </p:sp>
      <p:grpSp>
        <p:nvGrpSpPr>
          <p:cNvPr id="17" name="组合 16">
            <a:extLst>
              <a:ext uri="{FF2B5EF4-FFF2-40B4-BE49-F238E27FC236}">
                <a16:creationId xmlns:a16="http://schemas.microsoft.com/office/drawing/2014/main" id="{F70EA168-3D8D-4060-8EE0-14C1ADD62E4E}"/>
              </a:ext>
            </a:extLst>
          </p:cNvPr>
          <p:cNvGrpSpPr/>
          <p:nvPr/>
        </p:nvGrpSpPr>
        <p:grpSpPr>
          <a:xfrm>
            <a:off x="7439835" y="550852"/>
            <a:ext cx="3237962" cy="5574312"/>
            <a:chOff x="7173135" y="1274752"/>
            <a:chExt cx="3237962" cy="5574312"/>
          </a:xfrm>
        </p:grpSpPr>
        <p:sp>
          <p:nvSpPr>
            <p:cNvPr id="18" name="卷形: 水平 17">
              <a:extLst>
                <a:ext uri="{FF2B5EF4-FFF2-40B4-BE49-F238E27FC236}">
                  <a16:creationId xmlns:a16="http://schemas.microsoft.com/office/drawing/2014/main" id="{3138E343-A5CF-45DE-891B-E5BAA798C57A}"/>
                </a:ext>
              </a:extLst>
            </p:cNvPr>
            <p:cNvSpPr/>
            <p:nvPr/>
          </p:nvSpPr>
          <p:spPr>
            <a:xfrm>
              <a:off x="7888793" y="1274752"/>
              <a:ext cx="1691014" cy="688746"/>
            </a:xfrm>
            <a:prstGeom prst="horizontalScroll">
              <a:avLst/>
            </a:prstGeom>
            <a:solidFill>
              <a:srgbClr val="E60A11"/>
            </a:solidFill>
            <a:ln w="9525">
              <a:solidFill>
                <a:srgbClr val="C0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spc="300" noProof="0" dirty="0">
                  <a:latin typeface="+mn-ea"/>
                </a:rPr>
                <a:t>注意</a:t>
              </a:r>
            </a:p>
          </p:txBody>
        </p:sp>
        <p:sp>
          <p:nvSpPr>
            <p:cNvPr id="19" name="Oval 1">
              <a:extLst>
                <a:ext uri="{FF2B5EF4-FFF2-40B4-BE49-F238E27FC236}">
                  <a16:creationId xmlns:a16="http://schemas.microsoft.com/office/drawing/2014/main" id="{47F65690-18BE-48E7-9DE8-C25D8B46838E}"/>
                </a:ext>
              </a:extLst>
            </p:cNvPr>
            <p:cNvSpPr/>
            <p:nvPr/>
          </p:nvSpPr>
          <p:spPr bwMode="auto">
            <a:xfrm>
              <a:off x="7173135" y="2142259"/>
              <a:ext cx="3237962" cy="536316"/>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sz="1600" b="1" dirty="0">
                  <a:solidFill>
                    <a:srgbClr val="404040"/>
                  </a:solidFill>
                  <a:latin typeface="+mn-ea"/>
                  <a:sym typeface="+mn-lt"/>
                </a:rPr>
                <a:t>1. </a:t>
              </a:r>
              <a:r>
                <a:rPr lang="zh-CN" altLang="en-US" sz="1600" b="1" dirty="0">
                  <a:solidFill>
                    <a:srgbClr val="404040"/>
                  </a:solidFill>
                  <a:latin typeface="+mn-ea"/>
                  <a:sym typeface="+mn-lt"/>
                </a:rPr>
                <a:t>避免不自然的推论</a:t>
              </a:r>
              <a:endParaRPr lang="en-US" altLang="zh-CN" sz="1600" b="1" dirty="0">
                <a:solidFill>
                  <a:srgbClr val="404040"/>
                </a:solidFill>
                <a:latin typeface="+mn-ea"/>
                <a:sym typeface="+mn-lt"/>
              </a:endParaRPr>
            </a:p>
          </p:txBody>
        </p:sp>
        <p:sp>
          <p:nvSpPr>
            <p:cNvPr id="20" name="Oval 1">
              <a:extLst>
                <a:ext uri="{FF2B5EF4-FFF2-40B4-BE49-F238E27FC236}">
                  <a16:creationId xmlns:a16="http://schemas.microsoft.com/office/drawing/2014/main" id="{223E2188-09FE-4C82-8FAA-4CB46634666A}"/>
                </a:ext>
              </a:extLst>
            </p:cNvPr>
            <p:cNvSpPr/>
            <p:nvPr/>
          </p:nvSpPr>
          <p:spPr bwMode="auto">
            <a:xfrm>
              <a:off x="7173135" y="2981392"/>
              <a:ext cx="3237962" cy="536316"/>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sz="1600" b="1" dirty="0">
                  <a:solidFill>
                    <a:srgbClr val="404040"/>
                  </a:solidFill>
                  <a:latin typeface="+mn-ea"/>
                  <a:sym typeface="+mn-lt"/>
                </a:rPr>
                <a:t>2. </a:t>
              </a:r>
              <a:r>
                <a:rPr lang="zh-CN" altLang="en-US" sz="1600" b="1" dirty="0">
                  <a:solidFill>
                    <a:srgbClr val="404040"/>
                  </a:solidFill>
                  <a:latin typeface="+mn-ea"/>
                  <a:sym typeface="+mn-lt"/>
                </a:rPr>
                <a:t>避免牵涉到人的心理和性格</a:t>
              </a:r>
              <a:endParaRPr lang="en-US" altLang="zh-CN" sz="1600" b="1" dirty="0">
                <a:solidFill>
                  <a:srgbClr val="404040"/>
                </a:solidFill>
                <a:latin typeface="+mn-ea"/>
                <a:sym typeface="+mn-lt"/>
              </a:endParaRPr>
            </a:p>
          </p:txBody>
        </p:sp>
        <p:sp>
          <p:nvSpPr>
            <p:cNvPr id="21" name="Oval 1">
              <a:extLst>
                <a:ext uri="{FF2B5EF4-FFF2-40B4-BE49-F238E27FC236}">
                  <a16:creationId xmlns:a16="http://schemas.microsoft.com/office/drawing/2014/main" id="{25A2013E-5399-4CF4-BB91-71A0DFB35A29}"/>
                </a:ext>
              </a:extLst>
            </p:cNvPr>
            <p:cNvSpPr/>
            <p:nvPr/>
          </p:nvSpPr>
          <p:spPr bwMode="auto">
            <a:xfrm>
              <a:off x="7173135" y="3814231"/>
              <a:ext cx="3237962" cy="536316"/>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sz="1600" b="1" dirty="0">
                  <a:solidFill>
                    <a:srgbClr val="404040"/>
                  </a:solidFill>
                  <a:latin typeface="+mn-ea"/>
                  <a:sym typeface="+mn-lt"/>
                </a:rPr>
                <a:t>3. </a:t>
              </a:r>
              <a:r>
                <a:rPr lang="zh-CN" altLang="en-US" sz="1600" b="1" dirty="0">
                  <a:solidFill>
                    <a:srgbClr val="404040"/>
                  </a:solidFill>
                  <a:latin typeface="+mn-ea"/>
                  <a:sym typeface="+mn-lt"/>
                </a:rPr>
                <a:t>围绕问题本身，避免责任推卸</a:t>
              </a:r>
              <a:endParaRPr lang="en-US" altLang="zh-CN" sz="1600" b="1" dirty="0">
                <a:solidFill>
                  <a:srgbClr val="404040"/>
                </a:solidFill>
                <a:latin typeface="+mn-ea"/>
                <a:sym typeface="+mn-lt"/>
              </a:endParaRPr>
            </a:p>
          </p:txBody>
        </p:sp>
        <p:sp>
          <p:nvSpPr>
            <p:cNvPr id="22" name="Oval 1">
              <a:extLst>
                <a:ext uri="{FF2B5EF4-FFF2-40B4-BE49-F238E27FC236}">
                  <a16:creationId xmlns:a16="http://schemas.microsoft.com/office/drawing/2014/main" id="{6495F0D8-762F-41C8-8500-E42E0D09C75C}"/>
                </a:ext>
              </a:extLst>
            </p:cNvPr>
            <p:cNvSpPr/>
            <p:nvPr/>
          </p:nvSpPr>
          <p:spPr bwMode="auto">
            <a:xfrm>
              <a:off x="7173135" y="5479909"/>
              <a:ext cx="3237962" cy="536316"/>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sz="1600" b="1" dirty="0">
                  <a:solidFill>
                    <a:srgbClr val="404040"/>
                  </a:solidFill>
                  <a:latin typeface="+mn-ea"/>
                  <a:sym typeface="+mn-lt"/>
                </a:rPr>
                <a:t>5. </a:t>
              </a:r>
              <a:r>
                <a:rPr lang="zh-CN" altLang="en-US" sz="1600" b="1" dirty="0">
                  <a:solidFill>
                    <a:srgbClr val="404040"/>
                  </a:solidFill>
                  <a:latin typeface="+mn-ea"/>
                  <a:sym typeface="+mn-lt"/>
                </a:rPr>
                <a:t>每一步回答都要确认和验证。</a:t>
              </a:r>
              <a:endParaRPr lang="en-US" altLang="zh-CN" sz="1600" b="1" dirty="0">
                <a:solidFill>
                  <a:srgbClr val="404040"/>
                </a:solidFill>
                <a:latin typeface="+mn-ea"/>
                <a:sym typeface="+mn-lt"/>
              </a:endParaRPr>
            </a:p>
          </p:txBody>
        </p:sp>
        <p:sp>
          <p:nvSpPr>
            <p:cNvPr id="23" name="Oval 1">
              <a:extLst>
                <a:ext uri="{FF2B5EF4-FFF2-40B4-BE49-F238E27FC236}">
                  <a16:creationId xmlns:a16="http://schemas.microsoft.com/office/drawing/2014/main" id="{FCD9ECC6-47F9-4CA4-8F5A-EEF5A2AF1E80}"/>
                </a:ext>
              </a:extLst>
            </p:cNvPr>
            <p:cNvSpPr/>
            <p:nvPr/>
          </p:nvSpPr>
          <p:spPr bwMode="auto">
            <a:xfrm>
              <a:off x="7173135" y="4647070"/>
              <a:ext cx="3237962" cy="536316"/>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sz="1600" b="1" dirty="0">
                  <a:solidFill>
                    <a:srgbClr val="404040"/>
                  </a:solidFill>
                  <a:latin typeface="+mn-ea"/>
                  <a:sym typeface="+mn-lt"/>
                </a:rPr>
                <a:t>4. </a:t>
              </a:r>
              <a:r>
                <a:rPr lang="zh-CN" altLang="en-US" sz="1600" b="1" dirty="0">
                  <a:solidFill>
                    <a:srgbClr val="404040"/>
                  </a:solidFill>
                  <a:latin typeface="+mn-ea"/>
                  <a:sym typeface="+mn-lt"/>
                </a:rPr>
                <a:t>注意问题的相关性，不要跳步</a:t>
              </a:r>
              <a:endParaRPr lang="en-US" altLang="zh-CN" sz="1600" b="1" dirty="0">
                <a:solidFill>
                  <a:srgbClr val="404040"/>
                </a:solidFill>
                <a:latin typeface="+mn-ea"/>
                <a:sym typeface="+mn-lt"/>
              </a:endParaRPr>
            </a:p>
          </p:txBody>
        </p:sp>
        <p:sp>
          <p:nvSpPr>
            <p:cNvPr id="24" name="Oval 1">
              <a:extLst>
                <a:ext uri="{FF2B5EF4-FFF2-40B4-BE49-F238E27FC236}">
                  <a16:creationId xmlns:a16="http://schemas.microsoft.com/office/drawing/2014/main" id="{E131302D-9B36-4036-B60C-5CB797BFEAEB}"/>
                </a:ext>
              </a:extLst>
            </p:cNvPr>
            <p:cNvSpPr/>
            <p:nvPr/>
          </p:nvSpPr>
          <p:spPr bwMode="auto">
            <a:xfrm>
              <a:off x="7173135" y="6312748"/>
              <a:ext cx="3237962" cy="536316"/>
            </a:xfrm>
            <a:prstGeom prst="roundRect">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spcBef>
                  <a:spcPct val="0"/>
                </a:spcBef>
                <a:spcAft>
                  <a:spcPct val="0"/>
                </a:spcAft>
              </a:pPr>
              <a:r>
                <a:rPr lang="en-US" altLang="zh-CN" sz="1600" b="1" dirty="0">
                  <a:solidFill>
                    <a:srgbClr val="404040"/>
                  </a:solidFill>
                  <a:latin typeface="+mn-ea"/>
                  <a:sym typeface="+mn-lt"/>
                </a:rPr>
                <a:t>6. </a:t>
              </a:r>
              <a:r>
                <a:rPr lang="zh-CN" altLang="en-US" sz="1600" b="1" dirty="0">
                  <a:solidFill>
                    <a:srgbClr val="404040"/>
                  </a:solidFill>
                  <a:latin typeface="+mn-ea"/>
                  <a:sym typeface="+mn-lt"/>
                </a:rPr>
                <a:t>直至问到没有好的理由或新的故障模式出现才停止发问。</a:t>
              </a:r>
              <a:endParaRPr lang="en-US" altLang="zh-CN" sz="1600" b="1" dirty="0">
                <a:solidFill>
                  <a:srgbClr val="404040"/>
                </a:solidFill>
                <a:latin typeface="+mn-ea"/>
                <a:sym typeface="+mn-lt"/>
              </a:endParaRPr>
            </a:p>
          </p:txBody>
        </p:sp>
      </p:grpSp>
    </p:spTree>
    <p:extLst>
      <p:ext uri="{BB962C8B-B14F-4D97-AF65-F5344CB8AC3E}">
        <p14:creationId xmlns:p14="http://schemas.microsoft.com/office/powerpoint/2010/main" val="56040250"/>
      </p:ext>
    </p:extLst>
  </p:cSld>
  <p:clrMapOvr>
    <a:masterClrMapping/>
  </p:clrMapOvr>
  <p:transition spd="slow">
    <p:push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D4</a:t>
            </a:r>
            <a:r>
              <a:rPr lang="zh-CN" altLang="en-US" b="1" spc="300" dirty="0"/>
              <a:t>：根本原因</a:t>
            </a:r>
          </a:p>
        </p:txBody>
      </p:sp>
      <p:sp>
        <p:nvSpPr>
          <p:cNvPr id="4" name="文本框 3">
            <a:extLst>
              <a:ext uri="{FF2B5EF4-FFF2-40B4-BE49-F238E27FC236}">
                <a16:creationId xmlns:a16="http://schemas.microsoft.com/office/drawing/2014/main" id="{92A9D48E-3DED-4EE4-9343-6DECD6E93AE3}"/>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检查表</a:t>
            </a:r>
          </a:p>
        </p:txBody>
      </p:sp>
      <p:sp>
        <p:nvSpPr>
          <p:cNvPr id="5" name="矩形 4">
            <a:extLst>
              <a:ext uri="{FF2B5EF4-FFF2-40B4-BE49-F238E27FC236}">
                <a16:creationId xmlns:a16="http://schemas.microsoft.com/office/drawing/2014/main" id="{5F1656A2-243C-4AC3-A3E8-852F2ED801D3}"/>
              </a:ext>
            </a:extLst>
          </p:cNvPr>
          <p:cNvSpPr/>
          <p:nvPr/>
        </p:nvSpPr>
        <p:spPr>
          <a:xfrm>
            <a:off x="1244252" y="1817832"/>
            <a:ext cx="4467616" cy="2778774"/>
          </a:xfrm>
          <a:prstGeom prst="rect">
            <a:avLst/>
          </a:prstGeom>
        </p:spPr>
        <p:txBody>
          <a:bodyPr wrap="square">
            <a:spAutoFit/>
          </a:bodyPr>
          <a:lstStyle/>
          <a:p>
            <a:pPr marL="342900" indent="-342900">
              <a:lnSpc>
                <a:spcPct val="200000"/>
              </a:lnSpc>
              <a:buAutoNum type="arabicPeriod"/>
            </a:pPr>
            <a:r>
              <a:rPr lang="zh-CN" altLang="en-US" b="1" dirty="0">
                <a:solidFill>
                  <a:srgbClr val="404040"/>
                </a:solidFill>
                <a:latin typeface="+mn-ea"/>
              </a:rPr>
              <a:t>进行头脑风暴法分析了吗？</a:t>
            </a:r>
            <a:endParaRPr lang="en-US" altLang="zh-CN" b="1" dirty="0">
              <a:solidFill>
                <a:srgbClr val="404040"/>
              </a:solidFill>
              <a:latin typeface="+mn-ea"/>
            </a:endParaRPr>
          </a:p>
          <a:p>
            <a:pPr marL="342900" indent="-342900">
              <a:lnSpc>
                <a:spcPct val="200000"/>
              </a:lnSpc>
              <a:buAutoNum type="arabicPeriod"/>
            </a:pPr>
            <a:r>
              <a:rPr lang="zh-CN" altLang="en-US" b="1" dirty="0">
                <a:solidFill>
                  <a:srgbClr val="404040"/>
                </a:solidFill>
                <a:latin typeface="+mn-ea"/>
              </a:rPr>
              <a:t>进行鱼骨图分析了吗？</a:t>
            </a:r>
            <a:endParaRPr lang="en-US" altLang="zh-CN" b="1" dirty="0">
              <a:solidFill>
                <a:srgbClr val="404040"/>
              </a:solidFill>
              <a:latin typeface="+mn-ea"/>
            </a:endParaRPr>
          </a:p>
          <a:p>
            <a:pPr marL="342900" indent="-342900">
              <a:lnSpc>
                <a:spcPct val="200000"/>
              </a:lnSpc>
              <a:buAutoNum type="arabicPeriod"/>
            </a:pPr>
            <a:r>
              <a:rPr lang="zh-CN" altLang="en-US" b="1" dirty="0">
                <a:solidFill>
                  <a:srgbClr val="404040"/>
                </a:solidFill>
                <a:latin typeface="+mn-ea"/>
              </a:rPr>
              <a:t>使用</a:t>
            </a:r>
            <a:r>
              <a:rPr lang="en-US" altLang="zh-CN" b="1" dirty="0">
                <a:solidFill>
                  <a:srgbClr val="404040"/>
                </a:solidFill>
                <a:latin typeface="+mn-ea"/>
              </a:rPr>
              <a:t>5Why</a:t>
            </a:r>
            <a:r>
              <a:rPr lang="zh-CN" altLang="en-US" b="1" dirty="0">
                <a:solidFill>
                  <a:srgbClr val="404040"/>
                </a:solidFill>
                <a:latin typeface="+mn-ea"/>
              </a:rPr>
              <a:t>分析法了吗？</a:t>
            </a:r>
            <a:endParaRPr lang="en-US" altLang="zh-CN" b="1" dirty="0">
              <a:solidFill>
                <a:srgbClr val="404040"/>
              </a:solidFill>
              <a:latin typeface="+mn-ea"/>
            </a:endParaRPr>
          </a:p>
          <a:p>
            <a:pPr marL="342900" indent="-342900">
              <a:lnSpc>
                <a:spcPct val="200000"/>
              </a:lnSpc>
              <a:buAutoNum type="arabicPeriod"/>
            </a:pPr>
            <a:r>
              <a:rPr lang="zh-CN" altLang="en-US" b="1" dirty="0">
                <a:solidFill>
                  <a:srgbClr val="404040"/>
                </a:solidFill>
                <a:latin typeface="+mn-ea"/>
              </a:rPr>
              <a:t>发生原因和流出原因都分析了吗？</a:t>
            </a:r>
            <a:endParaRPr lang="en-US" altLang="zh-CN" b="1" dirty="0">
              <a:solidFill>
                <a:srgbClr val="404040"/>
              </a:solidFill>
              <a:latin typeface="+mn-ea"/>
            </a:endParaRPr>
          </a:p>
          <a:p>
            <a:pPr marL="342900" indent="-342900">
              <a:lnSpc>
                <a:spcPct val="200000"/>
              </a:lnSpc>
              <a:buAutoNum type="arabicPeriod"/>
            </a:pPr>
            <a:r>
              <a:rPr lang="zh-CN" altLang="en-US" b="1" dirty="0">
                <a:solidFill>
                  <a:srgbClr val="404040"/>
                </a:solidFill>
                <a:latin typeface="+mn-ea"/>
              </a:rPr>
              <a:t>识别出的根本原因是公认可接受的吗？</a:t>
            </a:r>
            <a:endParaRPr lang="en-US" altLang="zh-CN" b="1" dirty="0">
              <a:solidFill>
                <a:srgbClr val="404040"/>
              </a:solidFill>
              <a:latin typeface="+mn-ea"/>
            </a:endParaRPr>
          </a:p>
        </p:txBody>
      </p:sp>
      <p:sp>
        <p:nvSpPr>
          <p:cNvPr id="9" name="文本框 8">
            <a:extLst>
              <a:ext uri="{FF2B5EF4-FFF2-40B4-BE49-F238E27FC236}">
                <a16:creationId xmlns:a16="http://schemas.microsoft.com/office/drawing/2014/main" id="{6E19D88B-1625-4EAD-8F4E-E76B064FD9A1}"/>
              </a:ext>
            </a:extLst>
          </p:cNvPr>
          <p:cNvSpPr txBox="1"/>
          <p:nvPr/>
        </p:nvSpPr>
        <p:spPr>
          <a:xfrm>
            <a:off x="6480132"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常见错误</a:t>
            </a:r>
          </a:p>
        </p:txBody>
      </p:sp>
      <p:sp>
        <p:nvSpPr>
          <p:cNvPr id="10" name="矩形 9">
            <a:extLst>
              <a:ext uri="{FF2B5EF4-FFF2-40B4-BE49-F238E27FC236}">
                <a16:creationId xmlns:a16="http://schemas.microsoft.com/office/drawing/2014/main" id="{9391E175-188E-4D9A-AA77-2A11BB113302}"/>
              </a:ext>
            </a:extLst>
          </p:cNvPr>
          <p:cNvSpPr/>
          <p:nvPr/>
        </p:nvSpPr>
        <p:spPr>
          <a:xfrm>
            <a:off x="6752578" y="1817832"/>
            <a:ext cx="4467616" cy="2778774"/>
          </a:xfrm>
          <a:prstGeom prst="rect">
            <a:avLst/>
          </a:prstGeom>
        </p:spPr>
        <p:txBody>
          <a:bodyPr wrap="square">
            <a:spAutoFit/>
          </a:bodyPr>
          <a:lstStyle/>
          <a:p>
            <a:pPr marL="342900" indent="-342900">
              <a:lnSpc>
                <a:spcPct val="200000"/>
              </a:lnSpc>
              <a:buAutoNum type="arabicPeriod"/>
            </a:pPr>
            <a:r>
              <a:rPr lang="zh-CN" altLang="en-US" b="1" dirty="0">
                <a:solidFill>
                  <a:srgbClr val="404040"/>
                </a:solidFill>
                <a:latin typeface="+mn-ea"/>
              </a:rPr>
              <a:t>没有使用合适的质量工具。</a:t>
            </a:r>
            <a:endParaRPr lang="en-US" altLang="zh-CN" b="1" dirty="0">
              <a:solidFill>
                <a:srgbClr val="404040"/>
              </a:solidFill>
              <a:latin typeface="+mn-ea"/>
            </a:endParaRPr>
          </a:p>
          <a:p>
            <a:pPr marL="342900" indent="-342900">
              <a:lnSpc>
                <a:spcPct val="200000"/>
              </a:lnSpc>
              <a:buAutoNum type="arabicPeriod"/>
            </a:pPr>
            <a:r>
              <a:rPr lang="zh-CN" altLang="en-US" b="1" dirty="0">
                <a:solidFill>
                  <a:srgbClr val="404040"/>
                </a:solidFill>
                <a:latin typeface="+mn-ea"/>
              </a:rPr>
              <a:t>鱼骨图的因子来自个人而非团队。</a:t>
            </a:r>
            <a:endParaRPr lang="en-US" altLang="zh-CN" b="1" dirty="0">
              <a:solidFill>
                <a:srgbClr val="404040"/>
              </a:solidFill>
              <a:latin typeface="+mn-ea"/>
            </a:endParaRPr>
          </a:p>
          <a:p>
            <a:pPr marL="342900" indent="-342900">
              <a:lnSpc>
                <a:spcPct val="200000"/>
              </a:lnSpc>
              <a:buAutoNum type="arabicPeriod"/>
            </a:pPr>
            <a:r>
              <a:rPr lang="zh-CN" altLang="en-US" b="1" dirty="0">
                <a:solidFill>
                  <a:srgbClr val="404040"/>
                </a:solidFill>
                <a:latin typeface="+mn-ea"/>
              </a:rPr>
              <a:t>因子分析中缺少数据支持。</a:t>
            </a:r>
            <a:endParaRPr lang="en-US" altLang="zh-CN" b="1" dirty="0">
              <a:solidFill>
                <a:srgbClr val="404040"/>
              </a:solidFill>
              <a:latin typeface="+mn-ea"/>
            </a:endParaRPr>
          </a:p>
          <a:p>
            <a:pPr marL="342900" indent="-342900">
              <a:lnSpc>
                <a:spcPct val="200000"/>
              </a:lnSpc>
              <a:buAutoNum type="arabicPeriod"/>
            </a:pPr>
            <a:r>
              <a:rPr lang="en-US" altLang="zh-CN" b="1" dirty="0">
                <a:solidFill>
                  <a:srgbClr val="404040"/>
                </a:solidFill>
                <a:latin typeface="+mn-ea"/>
              </a:rPr>
              <a:t>5Why</a:t>
            </a:r>
            <a:r>
              <a:rPr lang="zh-CN" altLang="en-US" b="1" dirty="0">
                <a:solidFill>
                  <a:srgbClr val="404040"/>
                </a:solidFill>
                <a:latin typeface="+mn-ea"/>
              </a:rPr>
              <a:t>没有问到最终根本原因。</a:t>
            </a:r>
            <a:endParaRPr lang="en-US" altLang="zh-CN" b="1" dirty="0">
              <a:solidFill>
                <a:srgbClr val="404040"/>
              </a:solidFill>
              <a:latin typeface="+mn-ea"/>
            </a:endParaRPr>
          </a:p>
          <a:p>
            <a:pPr marL="342900" indent="-342900">
              <a:lnSpc>
                <a:spcPct val="200000"/>
              </a:lnSpc>
              <a:buAutoNum type="arabicPeriod"/>
            </a:pPr>
            <a:endParaRPr lang="en-US" altLang="zh-CN" b="1" dirty="0">
              <a:solidFill>
                <a:srgbClr val="404040"/>
              </a:solidFill>
              <a:latin typeface="+mn-ea"/>
            </a:endParaRPr>
          </a:p>
        </p:txBody>
      </p:sp>
    </p:spTree>
    <p:extLst>
      <p:ext uri="{BB962C8B-B14F-4D97-AF65-F5344CB8AC3E}">
        <p14:creationId xmlns:p14="http://schemas.microsoft.com/office/powerpoint/2010/main" val="503021927"/>
      </p:ext>
    </p:extLst>
  </p:cSld>
  <p:clrMapOvr>
    <a:masterClrMapping/>
  </p:clrMapOvr>
  <p:transition spd="slow">
    <p:push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D5</a:t>
            </a:r>
            <a:r>
              <a:rPr lang="zh-CN" altLang="en-US" b="1" spc="300" dirty="0"/>
              <a:t>：纠正措施</a:t>
            </a:r>
          </a:p>
        </p:txBody>
      </p:sp>
      <p:sp>
        <p:nvSpPr>
          <p:cNvPr id="21" name="TextBox 11">
            <a:extLst>
              <a:ext uri="{FF2B5EF4-FFF2-40B4-BE49-F238E27FC236}">
                <a16:creationId xmlns:a16="http://schemas.microsoft.com/office/drawing/2014/main" id="{74AF4A76-332D-4208-AE15-033BBB0EAF51}"/>
              </a:ext>
            </a:extLst>
          </p:cNvPr>
          <p:cNvSpPr txBox="1"/>
          <p:nvPr/>
        </p:nvSpPr>
        <p:spPr>
          <a:xfrm>
            <a:off x="4483291" y="2891685"/>
            <a:ext cx="3225417" cy="537315"/>
          </a:xfrm>
          <a:prstGeom prst="rect">
            <a:avLst/>
          </a:prstGeom>
          <a:noFill/>
        </p:spPr>
        <p:txBody>
          <a:bodyPr wrap="none" lIns="360000" tIns="0" rIns="0" bIns="0" anchor="b" anchorCtr="0">
            <a:normAutofit/>
          </a:bodyPr>
          <a:lstStyle/>
          <a:p>
            <a:r>
              <a:rPr lang="en-US" altLang="zh-CN" sz="3200" b="1" dirty="0">
                <a:solidFill>
                  <a:srgbClr val="C5040F"/>
                </a:solidFill>
                <a:latin typeface="+mn-ea"/>
              </a:rPr>
              <a:t>D5</a:t>
            </a:r>
            <a:r>
              <a:rPr lang="zh-CN" altLang="en-US" sz="3200" b="1" dirty="0">
                <a:solidFill>
                  <a:srgbClr val="C5040F"/>
                </a:solidFill>
                <a:latin typeface="+mn-ea"/>
              </a:rPr>
              <a:t>：纠正措施</a:t>
            </a:r>
          </a:p>
        </p:txBody>
      </p:sp>
    </p:spTree>
    <p:extLst>
      <p:ext uri="{BB962C8B-B14F-4D97-AF65-F5344CB8AC3E}">
        <p14:creationId xmlns:p14="http://schemas.microsoft.com/office/powerpoint/2010/main" val="9654127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7C510724-E21F-4CE6-8F9F-1375AC7EF43D}"/>
              </a:ext>
            </a:extLst>
          </p:cNvPr>
          <p:cNvPicPr>
            <a:picLocks noChangeAspect="1"/>
          </p:cNvPicPr>
          <p:nvPr/>
        </p:nvPicPr>
        <p:blipFill>
          <a:blip r:embed="rId3"/>
          <a:stretch>
            <a:fillRect/>
          </a:stretch>
        </p:blipFill>
        <p:spPr>
          <a:xfrm>
            <a:off x="5649237" y="1710896"/>
            <a:ext cx="5846527" cy="3903520"/>
          </a:xfrm>
          <a:prstGeom prst="rect">
            <a:avLst/>
          </a:prstGeom>
        </p:spPr>
      </p:pic>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D5</a:t>
            </a:r>
            <a:r>
              <a:rPr lang="zh-CN" altLang="en-US" b="1" spc="300" dirty="0"/>
              <a:t>：纠正措施</a:t>
            </a:r>
          </a:p>
        </p:txBody>
      </p:sp>
      <p:sp>
        <p:nvSpPr>
          <p:cNvPr id="4" name="文本框 3">
            <a:extLst>
              <a:ext uri="{FF2B5EF4-FFF2-40B4-BE49-F238E27FC236}">
                <a16:creationId xmlns:a16="http://schemas.microsoft.com/office/drawing/2014/main" id="{C3CD0A9D-7228-42BC-981B-2F745C8BFDE2}"/>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概述</a:t>
            </a:r>
          </a:p>
        </p:txBody>
      </p:sp>
      <p:sp>
        <p:nvSpPr>
          <p:cNvPr id="5" name="文本框 4">
            <a:extLst>
              <a:ext uri="{FF2B5EF4-FFF2-40B4-BE49-F238E27FC236}">
                <a16:creationId xmlns:a16="http://schemas.microsoft.com/office/drawing/2014/main" id="{90D19AB7-5890-4FB2-A942-360BC0D30E3F}"/>
              </a:ext>
            </a:extLst>
          </p:cNvPr>
          <p:cNvSpPr txBox="1"/>
          <p:nvPr/>
        </p:nvSpPr>
        <p:spPr>
          <a:xfrm>
            <a:off x="1159698" y="1869553"/>
            <a:ext cx="5466390" cy="470450"/>
          </a:xfrm>
          <a:prstGeom prst="rect">
            <a:avLst/>
          </a:prstGeom>
          <a:noFill/>
        </p:spPr>
        <p:txBody>
          <a:bodyPr wrap="square" lIns="0" tIns="0" rIns="0" bIns="0" rtlCol="0">
            <a:spAutoFit/>
          </a:bodyPr>
          <a:lstStyle/>
          <a:p>
            <a:pPr>
              <a:lnSpc>
                <a:spcPct val="200000"/>
              </a:lnSpc>
              <a:buClr>
                <a:srgbClr val="404040"/>
              </a:buClr>
            </a:pPr>
            <a:r>
              <a:rPr lang="en-US" altLang="zh-CN" b="1" dirty="0">
                <a:solidFill>
                  <a:srgbClr val="404040"/>
                </a:solidFill>
                <a:latin typeface="+mn-ea"/>
              </a:rPr>
              <a:t>D5</a:t>
            </a:r>
            <a:r>
              <a:rPr lang="zh-CN" altLang="en-US" b="1" dirty="0">
                <a:solidFill>
                  <a:srgbClr val="404040"/>
                </a:solidFill>
                <a:latin typeface="+mn-ea"/>
              </a:rPr>
              <a:t>过程是研究制定消除根本原因的永久纠正措施。</a:t>
            </a:r>
            <a:endParaRPr lang="en-US" altLang="zh-CN" b="1" dirty="0">
              <a:solidFill>
                <a:srgbClr val="404040"/>
              </a:solidFill>
              <a:latin typeface="+mn-ea"/>
            </a:endParaRPr>
          </a:p>
        </p:txBody>
      </p:sp>
      <p:sp>
        <p:nvSpPr>
          <p:cNvPr id="6" name="文本框 5">
            <a:extLst>
              <a:ext uri="{FF2B5EF4-FFF2-40B4-BE49-F238E27FC236}">
                <a16:creationId xmlns:a16="http://schemas.microsoft.com/office/drawing/2014/main" id="{97D5BC13-0930-4F20-852F-142876E1A753}"/>
              </a:ext>
            </a:extLst>
          </p:cNvPr>
          <p:cNvSpPr txBox="1"/>
          <p:nvPr/>
        </p:nvSpPr>
        <p:spPr>
          <a:xfrm>
            <a:off x="971806" y="3105259"/>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目标</a:t>
            </a:r>
          </a:p>
        </p:txBody>
      </p:sp>
      <p:sp>
        <p:nvSpPr>
          <p:cNvPr id="7" name="文本框 6">
            <a:extLst>
              <a:ext uri="{FF2B5EF4-FFF2-40B4-BE49-F238E27FC236}">
                <a16:creationId xmlns:a16="http://schemas.microsoft.com/office/drawing/2014/main" id="{7C51ADF8-B0AF-479B-9361-1D3F0D4A93B5}"/>
              </a:ext>
            </a:extLst>
          </p:cNvPr>
          <p:cNvSpPr txBox="1"/>
          <p:nvPr/>
        </p:nvSpPr>
        <p:spPr>
          <a:xfrm>
            <a:off x="1159697" y="3639434"/>
            <a:ext cx="5466390" cy="2132443"/>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纠正措施能够从根本上解决问题。</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选择公认最优化的纠正措施。</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不会产生新的问题。</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验证纠正措施的有效性。</a:t>
            </a:r>
            <a:endParaRPr lang="en-US" altLang="zh-CN" b="1" dirty="0">
              <a:solidFill>
                <a:srgbClr val="404040"/>
              </a:solidFill>
              <a:latin typeface="+mn-ea"/>
            </a:endParaRPr>
          </a:p>
        </p:txBody>
      </p:sp>
    </p:spTree>
    <p:extLst>
      <p:ext uri="{BB962C8B-B14F-4D97-AF65-F5344CB8AC3E}">
        <p14:creationId xmlns:p14="http://schemas.microsoft.com/office/powerpoint/2010/main" val="1880480999"/>
      </p:ext>
    </p:extLst>
  </p:cSld>
  <p:clrMapOvr>
    <a:masterClrMapping/>
  </p:clrMapOvr>
  <p:transition spd="slow">
    <p:push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D5</a:t>
            </a:r>
            <a:r>
              <a:rPr lang="zh-CN" altLang="en-US" b="1" spc="300" dirty="0"/>
              <a:t>：纠正措施</a:t>
            </a:r>
          </a:p>
        </p:txBody>
      </p:sp>
      <p:sp>
        <p:nvSpPr>
          <p:cNvPr id="7" name="文本框 6">
            <a:extLst>
              <a:ext uri="{FF2B5EF4-FFF2-40B4-BE49-F238E27FC236}">
                <a16:creationId xmlns:a16="http://schemas.microsoft.com/office/drawing/2014/main" id="{65C02656-C67D-4FC0-9FB5-608EA775BCAB}"/>
              </a:ext>
            </a:extLst>
          </p:cNvPr>
          <p:cNvSpPr txBox="1"/>
          <p:nvPr/>
        </p:nvSpPr>
        <p:spPr>
          <a:xfrm>
            <a:off x="971806" y="1274752"/>
            <a:ext cx="10254994"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rPr>
              <a:t>案例：</a:t>
            </a:r>
            <a:r>
              <a:rPr lang="zh-CN" altLang="en-US" sz="2400" b="1" dirty="0">
                <a:solidFill>
                  <a:srgbClr val="C4040F"/>
                </a:solidFill>
                <a:latin typeface="+mn-ea"/>
              </a:rPr>
              <a:t>顾客</a:t>
            </a:r>
            <a:r>
              <a:rPr lang="en-US" altLang="zh-CN" sz="2400" b="1" dirty="0">
                <a:solidFill>
                  <a:srgbClr val="C4040F"/>
                </a:solidFill>
                <a:latin typeface="+mn-ea"/>
              </a:rPr>
              <a:t>XX</a:t>
            </a:r>
            <a:r>
              <a:rPr lang="zh-CN" altLang="en-US" sz="2400" b="1" dirty="0">
                <a:solidFill>
                  <a:srgbClr val="C4040F"/>
                </a:solidFill>
                <a:latin typeface="+mn-ea"/>
              </a:rPr>
              <a:t>投诉我公司的</a:t>
            </a:r>
            <a:r>
              <a:rPr lang="en-US" altLang="zh-CN" sz="2400" b="1" dirty="0">
                <a:solidFill>
                  <a:srgbClr val="C4040F"/>
                </a:solidFill>
                <a:latin typeface="+mn-ea"/>
              </a:rPr>
              <a:t>XX</a:t>
            </a:r>
            <a:r>
              <a:rPr lang="zh-CN" altLang="en-US" sz="2400" b="1" dirty="0">
                <a:solidFill>
                  <a:srgbClr val="C4040F"/>
                </a:solidFill>
                <a:latin typeface="+mn-ea"/>
              </a:rPr>
              <a:t>型号压缩机在制冷系统中启动后振动过大</a:t>
            </a:r>
            <a:endParaRPr lang="zh-CN" altLang="en-US" sz="2400" b="1" dirty="0">
              <a:solidFill>
                <a:srgbClr val="CE060F"/>
              </a:solidFill>
              <a:latin typeface="+mj-ea"/>
              <a:ea typeface="+mj-ea"/>
            </a:endParaRPr>
          </a:p>
        </p:txBody>
      </p:sp>
      <p:sp>
        <p:nvSpPr>
          <p:cNvPr id="12" name="文本框 11">
            <a:extLst>
              <a:ext uri="{FF2B5EF4-FFF2-40B4-BE49-F238E27FC236}">
                <a16:creationId xmlns:a16="http://schemas.microsoft.com/office/drawing/2014/main" id="{D0F2F649-75DC-4714-9BCF-8CCB2C5E76D4}"/>
              </a:ext>
            </a:extLst>
          </p:cNvPr>
          <p:cNvSpPr txBox="1"/>
          <p:nvPr/>
        </p:nvSpPr>
        <p:spPr>
          <a:xfrm>
            <a:off x="1159697" y="1869553"/>
            <a:ext cx="10254994" cy="1578445"/>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加工设备更换新的合格的弹簧，确认平衡块能够定位牢固。更换弹簧后，加工小批量平衡块，确认尺寸、重量均合格，过程能力良好。</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制定平衡块重量每批次抽检计划和设备检查计划。</a:t>
            </a:r>
            <a:endParaRPr lang="en-US" altLang="zh-CN" b="1" dirty="0">
              <a:solidFill>
                <a:srgbClr val="404040"/>
              </a:solidFill>
              <a:latin typeface="+mn-ea"/>
            </a:endParaRPr>
          </a:p>
        </p:txBody>
      </p:sp>
    </p:spTree>
    <p:extLst>
      <p:ext uri="{BB962C8B-B14F-4D97-AF65-F5344CB8AC3E}">
        <p14:creationId xmlns:p14="http://schemas.microsoft.com/office/powerpoint/2010/main" val="3803277541"/>
      </p:ext>
    </p:extLst>
  </p:cSld>
  <p:clrMapOvr>
    <a:masterClrMapping/>
  </p:clrMapOvr>
  <p:transition spd="slow">
    <p:push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D5</a:t>
            </a:r>
            <a:r>
              <a:rPr lang="zh-CN" altLang="en-US" b="1" spc="300" dirty="0"/>
              <a:t>：纠正措施</a:t>
            </a:r>
          </a:p>
        </p:txBody>
      </p:sp>
      <p:sp>
        <p:nvSpPr>
          <p:cNvPr id="8" name="文本框 7">
            <a:extLst>
              <a:ext uri="{FF2B5EF4-FFF2-40B4-BE49-F238E27FC236}">
                <a16:creationId xmlns:a16="http://schemas.microsoft.com/office/drawing/2014/main" id="{116924B1-BAFA-4D00-AE21-56BFB8D52322}"/>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常用的理论和工具</a:t>
            </a:r>
          </a:p>
        </p:txBody>
      </p:sp>
      <p:sp>
        <p:nvSpPr>
          <p:cNvPr id="9" name="文本框 8">
            <a:extLst>
              <a:ext uri="{FF2B5EF4-FFF2-40B4-BE49-F238E27FC236}">
                <a16:creationId xmlns:a16="http://schemas.microsoft.com/office/drawing/2014/main" id="{9FDECAF5-CFE1-4D51-BEF6-60168FD84F69}"/>
              </a:ext>
            </a:extLst>
          </p:cNvPr>
          <p:cNvSpPr txBox="1"/>
          <p:nvPr/>
        </p:nvSpPr>
        <p:spPr>
          <a:xfrm>
            <a:off x="1159698" y="1869553"/>
            <a:ext cx="3515849" cy="3240439"/>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头脑风暴法</a:t>
            </a:r>
            <a:endParaRPr lang="en-US" altLang="zh-CN" b="1" dirty="0">
              <a:solidFill>
                <a:srgbClr val="404040"/>
              </a:solidFill>
              <a:latin typeface="+mn-ea"/>
            </a:endParaRPr>
          </a:p>
          <a:p>
            <a:pPr marL="342900" indent="-342900">
              <a:lnSpc>
                <a:spcPct val="200000"/>
              </a:lnSpc>
              <a:buClr>
                <a:srgbClr val="404040"/>
              </a:buClr>
              <a:buFontTx/>
              <a:buAutoNum type="arabicPeriod"/>
            </a:pPr>
            <a:r>
              <a:rPr lang="zh-CN" altLang="en-US" b="1" dirty="0">
                <a:solidFill>
                  <a:srgbClr val="404040"/>
                </a:solidFill>
                <a:latin typeface="+mn-ea"/>
              </a:rPr>
              <a:t>防错法（</a:t>
            </a:r>
            <a:r>
              <a:rPr lang="en-US" altLang="zh-CN" b="1" dirty="0">
                <a:solidFill>
                  <a:srgbClr val="404040"/>
                </a:solidFill>
                <a:latin typeface="+mn-ea"/>
              </a:rPr>
              <a:t>Poka-Yoke</a:t>
            </a:r>
            <a:r>
              <a:rPr lang="zh-CN" altLang="en-US" b="1" dirty="0">
                <a:solidFill>
                  <a:srgbClr val="404040"/>
                </a:solidFill>
                <a:latin typeface="+mn-ea"/>
              </a:rPr>
              <a:t>）</a:t>
            </a:r>
            <a:endParaRPr lang="en-US" altLang="zh-CN" b="1" dirty="0">
              <a:solidFill>
                <a:srgbClr val="404040"/>
              </a:solidFill>
              <a:latin typeface="+mn-ea"/>
            </a:endParaRPr>
          </a:p>
          <a:p>
            <a:pPr marL="342900" indent="-342900">
              <a:lnSpc>
                <a:spcPct val="200000"/>
              </a:lnSpc>
              <a:buClr>
                <a:srgbClr val="404040"/>
              </a:buClr>
              <a:buFontTx/>
              <a:buAutoNum type="arabicPeriod"/>
            </a:pPr>
            <a:r>
              <a:rPr lang="zh-CN" altLang="en-US" b="1" dirty="0">
                <a:solidFill>
                  <a:srgbClr val="404040"/>
                </a:solidFill>
                <a:latin typeface="+mn-ea"/>
              </a:rPr>
              <a:t>发明问题解决理论（</a:t>
            </a:r>
            <a:r>
              <a:rPr lang="en-US" altLang="zh-CN" b="1" dirty="0">
                <a:solidFill>
                  <a:srgbClr val="404040"/>
                </a:solidFill>
                <a:latin typeface="+mn-ea"/>
              </a:rPr>
              <a:t>TRIZ</a:t>
            </a:r>
            <a:r>
              <a:rPr lang="zh-CN" altLang="en-US" b="1" dirty="0">
                <a:solidFill>
                  <a:srgbClr val="404040"/>
                </a:solidFill>
                <a:latin typeface="+mn-ea"/>
              </a:rPr>
              <a:t>）</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矩阵图</a:t>
            </a:r>
            <a:r>
              <a:rPr lang="en-US" altLang="zh-CN" b="1" dirty="0">
                <a:solidFill>
                  <a:srgbClr val="404040"/>
                </a:solidFill>
                <a:latin typeface="+mn-ea"/>
              </a:rPr>
              <a:t>/</a:t>
            </a:r>
            <a:r>
              <a:rPr lang="zh-CN" altLang="en-US" b="1" dirty="0">
                <a:solidFill>
                  <a:srgbClr val="404040"/>
                </a:solidFill>
                <a:latin typeface="+mn-ea"/>
              </a:rPr>
              <a:t>优先矩阵图</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假设检验</a:t>
            </a:r>
            <a:endParaRPr lang="en-US" altLang="zh-CN" b="1" dirty="0">
              <a:solidFill>
                <a:srgbClr val="404040"/>
              </a:solidFill>
              <a:latin typeface="+mn-ea"/>
            </a:endParaRPr>
          </a:p>
          <a:p>
            <a:pPr marL="342900" indent="-342900">
              <a:lnSpc>
                <a:spcPct val="200000"/>
              </a:lnSpc>
              <a:buClr>
                <a:srgbClr val="404040"/>
              </a:buClr>
              <a:buAutoNum type="arabicPeriod"/>
            </a:pPr>
            <a:r>
              <a:rPr lang="en-US" altLang="zh-CN" b="1" dirty="0">
                <a:solidFill>
                  <a:srgbClr val="404040"/>
                </a:solidFill>
                <a:latin typeface="+mn-ea"/>
              </a:rPr>
              <a:t>DOE</a:t>
            </a:r>
          </a:p>
        </p:txBody>
      </p:sp>
      <p:sp>
        <p:nvSpPr>
          <p:cNvPr id="10" name="文本框 9">
            <a:extLst>
              <a:ext uri="{FF2B5EF4-FFF2-40B4-BE49-F238E27FC236}">
                <a16:creationId xmlns:a16="http://schemas.microsoft.com/office/drawing/2014/main" id="{24000A2B-673F-400C-B416-D6D84F9E327B}"/>
              </a:ext>
            </a:extLst>
          </p:cNvPr>
          <p:cNvSpPr txBox="1"/>
          <p:nvPr/>
        </p:nvSpPr>
        <p:spPr>
          <a:xfrm>
            <a:off x="6658622"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检查表</a:t>
            </a:r>
          </a:p>
        </p:txBody>
      </p:sp>
      <p:sp>
        <p:nvSpPr>
          <p:cNvPr id="11" name="文本框 10">
            <a:extLst>
              <a:ext uri="{FF2B5EF4-FFF2-40B4-BE49-F238E27FC236}">
                <a16:creationId xmlns:a16="http://schemas.microsoft.com/office/drawing/2014/main" id="{D69D9F66-2A93-4CF5-907E-380B121110A2}"/>
              </a:ext>
            </a:extLst>
          </p:cNvPr>
          <p:cNvSpPr txBox="1"/>
          <p:nvPr/>
        </p:nvSpPr>
        <p:spPr>
          <a:xfrm>
            <a:off x="6846514" y="1869553"/>
            <a:ext cx="4677431" cy="2132443"/>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纠正措施是基于所有根本原因制定的吗？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纠正措施验证有效了吗？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进行风险评估了吗？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纠正措施能够被接受吗？</a:t>
            </a:r>
            <a:endParaRPr lang="en-US" altLang="zh-CN" b="1" dirty="0">
              <a:solidFill>
                <a:srgbClr val="404040"/>
              </a:solidFill>
              <a:latin typeface="+mn-ea"/>
            </a:endParaRPr>
          </a:p>
        </p:txBody>
      </p:sp>
    </p:spTree>
    <p:extLst>
      <p:ext uri="{BB962C8B-B14F-4D97-AF65-F5344CB8AC3E}">
        <p14:creationId xmlns:p14="http://schemas.microsoft.com/office/powerpoint/2010/main" val="2496229192"/>
      </p:ext>
    </p:extLst>
  </p:cSld>
  <p:clrMapOvr>
    <a:masterClrMapping/>
  </p:clrMapOvr>
  <p:transition spd="slow">
    <p:push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6">
            <a:extLst>
              <a:ext uri="{FF2B5EF4-FFF2-40B4-BE49-F238E27FC236}">
                <a16:creationId xmlns:a16="http://schemas.microsoft.com/office/drawing/2014/main" id="{84476F06-10F1-4D84-B265-12649D96DF94}"/>
              </a:ext>
            </a:extLst>
          </p:cNvPr>
          <p:cNvSpPr txBox="1">
            <a:spLocks/>
          </p:cNvSpPr>
          <p:nvPr/>
        </p:nvSpPr>
        <p:spPr>
          <a:xfrm>
            <a:off x="3447179"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dirty="0"/>
              <a:t>小测试</a:t>
            </a:r>
          </a:p>
        </p:txBody>
      </p:sp>
      <p:grpSp>
        <p:nvGrpSpPr>
          <p:cNvPr id="23" name="组合 22">
            <a:extLst>
              <a:ext uri="{FF2B5EF4-FFF2-40B4-BE49-F238E27FC236}">
                <a16:creationId xmlns:a16="http://schemas.microsoft.com/office/drawing/2014/main" id="{52368FD2-79DD-4B2C-A354-0FC2B06CB5DB}"/>
              </a:ext>
            </a:extLst>
          </p:cNvPr>
          <p:cNvGrpSpPr/>
          <p:nvPr/>
        </p:nvGrpSpPr>
        <p:grpSpPr>
          <a:xfrm>
            <a:off x="633588" y="1825632"/>
            <a:ext cx="11117758" cy="2600199"/>
            <a:chOff x="612684" y="1521195"/>
            <a:chExt cx="11117758" cy="2600199"/>
          </a:xfrm>
        </p:grpSpPr>
        <p:sp>
          <p:nvSpPr>
            <p:cNvPr id="24" name="文本框 23">
              <a:extLst>
                <a:ext uri="{FF2B5EF4-FFF2-40B4-BE49-F238E27FC236}">
                  <a16:creationId xmlns:a16="http://schemas.microsoft.com/office/drawing/2014/main" id="{79290EF2-12FB-47C6-9DD4-0DFF164AA186}"/>
                </a:ext>
              </a:extLst>
            </p:cNvPr>
            <p:cNvSpPr txBox="1"/>
            <p:nvPr/>
          </p:nvSpPr>
          <p:spPr>
            <a:xfrm>
              <a:off x="1310480" y="1521195"/>
              <a:ext cx="10419962" cy="2600199"/>
            </a:xfrm>
            <a:prstGeom prst="rect">
              <a:avLst/>
            </a:prstGeom>
            <a:noFill/>
          </p:spPr>
          <p:txBody>
            <a:bodyPr wrap="square" lIns="0" tIns="0" rIns="0" bIns="0" rtlCol="0">
              <a:spAutoFit/>
            </a:bodyPr>
            <a:lstStyle/>
            <a:p>
              <a:pPr>
                <a:lnSpc>
                  <a:spcPct val="300000"/>
                </a:lnSpc>
              </a:pPr>
              <a:r>
                <a:rPr lang="zh-CN" altLang="en-US" sz="2000" b="1" dirty="0">
                  <a:solidFill>
                    <a:srgbClr val="404040"/>
                  </a:solidFill>
                  <a:latin typeface="+mj-ea"/>
                  <a:ea typeface="+mj-ea"/>
                </a:rPr>
                <a:t>（多选题）关于</a:t>
              </a:r>
              <a:r>
                <a:rPr lang="en-US" altLang="zh-CN" sz="2000" b="1" dirty="0">
                  <a:solidFill>
                    <a:srgbClr val="404040"/>
                  </a:solidFill>
                  <a:latin typeface="+mj-ea"/>
                  <a:ea typeface="+mj-ea"/>
                </a:rPr>
                <a:t>D4</a:t>
              </a:r>
              <a:r>
                <a:rPr lang="zh-CN" altLang="en-US" sz="2000" b="1" dirty="0">
                  <a:solidFill>
                    <a:srgbClr val="404040"/>
                  </a:solidFill>
                  <a:latin typeface="+mj-ea"/>
                  <a:ea typeface="+mj-ea"/>
                </a:rPr>
                <a:t>阶段，以下说法错误的是（             ）</a:t>
              </a:r>
              <a:endParaRPr lang="en-US" altLang="zh-CN" sz="2000" b="1" dirty="0">
                <a:solidFill>
                  <a:srgbClr val="404040"/>
                </a:solidFill>
                <a:latin typeface="+mj-ea"/>
                <a:ea typeface="+mj-ea"/>
              </a:endParaRPr>
            </a:p>
            <a:p>
              <a:pPr>
                <a:lnSpc>
                  <a:spcPct val="300000"/>
                </a:lnSpc>
              </a:pPr>
              <a:r>
                <a:rPr lang="en-US" altLang="zh-CN" sz="2000" b="1" dirty="0">
                  <a:solidFill>
                    <a:srgbClr val="404040"/>
                  </a:solidFill>
                  <a:latin typeface="+mj-ea"/>
                  <a:ea typeface="+mj-ea"/>
                </a:rPr>
                <a:t>A. </a:t>
              </a:r>
              <a:r>
                <a:rPr lang="zh-CN" altLang="en-US" sz="2000" b="1" dirty="0">
                  <a:solidFill>
                    <a:srgbClr val="404040"/>
                  </a:solidFill>
                  <a:latin typeface="+mj-ea"/>
                  <a:ea typeface="+mj-ea"/>
                </a:rPr>
                <a:t>应用</a:t>
              </a:r>
              <a:r>
                <a:rPr lang="en-US" altLang="zh-CN" sz="2000" b="1" dirty="0">
                  <a:solidFill>
                    <a:srgbClr val="404040"/>
                  </a:solidFill>
                  <a:latin typeface="+mj-ea"/>
                  <a:ea typeface="+mj-ea"/>
                </a:rPr>
                <a:t>5Why</a:t>
              </a:r>
              <a:r>
                <a:rPr lang="zh-CN" altLang="en-US" sz="2000" b="1" dirty="0">
                  <a:solidFill>
                    <a:srgbClr val="404040"/>
                  </a:solidFill>
                  <a:latin typeface="+mj-ea"/>
                  <a:ea typeface="+mj-ea"/>
                </a:rPr>
                <a:t>分析法时必须要问</a:t>
              </a:r>
              <a:r>
                <a:rPr lang="en-US" altLang="zh-CN" sz="2000" b="1" dirty="0">
                  <a:solidFill>
                    <a:srgbClr val="404040"/>
                  </a:solidFill>
                  <a:latin typeface="+mj-ea"/>
                  <a:ea typeface="+mj-ea"/>
                </a:rPr>
                <a:t>5</a:t>
              </a:r>
              <a:r>
                <a:rPr lang="zh-CN" altLang="en-US" sz="2000" b="1" dirty="0">
                  <a:solidFill>
                    <a:srgbClr val="404040"/>
                  </a:solidFill>
                  <a:latin typeface="+mj-ea"/>
                  <a:ea typeface="+mj-ea"/>
                </a:rPr>
                <a:t>次为什么         </a:t>
              </a:r>
              <a:r>
                <a:rPr lang="en-US" altLang="zh-CN" sz="2000" b="1" dirty="0">
                  <a:solidFill>
                    <a:srgbClr val="404040"/>
                  </a:solidFill>
                  <a:latin typeface="+mj-ea"/>
                  <a:ea typeface="+mj-ea"/>
                </a:rPr>
                <a:t>B.</a:t>
              </a:r>
              <a:r>
                <a:rPr lang="zh-CN" altLang="en-US" sz="2000" b="1" dirty="0">
                  <a:solidFill>
                    <a:srgbClr val="404040"/>
                  </a:solidFill>
                  <a:latin typeface="+mj-ea"/>
                  <a:ea typeface="+mj-ea"/>
                </a:rPr>
                <a:t> 根本原因只能有一个</a:t>
              </a:r>
              <a:endParaRPr lang="en-US" altLang="zh-CN" sz="2000" b="1" dirty="0">
                <a:solidFill>
                  <a:srgbClr val="404040"/>
                </a:solidFill>
                <a:latin typeface="+mj-ea"/>
                <a:ea typeface="+mj-ea"/>
              </a:endParaRPr>
            </a:p>
            <a:p>
              <a:pPr>
                <a:lnSpc>
                  <a:spcPct val="300000"/>
                </a:lnSpc>
              </a:pPr>
              <a:r>
                <a:rPr lang="en-US" altLang="zh-CN" sz="2000" b="1" dirty="0">
                  <a:solidFill>
                    <a:srgbClr val="404040"/>
                  </a:solidFill>
                  <a:latin typeface="+mj-ea"/>
                  <a:ea typeface="+mj-ea"/>
                </a:rPr>
                <a:t>C. </a:t>
              </a:r>
              <a:r>
                <a:rPr lang="zh-CN" altLang="en-US" sz="2000" b="1" dirty="0">
                  <a:solidFill>
                    <a:srgbClr val="404040"/>
                  </a:solidFill>
                  <a:latin typeface="+mj-ea"/>
                  <a:ea typeface="+mj-ea"/>
                </a:rPr>
                <a:t>鱼骨图因子由</a:t>
              </a:r>
              <a:r>
                <a:rPr lang="en-US" altLang="zh-CN" sz="2000" b="1" dirty="0">
                  <a:solidFill>
                    <a:srgbClr val="404040"/>
                  </a:solidFill>
                  <a:latin typeface="+mj-ea"/>
                  <a:ea typeface="+mj-ea"/>
                </a:rPr>
                <a:t>8D</a:t>
              </a:r>
              <a:r>
                <a:rPr lang="zh-CN" altLang="en-US" sz="2000" b="1" dirty="0">
                  <a:solidFill>
                    <a:srgbClr val="404040"/>
                  </a:solidFill>
                  <a:latin typeface="+mj-ea"/>
                  <a:ea typeface="+mj-ea"/>
                </a:rPr>
                <a:t>负责人自行凭经验知识制定   </a:t>
              </a:r>
              <a:r>
                <a:rPr lang="en-US" altLang="zh-CN" sz="2000" b="1" dirty="0">
                  <a:solidFill>
                    <a:srgbClr val="404040"/>
                  </a:solidFill>
                  <a:latin typeface="+mn-ea"/>
                  <a:sym typeface="+mn-lt"/>
                </a:rPr>
                <a:t>D. </a:t>
              </a:r>
              <a:r>
                <a:rPr lang="zh-CN" altLang="en-US" sz="2000" b="1" dirty="0">
                  <a:solidFill>
                    <a:srgbClr val="404040"/>
                  </a:solidFill>
                  <a:latin typeface="+mn-ea"/>
                  <a:sym typeface="+mn-lt"/>
                </a:rPr>
                <a:t>“操作员心情烦躁”可以定义为根本原因</a:t>
              </a:r>
              <a:endParaRPr lang="en-US" altLang="zh-CN" sz="2000" b="1" dirty="0">
                <a:solidFill>
                  <a:srgbClr val="404040"/>
                </a:solidFill>
                <a:latin typeface="+mn-ea"/>
                <a:sym typeface="+mn-lt"/>
              </a:endParaRPr>
            </a:p>
          </p:txBody>
        </p:sp>
        <p:sp>
          <p:nvSpPr>
            <p:cNvPr id="25" name="椭圆 24">
              <a:extLst>
                <a:ext uri="{FF2B5EF4-FFF2-40B4-BE49-F238E27FC236}">
                  <a16:creationId xmlns:a16="http://schemas.microsoft.com/office/drawing/2014/main" id="{4F0A4276-559E-4D87-B0D6-21022AEBF6C7}"/>
                </a:ext>
              </a:extLst>
            </p:cNvPr>
            <p:cNvSpPr/>
            <p:nvPr/>
          </p:nvSpPr>
          <p:spPr>
            <a:xfrm>
              <a:off x="612684" y="1848668"/>
              <a:ext cx="497659" cy="497659"/>
            </a:xfrm>
            <a:prstGeom prst="ellipse">
              <a:avLst/>
            </a:prstGeom>
            <a:gradFill flip="none" rotWithShape="1">
              <a:gsLst>
                <a:gs pos="0">
                  <a:schemeClr val="bg1"/>
                </a:gs>
                <a:gs pos="100000">
                  <a:srgbClr val="CDCDCD"/>
                </a:gs>
              </a:gsLst>
              <a:lin ang="11400000" scaled="0"/>
              <a:tileRect/>
            </a:gradFill>
            <a:ln w="9525">
              <a:solidFill>
                <a:schemeClr val="bg1"/>
              </a:solid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noProof="0" dirty="0" err="1"/>
            </a:p>
          </p:txBody>
        </p:sp>
        <p:sp>
          <p:nvSpPr>
            <p:cNvPr id="26" name="文本框 25">
              <a:extLst>
                <a:ext uri="{FF2B5EF4-FFF2-40B4-BE49-F238E27FC236}">
                  <a16:creationId xmlns:a16="http://schemas.microsoft.com/office/drawing/2014/main" id="{2DC59239-B69C-498D-8CAD-EE0A91478DB1}"/>
                </a:ext>
              </a:extLst>
            </p:cNvPr>
            <p:cNvSpPr txBox="1"/>
            <p:nvPr/>
          </p:nvSpPr>
          <p:spPr>
            <a:xfrm>
              <a:off x="812822" y="1978095"/>
              <a:ext cx="297521" cy="246221"/>
            </a:xfrm>
            <a:prstGeom prst="rect">
              <a:avLst/>
            </a:prstGeom>
            <a:noFill/>
          </p:spPr>
          <p:txBody>
            <a:bodyPr wrap="square" lIns="0" tIns="0" rIns="0" bIns="0" rtlCol="0">
              <a:spAutoFit/>
            </a:bodyPr>
            <a:lstStyle/>
            <a:p>
              <a:r>
                <a:rPr lang="en-US" altLang="zh-CN" sz="1600" b="1" dirty="0">
                  <a:solidFill>
                    <a:srgbClr val="404040"/>
                  </a:solidFill>
                  <a:latin typeface="+mn-ea"/>
                </a:rPr>
                <a:t>3</a:t>
              </a:r>
              <a:endParaRPr lang="zh-CN" altLang="en-US" sz="1600" b="1" dirty="0" err="1">
                <a:solidFill>
                  <a:srgbClr val="404040"/>
                </a:solidFill>
                <a:latin typeface="+mn-ea"/>
              </a:endParaRPr>
            </a:p>
          </p:txBody>
        </p:sp>
      </p:grpSp>
      <p:sp>
        <p:nvSpPr>
          <p:cNvPr id="27" name="文本框 26">
            <a:extLst>
              <a:ext uri="{FF2B5EF4-FFF2-40B4-BE49-F238E27FC236}">
                <a16:creationId xmlns:a16="http://schemas.microsoft.com/office/drawing/2014/main" id="{6E85048B-9DC6-40C8-AC66-E68821ACF63B}"/>
              </a:ext>
            </a:extLst>
          </p:cNvPr>
          <p:cNvSpPr txBox="1"/>
          <p:nvPr/>
        </p:nvSpPr>
        <p:spPr>
          <a:xfrm>
            <a:off x="6599276" y="2237498"/>
            <a:ext cx="971007" cy="369332"/>
          </a:xfrm>
          <a:prstGeom prst="rect">
            <a:avLst/>
          </a:prstGeom>
          <a:noFill/>
        </p:spPr>
        <p:txBody>
          <a:bodyPr wrap="square" lIns="0" tIns="0" rIns="0" bIns="0" rtlCol="0">
            <a:spAutoFit/>
          </a:bodyPr>
          <a:lstStyle/>
          <a:p>
            <a:r>
              <a:rPr lang="en-US" altLang="zh-CN" sz="2400" b="1" dirty="0">
                <a:solidFill>
                  <a:srgbClr val="C4040F"/>
                </a:solidFill>
                <a:latin typeface="+mn-ea"/>
              </a:rPr>
              <a:t>ABCD</a:t>
            </a:r>
            <a:endParaRPr lang="zh-CN" altLang="en-US" sz="2400" b="1" dirty="0">
              <a:solidFill>
                <a:srgbClr val="C4040F"/>
              </a:solidFill>
              <a:latin typeface="+mn-ea"/>
            </a:endParaRPr>
          </a:p>
        </p:txBody>
      </p:sp>
    </p:spTree>
    <p:extLst>
      <p:ext uri="{BB962C8B-B14F-4D97-AF65-F5344CB8AC3E}">
        <p14:creationId xmlns:p14="http://schemas.microsoft.com/office/powerpoint/2010/main" val="26788240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randombar(horizont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651583" y="369633"/>
            <a:ext cx="2942108" cy="430746"/>
          </a:xfrm>
        </p:spPr>
        <p:txBody>
          <a:bodyPr/>
          <a:lstStyle/>
          <a:p>
            <a:r>
              <a:rPr lang="en-US" altLang="zh-CN" b="1" spc="300" dirty="0"/>
              <a:t>D6</a:t>
            </a:r>
            <a:r>
              <a:rPr lang="zh-CN" altLang="en-US" b="1" spc="300" dirty="0"/>
              <a:t>：</a:t>
            </a:r>
            <a:r>
              <a:rPr lang="zh-CN" altLang="en-US" spc="300" dirty="0"/>
              <a:t>验证</a:t>
            </a:r>
            <a:r>
              <a:rPr lang="zh-CN" altLang="en-US" b="1" spc="300" dirty="0"/>
              <a:t>纠正措施</a:t>
            </a:r>
          </a:p>
        </p:txBody>
      </p:sp>
      <p:sp>
        <p:nvSpPr>
          <p:cNvPr id="21" name="TextBox 11">
            <a:extLst>
              <a:ext uri="{FF2B5EF4-FFF2-40B4-BE49-F238E27FC236}">
                <a16:creationId xmlns:a16="http://schemas.microsoft.com/office/drawing/2014/main" id="{74AF4A76-332D-4208-AE15-033BBB0EAF51}"/>
              </a:ext>
            </a:extLst>
          </p:cNvPr>
          <p:cNvSpPr txBox="1"/>
          <p:nvPr/>
        </p:nvSpPr>
        <p:spPr>
          <a:xfrm>
            <a:off x="4122637" y="2891685"/>
            <a:ext cx="3946725" cy="537315"/>
          </a:xfrm>
          <a:prstGeom prst="rect">
            <a:avLst/>
          </a:prstGeom>
          <a:noFill/>
        </p:spPr>
        <p:txBody>
          <a:bodyPr wrap="none" lIns="360000" tIns="0" rIns="0" bIns="0" anchor="b" anchorCtr="0">
            <a:normAutofit/>
          </a:bodyPr>
          <a:lstStyle/>
          <a:p>
            <a:r>
              <a:rPr lang="en-US" altLang="zh-CN" sz="3200" b="1" dirty="0">
                <a:solidFill>
                  <a:srgbClr val="C5040F"/>
                </a:solidFill>
                <a:latin typeface="+mn-ea"/>
              </a:rPr>
              <a:t>D6</a:t>
            </a:r>
            <a:r>
              <a:rPr lang="zh-CN" altLang="en-US" sz="3200" b="1" dirty="0">
                <a:solidFill>
                  <a:srgbClr val="C5040F"/>
                </a:solidFill>
                <a:latin typeface="+mn-ea"/>
              </a:rPr>
              <a:t>：验证纠正措施</a:t>
            </a:r>
          </a:p>
        </p:txBody>
      </p:sp>
    </p:spTree>
    <p:extLst>
      <p:ext uri="{BB962C8B-B14F-4D97-AF65-F5344CB8AC3E}">
        <p14:creationId xmlns:p14="http://schemas.microsoft.com/office/powerpoint/2010/main" val="35430366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651583" y="369633"/>
            <a:ext cx="2942108" cy="430746"/>
          </a:xfrm>
        </p:spPr>
        <p:txBody>
          <a:bodyPr/>
          <a:lstStyle/>
          <a:p>
            <a:r>
              <a:rPr lang="en-US" altLang="zh-CN" b="1" spc="300" dirty="0"/>
              <a:t>D6</a:t>
            </a:r>
            <a:r>
              <a:rPr lang="zh-CN" altLang="en-US" b="1" spc="300" dirty="0"/>
              <a:t>：</a:t>
            </a:r>
            <a:r>
              <a:rPr lang="zh-CN" altLang="en-US" spc="300" dirty="0"/>
              <a:t>验证</a:t>
            </a:r>
            <a:r>
              <a:rPr lang="zh-CN" altLang="en-US" b="1" spc="300" dirty="0"/>
              <a:t>纠正措施</a:t>
            </a:r>
          </a:p>
        </p:txBody>
      </p:sp>
      <p:sp>
        <p:nvSpPr>
          <p:cNvPr id="4" name="文本框 3">
            <a:extLst>
              <a:ext uri="{FF2B5EF4-FFF2-40B4-BE49-F238E27FC236}">
                <a16:creationId xmlns:a16="http://schemas.microsoft.com/office/drawing/2014/main" id="{7029A6DB-D029-494E-8E37-0884B97B4849}"/>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概述</a:t>
            </a:r>
          </a:p>
        </p:txBody>
      </p:sp>
      <p:sp>
        <p:nvSpPr>
          <p:cNvPr id="5" name="文本框 4">
            <a:extLst>
              <a:ext uri="{FF2B5EF4-FFF2-40B4-BE49-F238E27FC236}">
                <a16:creationId xmlns:a16="http://schemas.microsoft.com/office/drawing/2014/main" id="{28B339C7-3BA9-4AA3-8384-B527B1D0BF53}"/>
              </a:ext>
            </a:extLst>
          </p:cNvPr>
          <p:cNvSpPr txBox="1"/>
          <p:nvPr/>
        </p:nvSpPr>
        <p:spPr>
          <a:xfrm>
            <a:off x="1159698" y="1869553"/>
            <a:ext cx="5466390" cy="470450"/>
          </a:xfrm>
          <a:prstGeom prst="rect">
            <a:avLst/>
          </a:prstGeom>
          <a:noFill/>
        </p:spPr>
        <p:txBody>
          <a:bodyPr wrap="square" lIns="0" tIns="0" rIns="0" bIns="0" rtlCol="0">
            <a:spAutoFit/>
          </a:bodyPr>
          <a:lstStyle/>
          <a:p>
            <a:pPr>
              <a:lnSpc>
                <a:spcPct val="200000"/>
              </a:lnSpc>
              <a:buClr>
                <a:srgbClr val="404040"/>
              </a:buClr>
            </a:pPr>
            <a:r>
              <a:rPr lang="en-US" altLang="zh-CN" b="1" dirty="0">
                <a:solidFill>
                  <a:srgbClr val="404040"/>
                </a:solidFill>
                <a:latin typeface="+mn-ea"/>
              </a:rPr>
              <a:t>D6</a:t>
            </a:r>
            <a:r>
              <a:rPr lang="zh-CN" altLang="en-US" b="1" dirty="0">
                <a:solidFill>
                  <a:srgbClr val="404040"/>
                </a:solidFill>
                <a:latin typeface="+mn-ea"/>
              </a:rPr>
              <a:t>过程是执行和验证永久纠正措施。</a:t>
            </a:r>
            <a:endParaRPr lang="en-US" altLang="zh-CN" b="1" dirty="0">
              <a:solidFill>
                <a:srgbClr val="404040"/>
              </a:solidFill>
              <a:latin typeface="+mn-ea"/>
            </a:endParaRPr>
          </a:p>
        </p:txBody>
      </p:sp>
      <p:sp>
        <p:nvSpPr>
          <p:cNvPr id="6" name="文本框 5">
            <a:extLst>
              <a:ext uri="{FF2B5EF4-FFF2-40B4-BE49-F238E27FC236}">
                <a16:creationId xmlns:a16="http://schemas.microsoft.com/office/drawing/2014/main" id="{5761F1B8-0301-49CE-8865-D30587164FDD}"/>
              </a:ext>
            </a:extLst>
          </p:cNvPr>
          <p:cNvSpPr txBox="1"/>
          <p:nvPr/>
        </p:nvSpPr>
        <p:spPr>
          <a:xfrm>
            <a:off x="971806" y="3105259"/>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目标</a:t>
            </a:r>
          </a:p>
        </p:txBody>
      </p:sp>
      <p:sp>
        <p:nvSpPr>
          <p:cNvPr id="7" name="文本框 6">
            <a:extLst>
              <a:ext uri="{FF2B5EF4-FFF2-40B4-BE49-F238E27FC236}">
                <a16:creationId xmlns:a16="http://schemas.microsoft.com/office/drawing/2014/main" id="{B1B97337-5682-45E2-968F-53CBFDFE3EA1}"/>
              </a:ext>
            </a:extLst>
          </p:cNvPr>
          <p:cNvSpPr txBox="1"/>
          <p:nvPr/>
        </p:nvSpPr>
        <p:spPr>
          <a:xfrm>
            <a:off x="1159697" y="3639434"/>
            <a:ext cx="5466390" cy="1578445"/>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纠正措施被彻底执行。</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问题被验证彻底解决。</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停止围堵措施。</a:t>
            </a:r>
            <a:endParaRPr lang="en-US" altLang="zh-CN" b="1" dirty="0">
              <a:solidFill>
                <a:srgbClr val="404040"/>
              </a:solidFill>
              <a:latin typeface="+mn-ea"/>
            </a:endParaRPr>
          </a:p>
        </p:txBody>
      </p:sp>
      <p:pic>
        <p:nvPicPr>
          <p:cNvPr id="2" name="图片 1">
            <a:extLst>
              <a:ext uri="{FF2B5EF4-FFF2-40B4-BE49-F238E27FC236}">
                <a16:creationId xmlns:a16="http://schemas.microsoft.com/office/drawing/2014/main" id="{D69058EB-41DD-4D05-9A20-8B759FB1E6A3}"/>
              </a:ext>
            </a:extLst>
          </p:cNvPr>
          <p:cNvPicPr>
            <a:picLocks noChangeAspect="1"/>
          </p:cNvPicPr>
          <p:nvPr/>
        </p:nvPicPr>
        <p:blipFill>
          <a:blip r:embed="rId3"/>
          <a:stretch>
            <a:fillRect/>
          </a:stretch>
        </p:blipFill>
        <p:spPr>
          <a:xfrm>
            <a:off x="6626087" y="1643476"/>
            <a:ext cx="4405404" cy="3571047"/>
          </a:xfrm>
          <a:prstGeom prst="rect">
            <a:avLst/>
          </a:prstGeom>
        </p:spPr>
      </p:pic>
    </p:spTree>
    <p:extLst>
      <p:ext uri="{BB962C8B-B14F-4D97-AF65-F5344CB8AC3E}">
        <p14:creationId xmlns:p14="http://schemas.microsoft.com/office/powerpoint/2010/main" val="3736909232"/>
      </p:ext>
    </p:extLst>
  </p:cSld>
  <p:clrMapOvr>
    <a:masterClrMapping/>
  </p:clrMapOvr>
  <p:transition spd="slow">
    <p:push dir="u"/>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651583" y="369633"/>
            <a:ext cx="2942108" cy="430746"/>
          </a:xfrm>
        </p:spPr>
        <p:txBody>
          <a:bodyPr/>
          <a:lstStyle/>
          <a:p>
            <a:r>
              <a:rPr lang="en-US" altLang="zh-CN" b="1" spc="300" dirty="0"/>
              <a:t>D6</a:t>
            </a:r>
            <a:r>
              <a:rPr lang="zh-CN" altLang="en-US" b="1" spc="300" dirty="0"/>
              <a:t>：</a:t>
            </a:r>
            <a:r>
              <a:rPr lang="zh-CN" altLang="en-US" spc="300" dirty="0"/>
              <a:t>验证</a:t>
            </a:r>
            <a:r>
              <a:rPr lang="zh-CN" altLang="en-US" b="1" spc="300" dirty="0"/>
              <a:t>纠正措施</a:t>
            </a:r>
          </a:p>
        </p:txBody>
      </p:sp>
      <p:sp>
        <p:nvSpPr>
          <p:cNvPr id="8" name="文本框 7">
            <a:extLst>
              <a:ext uri="{FF2B5EF4-FFF2-40B4-BE49-F238E27FC236}">
                <a16:creationId xmlns:a16="http://schemas.microsoft.com/office/drawing/2014/main" id="{08D3B109-8F2D-4BFD-9178-5E9B9F89EBCD}"/>
              </a:ext>
            </a:extLst>
          </p:cNvPr>
          <p:cNvSpPr txBox="1"/>
          <p:nvPr/>
        </p:nvSpPr>
        <p:spPr>
          <a:xfrm>
            <a:off x="971806" y="1274752"/>
            <a:ext cx="10254994"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rPr>
              <a:t>案例：</a:t>
            </a:r>
            <a:r>
              <a:rPr lang="zh-CN" altLang="en-US" sz="2400" b="1" dirty="0">
                <a:solidFill>
                  <a:srgbClr val="C4040F"/>
                </a:solidFill>
                <a:latin typeface="+mn-ea"/>
              </a:rPr>
              <a:t>顾客</a:t>
            </a:r>
            <a:r>
              <a:rPr lang="en-US" altLang="zh-CN" sz="2400" b="1" dirty="0">
                <a:solidFill>
                  <a:srgbClr val="C4040F"/>
                </a:solidFill>
                <a:latin typeface="+mn-ea"/>
              </a:rPr>
              <a:t>XX</a:t>
            </a:r>
            <a:r>
              <a:rPr lang="zh-CN" altLang="en-US" sz="2400" b="1" dirty="0">
                <a:solidFill>
                  <a:srgbClr val="C4040F"/>
                </a:solidFill>
                <a:latin typeface="+mn-ea"/>
              </a:rPr>
              <a:t>投诉我公司的</a:t>
            </a:r>
            <a:r>
              <a:rPr lang="en-US" altLang="zh-CN" sz="2400" b="1" dirty="0">
                <a:solidFill>
                  <a:srgbClr val="C4040F"/>
                </a:solidFill>
                <a:latin typeface="+mn-ea"/>
              </a:rPr>
              <a:t>XX</a:t>
            </a:r>
            <a:r>
              <a:rPr lang="zh-CN" altLang="en-US" sz="2400" b="1" dirty="0">
                <a:solidFill>
                  <a:srgbClr val="C4040F"/>
                </a:solidFill>
                <a:latin typeface="+mn-ea"/>
              </a:rPr>
              <a:t>型号压缩机在制冷系统中启动后振动过大</a:t>
            </a:r>
            <a:endParaRPr lang="zh-CN" altLang="en-US" sz="2400" b="1" dirty="0">
              <a:solidFill>
                <a:srgbClr val="CE060F"/>
              </a:solidFill>
              <a:latin typeface="+mj-ea"/>
              <a:ea typeface="+mj-ea"/>
            </a:endParaRPr>
          </a:p>
        </p:txBody>
      </p:sp>
      <p:sp>
        <p:nvSpPr>
          <p:cNvPr id="9" name="文本框 8">
            <a:extLst>
              <a:ext uri="{FF2B5EF4-FFF2-40B4-BE49-F238E27FC236}">
                <a16:creationId xmlns:a16="http://schemas.microsoft.com/office/drawing/2014/main" id="{F96FBBC2-5C50-42CA-85BB-DC185B0ACAD4}"/>
              </a:ext>
            </a:extLst>
          </p:cNvPr>
          <p:cNvSpPr txBox="1"/>
          <p:nvPr/>
        </p:nvSpPr>
        <p:spPr>
          <a:xfrm>
            <a:off x="1159697" y="1869553"/>
            <a:ext cx="10254994" cy="1578445"/>
          </a:xfrm>
          <a:prstGeom prst="rect">
            <a:avLst/>
          </a:prstGeom>
          <a:noFill/>
        </p:spPr>
        <p:txBody>
          <a:bodyPr wrap="square" lIns="0" tIns="0" rIns="0" bIns="0" rtlCol="0">
            <a:spAutoFit/>
          </a:bodyPr>
          <a:lstStyle/>
          <a:p>
            <a:pPr marL="342900" indent="-342900">
              <a:lnSpc>
                <a:spcPct val="200000"/>
              </a:lnSpc>
              <a:buClr>
                <a:srgbClr val="404040"/>
              </a:buClr>
              <a:buFontTx/>
              <a:buAutoNum type="arabicPeriod"/>
            </a:pPr>
            <a:r>
              <a:rPr lang="zh-CN" altLang="en-US" b="1" dirty="0">
                <a:solidFill>
                  <a:srgbClr val="404040"/>
                </a:solidFill>
                <a:latin typeface="+mn-ea"/>
              </a:rPr>
              <a:t>组装 </a:t>
            </a:r>
            <a:r>
              <a:rPr lang="en-US" altLang="zh-CN" b="1" dirty="0">
                <a:solidFill>
                  <a:srgbClr val="404040"/>
                </a:solidFill>
                <a:latin typeface="+mn-ea"/>
              </a:rPr>
              <a:t>3 </a:t>
            </a:r>
            <a:r>
              <a:rPr lang="zh-CN" altLang="en-US" b="1" dirty="0">
                <a:solidFill>
                  <a:srgbClr val="404040"/>
                </a:solidFill>
                <a:latin typeface="+mn-ea"/>
              </a:rPr>
              <a:t>台压缩机，在实验室中检测振动值为 </a:t>
            </a:r>
            <a:r>
              <a:rPr lang="en-US" altLang="zh-CN" b="1" dirty="0">
                <a:solidFill>
                  <a:srgbClr val="404040"/>
                </a:solidFill>
                <a:latin typeface="+mn-ea"/>
              </a:rPr>
              <a:t>75μm</a:t>
            </a:r>
            <a:r>
              <a:rPr lang="zh-CN" altLang="en-US" b="1" dirty="0">
                <a:solidFill>
                  <a:srgbClr val="404040"/>
                </a:solidFill>
                <a:latin typeface="+mn-ea"/>
              </a:rPr>
              <a:t>；</a:t>
            </a:r>
            <a:r>
              <a:rPr lang="en-US" altLang="zh-CN" b="1" dirty="0">
                <a:solidFill>
                  <a:srgbClr val="404040"/>
                </a:solidFill>
                <a:latin typeface="+mn-ea"/>
              </a:rPr>
              <a:t>91μm</a:t>
            </a:r>
            <a:r>
              <a:rPr lang="zh-CN" altLang="en-US" b="1" dirty="0">
                <a:solidFill>
                  <a:srgbClr val="404040"/>
                </a:solidFill>
                <a:latin typeface="+mn-ea"/>
              </a:rPr>
              <a:t>；</a:t>
            </a:r>
            <a:r>
              <a:rPr lang="en-US" altLang="zh-CN" b="1" dirty="0">
                <a:solidFill>
                  <a:srgbClr val="404040"/>
                </a:solidFill>
                <a:latin typeface="+mn-ea"/>
              </a:rPr>
              <a:t>85μm</a:t>
            </a:r>
            <a:r>
              <a:rPr lang="zh-CN" altLang="en-US" b="1" dirty="0">
                <a:solidFill>
                  <a:srgbClr val="404040"/>
                </a:solidFill>
                <a:latin typeface="+mn-ea"/>
              </a:rPr>
              <a:t>，满足标准值</a:t>
            </a:r>
            <a:r>
              <a:rPr lang="en-US" altLang="zh-CN" b="1" dirty="0">
                <a:solidFill>
                  <a:srgbClr val="404040"/>
                </a:solidFill>
                <a:latin typeface="+mn-ea"/>
              </a:rPr>
              <a:t>120μm MAX</a:t>
            </a:r>
            <a:r>
              <a:rPr lang="zh-CN" altLang="en-US" b="1" dirty="0">
                <a:solidFill>
                  <a:srgbClr val="404040"/>
                </a:solidFill>
                <a:latin typeface="+mn-ea"/>
              </a:rPr>
              <a:t>，且与历史值水平一致。</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停止围堵措施，记录时间和产品序号。</a:t>
            </a:r>
            <a:endParaRPr lang="en-US" altLang="zh-CN" b="1" dirty="0">
              <a:solidFill>
                <a:srgbClr val="404040"/>
              </a:solidFill>
              <a:latin typeface="+mn-ea"/>
            </a:endParaRPr>
          </a:p>
        </p:txBody>
      </p:sp>
    </p:spTree>
    <p:extLst>
      <p:ext uri="{BB962C8B-B14F-4D97-AF65-F5344CB8AC3E}">
        <p14:creationId xmlns:p14="http://schemas.microsoft.com/office/powerpoint/2010/main" val="409836970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B7D3D3C3-650A-44FE-9101-C8FB74104257}"/>
              </a:ext>
            </a:extLst>
          </p:cNvPr>
          <p:cNvPicPr>
            <a:picLocks noChangeAspect="1"/>
          </p:cNvPicPr>
          <p:nvPr/>
        </p:nvPicPr>
        <p:blipFill>
          <a:blip r:embed="rId3"/>
          <a:stretch>
            <a:fillRect/>
          </a:stretch>
        </p:blipFill>
        <p:spPr>
          <a:xfrm>
            <a:off x="4170220" y="3121258"/>
            <a:ext cx="3851559" cy="3096539"/>
          </a:xfrm>
          <a:prstGeom prst="rect">
            <a:avLst/>
          </a:prstGeom>
        </p:spPr>
      </p:pic>
      <p:sp>
        <p:nvSpPr>
          <p:cNvPr id="4" name="文本框 3">
            <a:extLst>
              <a:ext uri="{FF2B5EF4-FFF2-40B4-BE49-F238E27FC236}">
                <a16:creationId xmlns:a16="http://schemas.microsoft.com/office/drawing/2014/main" id="{2E4D06F8-B0D3-4EEA-A1E3-A4D65047F646}"/>
              </a:ext>
            </a:extLst>
          </p:cNvPr>
          <p:cNvSpPr txBox="1"/>
          <p:nvPr/>
        </p:nvSpPr>
        <p:spPr>
          <a:xfrm>
            <a:off x="1014085" y="1274752"/>
            <a:ext cx="3481715" cy="369332"/>
          </a:xfrm>
          <a:prstGeom prst="rect">
            <a:avLst/>
          </a:prstGeom>
          <a:noFill/>
        </p:spPr>
        <p:txBody>
          <a:bodyPr wrap="square" lIns="0" tIns="0" rIns="0" bIns="0" rtlCol="0">
            <a:spAutoFit/>
          </a:bodyPr>
          <a:lstStyle/>
          <a:p>
            <a:r>
              <a:rPr lang="zh-CN" altLang="en-US" sz="2400" b="1" dirty="0">
                <a:solidFill>
                  <a:srgbClr val="CE060F"/>
                </a:solidFill>
                <a:latin typeface="+mj-ea"/>
                <a:ea typeface="+mj-ea"/>
              </a:rPr>
              <a:t>生活中可以使用的</a:t>
            </a:r>
            <a:r>
              <a:rPr lang="en-US" altLang="zh-CN" sz="2400" b="1" dirty="0">
                <a:solidFill>
                  <a:srgbClr val="CE060F"/>
                </a:solidFill>
                <a:latin typeface="+mj-ea"/>
                <a:ea typeface="+mj-ea"/>
              </a:rPr>
              <a:t>8D</a:t>
            </a:r>
            <a:endParaRPr lang="zh-CN" altLang="en-US" sz="2400" b="1" dirty="0">
              <a:solidFill>
                <a:srgbClr val="CE060F"/>
              </a:solidFill>
              <a:latin typeface="+mj-ea"/>
              <a:ea typeface="+mj-ea"/>
            </a:endParaRPr>
          </a:p>
        </p:txBody>
      </p:sp>
      <p:sp>
        <p:nvSpPr>
          <p:cNvPr id="10" name="内容占位符 6">
            <a:extLst>
              <a:ext uri="{FF2B5EF4-FFF2-40B4-BE49-F238E27FC236}">
                <a16:creationId xmlns:a16="http://schemas.microsoft.com/office/drawing/2014/main" id="{2B8DF20B-59B9-4386-A79F-C1F8E5C84624}"/>
              </a:ext>
            </a:extLst>
          </p:cNvPr>
          <p:cNvSpPr txBox="1">
            <a:spLocks/>
          </p:cNvSpPr>
          <p:nvPr/>
        </p:nvSpPr>
        <p:spPr>
          <a:xfrm>
            <a:off x="3195645"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dirty="0"/>
              <a:t>基本概念</a:t>
            </a:r>
          </a:p>
        </p:txBody>
      </p:sp>
      <p:sp>
        <p:nvSpPr>
          <p:cNvPr id="19" name="文本框 18">
            <a:extLst>
              <a:ext uri="{FF2B5EF4-FFF2-40B4-BE49-F238E27FC236}">
                <a16:creationId xmlns:a16="http://schemas.microsoft.com/office/drawing/2014/main" id="{8B12BD75-D283-4168-AFDE-7F0F2E72D5D9}"/>
              </a:ext>
            </a:extLst>
          </p:cNvPr>
          <p:cNvSpPr txBox="1"/>
          <p:nvPr/>
        </p:nvSpPr>
        <p:spPr>
          <a:xfrm>
            <a:off x="1014085" y="1869553"/>
            <a:ext cx="11177915" cy="1578445"/>
          </a:xfrm>
          <a:prstGeom prst="rect">
            <a:avLst/>
          </a:prstGeom>
          <a:noFill/>
        </p:spPr>
        <p:txBody>
          <a:bodyPr wrap="square" lIns="0" tIns="0" rIns="0" bIns="0" rtlCol="0">
            <a:spAutoFit/>
          </a:bodyPr>
          <a:lstStyle/>
          <a:p>
            <a:pPr>
              <a:lnSpc>
                <a:spcPct val="200000"/>
              </a:lnSpc>
              <a:buClr>
                <a:srgbClr val="404040"/>
              </a:buClr>
            </a:pPr>
            <a:r>
              <a:rPr lang="en-US" altLang="zh-CN" b="1" dirty="0">
                <a:solidFill>
                  <a:srgbClr val="404040"/>
                </a:solidFill>
                <a:latin typeface="+mn-ea"/>
              </a:rPr>
              <a:t>D1</a:t>
            </a:r>
            <a:r>
              <a:rPr lang="zh-CN" altLang="en-US" b="1" dirty="0">
                <a:solidFill>
                  <a:srgbClr val="404040"/>
                </a:solidFill>
                <a:latin typeface="+mn-ea"/>
              </a:rPr>
              <a:t>：回家后，爸爸妈妈姐姐决定一起研究孩子摔倒的原因。</a:t>
            </a:r>
            <a:endParaRPr lang="en-US" altLang="zh-CN" b="1" dirty="0">
              <a:solidFill>
                <a:srgbClr val="404040"/>
              </a:solidFill>
              <a:latin typeface="+mn-ea"/>
            </a:endParaRPr>
          </a:p>
          <a:p>
            <a:pPr>
              <a:lnSpc>
                <a:spcPct val="200000"/>
              </a:lnSpc>
              <a:buClr>
                <a:srgbClr val="404040"/>
              </a:buClr>
            </a:pPr>
            <a:r>
              <a:rPr lang="en-US" altLang="zh-CN" b="1" dirty="0">
                <a:solidFill>
                  <a:srgbClr val="404040"/>
                </a:solidFill>
                <a:latin typeface="+mn-ea"/>
              </a:rPr>
              <a:t>D2</a:t>
            </a:r>
            <a:r>
              <a:rPr lang="zh-CN" altLang="en-US" b="1" dirty="0">
                <a:solidFill>
                  <a:srgbClr val="404040"/>
                </a:solidFill>
                <a:latin typeface="+mn-ea"/>
              </a:rPr>
              <a:t>：首先回想摔倒时的情景：晚上</a:t>
            </a:r>
            <a:r>
              <a:rPr lang="en-US" altLang="zh-CN" b="1" dirty="0">
                <a:solidFill>
                  <a:srgbClr val="404040"/>
                </a:solidFill>
                <a:latin typeface="+mn-ea"/>
              </a:rPr>
              <a:t>8</a:t>
            </a:r>
            <a:r>
              <a:rPr lang="zh-CN" altLang="en-US" b="1" dirty="0">
                <a:solidFill>
                  <a:srgbClr val="404040"/>
                </a:solidFill>
                <a:latin typeface="+mn-ea"/>
              </a:rPr>
              <a:t>点，弟弟从客厅走到卫生间撒尿，突然摔倒，右腿膝盖磕在地上受伤。</a:t>
            </a:r>
            <a:endParaRPr lang="en-US" altLang="zh-CN" b="1" dirty="0">
              <a:solidFill>
                <a:srgbClr val="404040"/>
              </a:solidFill>
              <a:latin typeface="+mn-ea"/>
            </a:endParaRPr>
          </a:p>
          <a:p>
            <a:pPr>
              <a:lnSpc>
                <a:spcPct val="200000"/>
              </a:lnSpc>
              <a:buClr>
                <a:srgbClr val="404040"/>
              </a:buClr>
            </a:pPr>
            <a:r>
              <a:rPr lang="en-US" altLang="zh-CN" b="1" dirty="0">
                <a:solidFill>
                  <a:srgbClr val="404040"/>
                </a:solidFill>
                <a:latin typeface="+mn-ea"/>
              </a:rPr>
              <a:t>D3</a:t>
            </a:r>
            <a:r>
              <a:rPr lang="zh-CN" altLang="en-US" b="1" dirty="0">
                <a:solidFill>
                  <a:srgbClr val="404040"/>
                </a:solidFill>
                <a:latin typeface="+mn-ea"/>
              </a:rPr>
              <a:t>：妈妈叮嘱大家用卫生间要小心。</a:t>
            </a:r>
            <a:endParaRPr lang="en-US" altLang="zh-CN" b="1" dirty="0">
              <a:solidFill>
                <a:srgbClr val="404040"/>
              </a:solidFill>
              <a:latin typeface="+mn-ea"/>
            </a:endParaRPr>
          </a:p>
        </p:txBody>
      </p:sp>
    </p:spTree>
    <p:extLst>
      <p:ext uri="{BB962C8B-B14F-4D97-AF65-F5344CB8AC3E}">
        <p14:creationId xmlns:p14="http://schemas.microsoft.com/office/powerpoint/2010/main" val="1638248092"/>
      </p:ext>
    </p:extLst>
  </p:cSld>
  <p:clrMapOvr>
    <a:masterClrMapping/>
  </p:clrMapOvr>
  <p:transition spd="slow">
    <p:push dir="u"/>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651583" y="369633"/>
            <a:ext cx="2942108" cy="430746"/>
          </a:xfrm>
        </p:spPr>
        <p:txBody>
          <a:bodyPr/>
          <a:lstStyle/>
          <a:p>
            <a:r>
              <a:rPr lang="en-US" altLang="zh-CN" b="1" spc="300" dirty="0"/>
              <a:t>D6</a:t>
            </a:r>
            <a:r>
              <a:rPr lang="zh-CN" altLang="en-US" b="1" spc="300" dirty="0"/>
              <a:t>：</a:t>
            </a:r>
            <a:r>
              <a:rPr lang="zh-CN" altLang="en-US" spc="300" dirty="0"/>
              <a:t>验证</a:t>
            </a:r>
            <a:r>
              <a:rPr lang="zh-CN" altLang="en-US" b="1" spc="300" dirty="0"/>
              <a:t>纠正措施</a:t>
            </a:r>
          </a:p>
        </p:txBody>
      </p:sp>
      <p:sp>
        <p:nvSpPr>
          <p:cNvPr id="8" name="文本框 7">
            <a:extLst>
              <a:ext uri="{FF2B5EF4-FFF2-40B4-BE49-F238E27FC236}">
                <a16:creationId xmlns:a16="http://schemas.microsoft.com/office/drawing/2014/main" id="{A5832A5D-C638-47BB-BE92-6A2E6AFD5E50}"/>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常用的质量工具</a:t>
            </a:r>
          </a:p>
        </p:txBody>
      </p:sp>
      <p:sp>
        <p:nvSpPr>
          <p:cNvPr id="9" name="文本框 8">
            <a:extLst>
              <a:ext uri="{FF2B5EF4-FFF2-40B4-BE49-F238E27FC236}">
                <a16:creationId xmlns:a16="http://schemas.microsoft.com/office/drawing/2014/main" id="{C2A8E8A3-697F-4765-98FC-0652DFC2D3F4}"/>
              </a:ext>
            </a:extLst>
          </p:cNvPr>
          <p:cNvSpPr txBox="1"/>
          <p:nvPr/>
        </p:nvSpPr>
        <p:spPr>
          <a:xfrm>
            <a:off x="1159698" y="1869553"/>
            <a:ext cx="3515849" cy="2132443"/>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直方图</a:t>
            </a:r>
            <a:r>
              <a:rPr lang="en-US" altLang="zh-CN" b="1" dirty="0">
                <a:solidFill>
                  <a:srgbClr val="404040"/>
                </a:solidFill>
                <a:latin typeface="+mn-ea"/>
              </a:rPr>
              <a:t>/</a:t>
            </a:r>
            <a:r>
              <a:rPr lang="zh-CN" altLang="en-US" b="1" dirty="0">
                <a:solidFill>
                  <a:srgbClr val="404040"/>
                </a:solidFill>
                <a:latin typeface="+mn-ea"/>
              </a:rPr>
              <a:t>过程能力</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控制图</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帕累托图</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假设检验</a:t>
            </a:r>
            <a:endParaRPr lang="en-US" altLang="zh-CN" b="1" dirty="0">
              <a:solidFill>
                <a:srgbClr val="404040"/>
              </a:solidFill>
              <a:latin typeface="+mn-ea"/>
            </a:endParaRPr>
          </a:p>
        </p:txBody>
      </p:sp>
      <p:sp>
        <p:nvSpPr>
          <p:cNvPr id="10" name="文本框 9">
            <a:extLst>
              <a:ext uri="{FF2B5EF4-FFF2-40B4-BE49-F238E27FC236}">
                <a16:creationId xmlns:a16="http://schemas.microsoft.com/office/drawing/2014/main" id="{B5988022-2CBF-4D20-B08D-1ADB738E97E2}"/>
              </a:ext>
            </a:extLst>
          </p:cNvPr>
          <p:cNvSpPr txBox="1"/>
          <p:nvPr/>
        </p:nvSpPr>
        <p:spPr>
          <a:xfrm>
            <a:off x="6658622"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检查表</a:t>
            </a:r>
          </a:p>
        </p:txBody>
      </p:sp>
      <p:sp>
        <p:nvSpPr>
          <p:cNvPr id="11" name="文本框 10">
            <a:extLst>
              <a:ext uri="{FF2B5EF4-FFF2-40B4-BE49-F238E27FC236}">
                <a16:creationId xmlns:a16="http://schemas.microsoft.com/office/drawing/2014/main" id="{4857D319-9C3B-4720-B093-74EA9CB949B6}"/>
              </a:ext>
            </a:extLst>
          </p:cNvPr>
          <p:cNvSpPr txBox="1"/>
          <p:nvPr/>
        </p:nvSpPr>
        <p:spPr>
          <a:xfrm>
            <a:off x="6846514" y="1869553"/>
            <a:ext cx="4677431" cy="1024448"/>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纠正措施记录了执行时间和执行人了吗？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围堵措施被停止了吗？</a:t>
            </a:r>
            <a:endParaRPr lang="en-US" altLang="zh-CN" b="1" dirty="0">
              <a:solidFill>
                <a:srgbClr val="404040"/>
              </a:solidFill>
              <a:latin typeface="+mn-ea"/>
            </a:endParaRPr>
          </a:p>
        </p:txBody>
      </p:sp>
    </p:spTree>
    <p:extLst>
      <p:ext uri="{BB962C8B-B14F-4D97-AF65-F5344CB8AC3E}">
        <p14:creationId xmlns:p14="http://schemas.microsoft.com/office/powerpoint/2010/main" val="3765077435"/>
      </p:ext>
    </p:extLst>
  </p:cSld>
  <p:clrMapOvr>
    <a:masterClrMapping/>
  </p:clrMapOvr>
  <p:transition spd="slow">
    <p:push dir="u"/>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D7</a:t>
            </a:r>
            <a:r>
              <a:rPr lang="zh-CN" altLang="en-US" b="1" spc="300" dirty="0"/>
              <a:t>：预防措施</a:t>
            </a:r>
          </a:p>
        </p:txBody>
      </p:sp>
      <p:sp>
        <p:nvSpPr>
          <p:cNvPr id="21" name="TextBox 11">
            <a:extLst>
              <a:ext uri="{FF2B5EF4-FFF2-40B4-BE49-F238E27FC236}">
                <a16:creationId xmlns:a16="http://schemas.microsoft.com/office/drawing/2014/main" id="{74AF4A76-332D-4208-AE15-033BBB0EAF51}"/>
              </a:ext>
            </a:extLst>
          </p:cNvPr>
          <p:cNvSpPr txBox="1"/>
          <p:nvPr/>
        </p:nvSpPr>
        <p:spPr>
          <a:xfrm>
            <a:off x="4483291" y="2891685"/>
            <a:ext cx="3225417" cy="537315"/>
          </a:xfrm>
          <a:prstGeom prst="rect">
            <a:avLst/>
          </a:prstGeom>
          <a:noFill/>
        </p:spPr>
        <p:txBody>
          <a:bodyPr wrap="none" lIns="360000" tIns="0" rIns="0" bIns="0" anchor="b" anchorCtr="0">
            <a:normAutofit/>
          </a:bodyPr>
          <a:lstStyle/>
          <a:p>
            <a:r>
              <a:rPr lang="en-US" altLang="zh-CN" sz="3200" b="1" dirty="0">
                <a:solidFill>
                  <a:srgbClr val="C5040F"/>
                </a:solidFill>
                <a:latin typeface="+mn-ea"/>
              </a:rPr>
              <a:t>D7</a:t>
            </a:r>
            <a:r>
              <a:rPr lang="zh-CN" altLang="en-US" sz="3200" b="1" dirty="0">
                <a:solidFill>
                  <a:srgbClr val="C5040F"/>
                </a:solidFill>
                <a:latin typeface="+mn-ea"/>
              </a:rPr>
              <a:t>：预防措施</a:t>
            </a:r>
          </a:p>
        </p:txBody>
      </p:sp>
    </p:spTree>
    <p:extLst>
      <p:ext uri="{BB962C8B-B14F-4D97-AF65-F5344CB8AC3E}">
        <p14:creationId xmlns:p14="http://schemas.microsoft.com/office/powerpoint/2010/main" val="9029288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D7</a:t>
            </a:r>
            <a:r>
              <a:rPr lang="zh-CN" altLang="en-US" b="1" spc="300" dirty="0"/>
              <a:t>：预防措施</a:t>
            </a:r>
          </a:p>
        </p:txBody>
      </p:sp>
      <p:sp>
        <p:nvSpPr>
          <p:cNvPr id="4" name="文本框 3">
            <a:extLst>
              <a:ext uri="{FF2B5EF4-FFF2-40B4-BE49-F238E27FC236}">
                <a16:creationId xmlns:a16="http://schemas.microsoft.com/office/drawing/2014/main" id="{980B4C55-D520-4487-9F90-1565415C44F6}"/>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概述</a:t>
            </a:r>
          </a:p>
        </p:txBody>
      </p:sp>
      <p:sp>
        <p:nvSpPr>
          <p:cNvPr id="5" name="文本框 4">
            <a:extLst>
              <a:ext uri="{FF2B5EF4-FFF2-40B4-BE49-F238E27FC236}">
                <a16:creationId xmlns:a16="http://schemas.microsoft.com/office/drawing/2014/main" id="{B1EE87B8-8F9A-4E7C-941C-8A6935952068}"/>
              </a:ext>
            </a:extLst>
          </p:cNvPr>
          <p:cNvSpPr txBox="1"/>
          <p:nvPr/>
        </p:nvSpPr>
        <p:spPr>
          <a:xfrm>
            <a:off x="1159698" y="1869553"/>
            <a:ext cx="5466390" cy="1024448"/>
          </a:xfrm>
          <a:prstGeom prst="rect">
            <a:avLst/>
          </a:prstGeom>
          <a:noFill/>
        </p:spPr>
        <p:txBody>
          <a:bodyPr wrap="square" lIns="0" tIns="0" rIns="0" bIns="0" rtlCol="0">
            <a:spAutoFit/>
          </a:bodyPr>
          <a:lstStyle/>
          <a:p>
            <a:pPr>
              <a:lnSpc>
                <a:spcPct val="200000"/>
              </a:lnSpc>
              <a:buClr>
                <a:srgbClr val="404040"/>
              </a:buClr>
            </a:pPr>
            <a:r>
              <a:rPr lang="en-US" altLang="zh-CN" b="1" dirty="0">
                <a:solidFill>
                  <a:srgbClr val="404040"/>
                </a:solidFill>
                <a:latin typeface="+mn-ea"/>
              </a:rPr>
              <a:t>D7</a:t>
            </a:r>
            <a:r>
              <a:rPr lang="zh-CN" altLang="en-US" b="1" dirty="0">
                <a:solidFill>
                  <a:srgbClr val="404040"/>
                </a:solidFill>
                <a:latin typeface="+mn-ea"/>
              </a:rPr>
              <a:t>过程是更新相应的系统和标准文件，防止问题的再次发生。</a:t>
            </a:r>
            <a:endParaRPr lang="en-US" altLang="zh-CN" b="1" dirty="0">
              <a:solidFill>
                <a:srgbClr val="404040"/>
              </a:solidFill>
              <a:latin typeface="+mn-ea"/>
            </a:endParaRPr>
          </a:p>
        </p:txBody>
      </p:sp>
      <p:sp>
        <p:nvSpPr>
          <p:cNvPr id="6" name="文本框 5">
            <a:extLst>
              <a:ext uri="{FF2B5EF4-FFF2-40B4-BE49-F238E27FC236}">
                <a16:creationId xmlns:a16="http://schemas.microsoft.com/office/drawing/2014/main" id="{7B91FD95-1DEC-43ED-896B-12653FF3D84D}"/>
              </a:ext>
            </a:extLst>
          </p:cNvPr>
          <p:cNvSpPr txBox="1"/>
          <p:nvPr/>
        </p:nvSpPr>
        <p:spPr>
          <a:xfrm>
            <a:off x="971806" y="3264283"/>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目标</a:t>
            </a:r>
          </a:p>
        </p:txBody>
      </p:sp>
      <p:sp>
        <p:nvSpPr>
          <p:cNvPr id="7" name="文本框 6">
            <a:extLst>
              <a:ext uri="{FF2B5EF4-FFF2-40B4-BE49-F238E27FC236}">
                <a16:creationId xmlns:a16="http://schemas.microsoft.com/office/drawing/2014/main" id="{1DDD041F-5AB2-4E11-B88C-74D534F8AFB6}"/>
              </a:ext>
            </a:extLst>
          </p:cNvPr>
          <p:cNvSpPr txBox="1"/>
          <p:nvPr/>
        </p:nvSpPr>
        <p:spPr>
          <a:xfrm>
            <a:off x="1159697" y="3798458"/>
            <a:ext cx="5466390" cy="1024448"/>
          </a:xfrm>
          <a:prstGeom prst="rect">
            <a:avLst/>
          </a:prstGeom>
          <a:noFill/>
        </p:spPr>
        <p:txBody>
          <a:bodyPr wrap="square" lIns="0" tIns="0" rIns="0" bIns="0" rtlCol="0">
            <a:spAutoFit/>
          </a:bodyPr>
          <a:lstStyle/>
          <a:p>
            <a:pPr>
              <a:lnSpc>
                <a:spcPct val="200000"/>
              </a:lnSpc>
              <a:buClr>
                <a:srgbClr val="404040"/>
              </a:buClr>
            </a:pPr>
            <a:r>
              <a:rPr lang="zh-CN" altLang="en-US" b="1" dirty="0">
                <a:solidFill>
                  <a:srgbClr val="404040"/>
                </a:solidFill>
                <a:latin typeface="+mn-ea"/>
              </a:rPr>
              <a:t>组织应确定措施，以消除潜在不合格的原因，防止不合格的发生。</a:t>
            </a:r>
            <a:endParaRPr lang="en-US" altLang="zh-CN" b="1" dirty="0">
              <a:solidFill>
                <a:srgbClr val="404040"/>
              </a:solidFill>
              <a:latin typeface="+mn-ea"/>
            </a:endParaRPr>
          </a:p>
        </p:txBody>
      </p:sp>
      <p:pic>
        <p:nvPicPr>
          <p:cNvPr id="2" name="图片 1">
            <a:extLst>
              <a:ext uri="{FF2B5EF4-FFF2-40B4-BE49-F238E27FC236}">
                <a16:creationId xmlns:a16="http://schemas.microsoft.com/office/drawing/2014/main" id="{CBA28605-BFF9-4AEF-BB2B-3727CBAEB409}"/>
              </a:ext>
            </a:extLst>
          </p:cNvPr>
          <p:cNvPicPr>
            <a:picLocks noChangeAspect="1"/>
          </p:cNvPicPr>
          <p:nvPr/>
        </p:nvPicPr>
        <p:blipFill>
          <a:blip r:embed="rId3"/>
          <a:stretch>
            <a:fillRect/>
          </a:stretch>
        </p:blipFill>
        <p:spPr>
          <a:xfrm>
            <a:off x="7340607" y="1317877"/>
            <a:ext cx="3879587" cy="4222245"/>
          </a:xfrm>
          <a:prstGeom prst="rect">
            <a:avLst/>
          </a:prstGeom>
        </p:spPr>
      </p:pic>
    </p:spTree>
    <p:extLst>
      <p:ext uri="{BB962C8B-B14F-4D97-AF65-F5344CB8AC3E}">
        <p14:creationId xmlns:p14="http://schemas.microsoft.com/office/powerpoint/2010/main" val="1025116256"/>
      </p:ext>
    </p:extLst>
  </p:cSld>
  <p:clrMapOvr>
    <a:masterClrMapping/>
  </p:clrMapOvr>
  <p:transition spd="slow">
    <p:push dir="u"/>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970177" y="369633"/>
            <a:ext cx="2265703" cy="430746"/>
          </a:xfrm>
        </p:spPr>
        <p:txBody>
          <a:bodyPr/>
          <a:lstStyle/>
          <a:p>
            <a:r>
              <a:rPr lang="en-US" altLang="zh-CN" b="1" spc="300" dirty="0"/>
              <a:t>D7</a:t>
            </a:r>
            <a:r>
              <a:rPr lang="zh-CN" altLang="en-US" b="1" spc="300" dirty="0"/>
              <a:t>：预防措施</a:t>
            </a:r>
          </a:p>
        </p:txBody>
      </p:sp>
      <p:sp>
        <p:nvSpPr>
          <p:cNvPr id="12" name="文本框 11">
            <a:extLst>
              <a:ext uri="{FF2B5EF4-FFF2-40B4-BE49-F238E27FC236}">
                <a16:creationId xmlns:a16="http://schemas.microsoft.com/office/drawing/2014/main" id="{B103DDB4-26E6-486E-A8E7-EE858775CF72}"/>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常见的预防措施</a:t>
            </a:r>
          </a:p>
        </p:txBody>
      </p:sp>
      <p:sp>
        <p:nvSpPr>
          <p:cNvPr id="13" name="文本框 12">
            <a:extLst>
              <a:ext uri="{FF2B5EF4-FFF2-40B4-BE49-F238E27FC236}">
                <a16:creationId xmlns:a16="http://schemas.microsoft.com/office/drawing/2014/main" id="{646D04DA-2CE8-484B-A6CD-B63680C322F6}"/>
              </a:ext>
            </a:extLst>
          </p:cNvPr>
          <p:cNvSpPr txBox="1"/>
          <p:nvPr/>
        </p:nvSpPr>
        <p:spPr>
          <a:xfrm>
            <a:off x="1159698" y="1869553"/>
            <a:ext cx="4303553" cy="2686441"/>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检查并更新</a:t>
            </a:r>
            <a:r>
              <a:rPr lang="en-US" altLang="zh-CN" b="1" dirty="0">
                <a:solidFill>
                  <a:srgbClr val="404040"/>
                </a:solidFill>
                <a:latin typeface="+mn-ea"/>
              </a:rPr>
              <a:t>FMEA</a:t>
            </a:r>
            <a:r>
              <a:rPr lang="zh-CN" altLang="en-US" b="1" dirty="0">
                <a:solidFill>
                  <a:srgbClr val="404040"/>
                </a:solidFill>
                <a:latin typeface="+mn-ea"/>
              </a:rPr>
              <a:t>、控制文件、程序文件、作业指导书、图纸、标准等文件。</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培训员工。</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制定审核计划。</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考虑类似产品或区域是否存在类似风险。</a:t>
            </a:r>
            <a:endParaRPr lang="en-US" altLang="zh-CN" b="1" dirty="0">
              <a:solidFill>
                <a:srgbClr val="404040"/>
              </a:solidFill>
              <a:latin typeface="+mn-ea"/>
            </a:endParaRPr>
          </a:p>
        </p:txBody>
      </p:sp>
      <p:sp>
        <p:nvSpPr>
          <p:cNvPr id="14" name="文本框 13">
            <a:extLst>
              <a:ext uri="{FF2B5EF4-FFF2-40B4-BE49-F238E27FC236}">
                <a16:creationId xmlns:a16="http://schemas.microsoft.com/office/drawing/2014/main" id="{0E00CF9F-B62F-41E7-A844-44684E1BEA02}"/>
              </a:ext>
            </a:extLst>
          </p:cNvPr>
          <p:cNvSpPr txBox="1"/>
          <p:nvPr/>
        </p:nvSpPr>
        <p:spPr>
          <a:xfrm>
            <a:off x="6658622"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检查表</a:t>
            </a:r>
          </a:p>
        </p:txBody>
      </p:sp>
      <p:sp>
        <p:nvSpPr>
          <p:cNvPr id="16" name="文本框 15">
            <a:extLst>
              <a:ext uri="{FF2B5EF4-FFF2-40B4-BE49-F238E27FC236}">
                <a16:creationId xmlns:a16="http://schemas.microsoft.com/office/drawing/2014/main" id="{A71EED41-AA59-48CB-A073-1B4A882951A2}"/>
              </a:ext>
            </a:extLst>
          </p:cNvPr>
          <p:cNvSpPr txBox="1"/>
          <p:nvPr/>
        </p:nvSpPr>
        <p:spPr>
          <a:xfrm>
            <a:off x="6846514" y="1869553"/>
            <a:ext cx="4677431" cy="2132443"/>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制定并记录预防措施了吗？包括负责人与时间。</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相应的文件都确认更新了吗？列表检查。</a:t>
            </a:r>
            <a:endParaRPr lang="en-US" altLang="zh-CN" b="1" dirty="0">
              <a:solidFill>
                <a:srgbClr val="404040"/>
              </a:solidFill>
              <a:latin typeface="+mn-ea"/>
            </a:endParaRPr>
          </a:p>
          <a:p>
            <a:pPr marL="342900" indent="-342900">
              <a:lnSpc>
                <a:spcPct val="200000"/>
              </a:lnSpc>
              <a:buClr>
                <a:srgbClr val="404040"/>
              </a:buClr>
              <a:buAutoNum type="arabicPeriod"/>
            </a:pPr>
            <a:endParaRPr lang="en-US" altLang="zh-CN" b="1" dirty="0">
              <a:solidFill>
                <a:srgbClr val="404040"/>
              </a:solidFill>
              <a:latin typeface="+mn-ea"/>
            </a:endParaRPr>
          </a:p>
        </p:txBody>
      </p:sp>
    </p:spTree>
    <p:extLst>
      <p:ext uri="{BB962C8B-B14F-4D97-AF65-F5344CB8AC3E}">
        <p14:creationId xmlns:p14="http://schemas.microsoft.com/office/powerpoint/2010/main" val="1575127778"/>
      </p:ext>
    </p:extLst>
  </p:cSld>
  <p:clrMapOvr>
    <a:masterClrMapping/>
  </p:clrMapOvr>
  <p:transition spd="slow">
    <p:push dir="u"/>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784103" y="369633"/>
            <a:ext cx="2942108" cy="430746"/>
          </a:xfrm>
        </p:spPr>
        <p:txBody>
          <a:bodyPr/>
          <a:lstStyle/>
          <a:p>
            <a:r>
              <a:rPr lang="en-US" altLang="zh-CN" b="1" spc="300" dirty="0"/>
              <a:t>D8</a:t>
            </a:r>
            <a:r>
              <a:rPr lang="zh-CN" altLang="en-US" b="1" spc="300" dirty="0"/>
              <a:t>：</a:t>
            </a:r>
            <a:r>
              <a:rPr lang="zh-CN" altLang="en-US" spc="300" dirty="0"/>
              <a:t>会签与表彰</a:t>
            </a:r>
            <a:endParaRPr lang="zh-CN" altLang="en-US" b="1" spc="300" dirty="0"/>
          </a:p>
        </p:txBody>
      </p:sp>
      <p:sp>
        <p:nvSpPr>
          <p:cNvPr id="21" name="TextBox 11">
            <a:extLst>
              <a:ext uri="{FF2B5EF4-FFF2-40B4-BE49-F238E27FC236}">
                <a16:creationId xmlns:a16="http://schemas.microsoft.com/office/drawing/2014/main" id="{74AF4A76-332D-4208-AE15-033BBB0EAF51}"/>
              </a:ext>
            </a:extLst>
          </p:cNvPr>
          <p:cNvSpPr txBox="1"/>
          <p:nvPr/>
        </p:nvSpPr>
        <p:spPr>
          <a:xfrm>
            <a:off x="4202149" y="2891685"/>
            <a:ext cx="3946725" cy="537315"/>
          </a:xfrm>
          <a:prstGeom prst="rect">
            <a:avLst/>
          </a:prstGeom>
          <a:noFill/>
        </p:spPr>
        <p:txBody>
          <a:bodyPr wrap="none" lIns="360000" tIns="0" rIns="0" bIns="0" anchor="b" anchorCtr="0">
            <a:normAutofit/>
          </a:bodyPr>
          <a:lstStyle/>
          <a:p>
            <a:r>
              <a:rPr lang="en-US" altLang="zh-CN" sz="3200" b="1" dirty="0">
                <a:solidFill>
                  <a:srgbClr val="C5040F"/>
                </a:solidFill>
                <a:latin typeface="+mn-ea"/>
              </a:rPr>
              <a:t>D8</a:t>
            </a:r>
            <a:r>
              <a:rPr lang="zh-CN" altLang="en-US" sz="3200" b="1" dirty="0">
                <a:solidFill>
                  <a:srgbClr val="C5040F"/>
                </a:solidFill>
                <a:latin typeface="+mn-ea"/>
              </a:rPr>
              <a:t>：会签与表彰</a:t>
            </a:r>
          </a:p>
        </p:txBody>
      </p:sp>
    </p:spTree>
    <p:extLst>
      <p:ext uri="{BB962C8B-B14F-4D97-AF65-F5344CB8AC3E}">
        <p14:creationId xmlns:p14="http://schemas.microsoft.com/office/powerpoint/2010/main" val="115680148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784103" y="369633"/>
            <a:ext cx="2942108" cy="430746"/>
          </a:xfrm>
        </p:spPr>
        <p:txBody>
          <a:bodyPr/>
          <a:lstStyle/>
          <a:p>
            <a:r>
              <a:rPr lang="en-US" altLang="zh-CN" b="1" spc="300" dirty="0"/>
              <a:t>D8</a:t>
            </a:r>
            <a:r>
              <a:rPr lang="zh-CN" altLang="en-US" b="1" spc="300" dirty="0"/>
              <a:t>：</a:t>
            </a:r>
            <a:r>
              <a:rPr lang="zh-CN" altLang="en-US" spc="300" dirty="0"/>
              <a:t>会签与表彰</a:t>
            </a:r>
            <a:endParaRPr lang="zh-CN" altLang="en-US" b="1" spc="300" dirty="0"/>
          </a:p>
        </p:txBody>
      </p:sp>
      <p:sp>
        <p:nvSpPr>
          <p:cNvPr id="4" name="文本框 3">
            <a:extLst>
              <a:ext uri="{FF2B5EF4-FFF2-40B4-BE49-F238E27FC236}">
                <a16:creationId xmlns:a16="http://schemas.microsoft.com/office/drawing/2014/main" id="{FAEB49F3-2B8B-4C70-9BBB-BE4B7102857E}"/>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概述</a:t>
            </a:r>
          </a:p>
        </p:txBody>
      </p:sp>
      <p:sp>
        <p:nvSpPr>
          <p:cNvPr id="5" name="文本框 4">
            <a:extLst>
              <a:ext uri="{FF2B5EF4-FFF2-40B4-BE49-F238E27FC236}">
                <a16:creationId xmlns:a16="http://schemas.microsoft.com/office/drawing/2014/main" id="{614D07CA-B7EB-46FD-B941-03F7F2E4CF94}"/>
              </a:ext>
            </a:extLst>
          </p:cNvPr>
          <p:cNvSpPr txBox="1"/>
          <p:nvPr/>
        </p:nvSpPr>
        <p:spPr>
          <a:xfrm>
            <a:off x="1159698" y="1869553"/>
            <a:ext cx="5466390" cy="1024448"/>
          </a:xfrm>
          <a:prstGeom prst="rect">
            <a:avLst/>
          </a:prstGeom>
          <a:noFill/>
        </p:spPr>
        <p:txBody>
          <a:bodyPr wrap="square" lIns="0" tIns="0" rIns="0" bIns="0" rtlCol="0">
            <a:spAutoFit/>
          </a:bodyPr>
          <a:lstStyle/>
          <a:p>
            <a:pPr>
              <a:lnSpc>
                <a:spcPct val="200000"/>
              </a:lnSpc>
              <a:buClr>
                <a:srgbClr val="404040"/>
              </a:buClr>
            </a:pPr>
            <a:r>
              <a:rPr lang="en-US" altLang="zh-CN" b="1" dirty="0">
                <a:solidFill>
                  <a:srgbClr val="404040"/>
                </a:solidFill>
                <a:latin typeface="+mn-ea"/>
              </a:rPr>
              <a:t>D8</a:t>
            </a:r>
            <a:r>
              <a:rPr lang="zh-CN" altLang="en-US" b="1" dirty="0">
                <a:solidFill>
                  <a:srgbClr val="404040"/>
                </a:solidFill>
                <a:latin typeface="+mn-ea"/>
              </a:rPr>
              <a:t>过程是检查和汇报工作内容，分享经验教训，认可和表彰</a:t>
            </a:r>
            <a:r>
              <a:rPr lang="en-US" altLang="zh-CN" b="1" dirty="0">
                <a:solidFill>
                  <a:srgbClr val="404040"/>
                </a:solidFill>
                <a:latin typeface="+mn-ea"/>
              </a:rPr>
              <a:t>8D</a:t>
            </a:r>
            <a:r>
              <a:rPr lang="zh-CN" altLang="en-US" b="1" dirty="0">
                <a:solidFill>
                  <a:srgbClr val="404040"/>
                </a:solidFill>
                <a:latin typeface="+mn-ea"/>
              </a:rPr>
              <a:t>团队的贡献。</a:t>
            </a:r>
            <a:endParaRPr lang="en-US" altLang="zh-CN" b="1" dirty="0">
              <a:solidFill>
                <a:srgbClr val="404040"/>
              </a:solidFill>
              <a:latin typeface="+mn-ea"/>
            </a:endParaRPr>
          </a:p>
        </p:txBody>
      </p:sp>
      <p:sp>
        <p:nvSpPr>
          <p:cNvPr id="6" name="文本框 5">
            <a:extLst>
              <a:ext uri="{FF2B5EF4-FFF2-40B4-BE49-F238E27FC236}">
                <a16:creationId xmlns:a16="http://schemas.microsoft.com/office/drawing/2014/main" id="{40560419-7CF3-4D53-9E4E-BC89F10C6FF4}"/>
              </a:ext>
            </a:extLst>
          </p:cNvPr>
          <p:cNvSpPr txBox="1"/>
          <p:nvPr/>
        </p:nvSpPr>
        <p:spPr>
          <a:xfrm>
            <a:off x="971806" y="3847373"/>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目标</a:t>
            </a:r>
          </a:p>
        </p:txBody>
      </p:sp>
      <p:sp>
        <p:nvSpPr>
          <p:cNvPr id="7" name="文本框 6">
            <a:extLst>
              <a:ext uri="{FF2B5EF4-FFF2-40B4-BE49-F238E27FC236}">
                <a16:creationId xmlns:a16="http://schemas.microsoft.com/office/drawing/2014/main" id="{D3C06AA3-F58A-4C99-B6E5-769319BDC649}"/>
              </a:ext>
            </a:extLst>
          </p:cNvPr>
          <p:cNvSpPr txBox="1"/>
          <p:nvPr/>
        </p:nvSpPr>
        <p:spPr>
          <a:xfrm>
            <a:off x="1159697" y="4381548"/>
            <a:ext cx="5466390" cy="470450"/>
          </a:xfrm>
          <a:prstGeom prst="rect">
            <a:avLst/>
          </a:prstGeom>
          <a:noFill/>
        </p:spPr>
        <p:txBody>
          <a:bodyPr wrap="square" lIns="0" tIns="0" rIns="0" bIns="0" rtlCol="0">
            <a:spAutoFit/>
          </a:bodyPr>
          <a:lstStyle/>
          <a:p>
            <a:pPr>
              <a:lnSpc>
                <a:spcPct val="200000"/>
              </a:lnSpc>
              <a:buClr>
                <a:srgbClr val="404040"/>
              </a:buClr>
            </a:pPr>
            <a:r>
              <a:rPr lang="zh-CN" altLang="en-US" b="1" dirty="0">
                <a:solidFill>
                  <a:srgbClr val="404040"/>
                </a:solidFill>
                <a:latin typeface="+mn-ea"/>
              </a:rPr>
              <a:t>问题解决获得共识，关闭</a:t>
            </a:r>
            <a:r>
              <a:rPr lang="en-US" altLang="zh-CN" b="1" dirty="0">
                <a:solidFill>
                  <a:srgbClr val="404040"/>
                </a:solidFill>
                <a:latin typeface="+mn-ea"/>
              </a:rPr>
              <a:t>8D</a:t>
            </a:r>
            <a:r>
              <a:rPr lang="zh-CN" altLang="en-US" b="1" dirty="0">
                <a:solidFill>
                  <a:srgbClr val="404040"/>
                </a:solidFill>
                <a:latin typeface="+mn-ea"/>
              </a:rPr>
              <a:t>。</a:t>
            </a:r>
            <a:endParaRPr lang="en-US" altLang="zh-CN" b="1" dirty="0">
              <a:solidFill>
                <a:srgbClr val="404040"/>
              </a:solidFill>
              <a:latin typeface="+mn-ea"/>
            </a:endParaRPr>
          </a:p>
        </p:txBody>
      </p:sp>
      <p:pic>
        <p:nvPicPr>
          <p:cNvPr id="2" name="图片 1">
            <a:extLst>
              <a:ext uri="{FF2B5EF4-FFF2-40B4-BE49-F238E27FC236}">
                <a16:creationId xmlns:a16="http://schemas.microsoft.com/office/drawing/2014/main" id="{865C233A-9F71-45B9-9B88-6C387F82777C}"/>
              </a:ext>
            </a:extLst>
          </p:cNvPr>
          <p:cNvPicPr>
            <a:picLocks noChangeAspect="1"/>
          </p:cNvPicPr>
          <p:nvPr/>
        </p:nvPicPr>
        <p:blipFill>
          <a:blip r:embed="rId3"/>
          <a:stretch>
            <a:fillRect/>
          </a:stretch>
        </p:blipFill>
        <p:spPr>
          <a:xfrm>
            <a:off x="7381461" y="910245"/>
            <a:ext cx="3243779" cy="4422791"/>
          </a:xfrm>
          <a:prstGeom prst="rect">
            <a:avLst/>
          </a:prstGeom>
        </p:spPr>
      </p:pic>
    </p:spTree>
    <p:extLst>
      <p:ext uri="{BB962C8B-B14F-4D97-AF65-F5344CB8AC3E}">
        <p14:creationId xmlns:p14="http://schemas.microsoft.com/office/powerpoint/2010/main" val="2745544825"/>
      </p:ext>
    </p:extLst>
  </p:cSld>
  <p:clrMapOvr>
    <a:masterClrMapping/>
  </p:clrMapOvr>
  <p:transition spd="slow">
    <p:push dir="u"/>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2784103" y="369633"/>
            <a:ext cx="2942108" cy="430746"/>
          </a:xfrm>
        </p:spPr>
        <p:txBody>
          <a:bodyPr/>
          <a:lstStyle/>
          <a:p>
            <a:r>
              <a:rPr lang="en-US" altLang="zh-CN" b="1" spc="300" dirty="0"/>
              <a:t>D8</a:t>
            </a:r>
            <a:r>
              <a:rPr lang="zh-CN" altLang="en-US" b="1" spc="300" dirty="0"/>
              <a:t>：</a:t>
            </a:r>
            <a:r>
              <a:rPr lang="zh-CN" altLang="en-US" spc="300" dirty="0"/>
              <a:t>会签与表彰</a:t>
            </a:r>
            <a:endParaRPr lang="zh-CN" altLang="en-US" b="1" spc="300" dirty="0"/>
          </a:p>
        </p:txBody>
      </p:sp>
      <p:sp>
        <p:nvSpPr>
          <p:cNvPr id="4" name="文本框 3">
            <a:extLst>
              <a:ext uri="{FF2B5EF4-FFF2-40B4-BE49-F238E27FC236}">
                <a16:creationId xmlns:a16="http://schemas.microsoft.com/office/drawing/2014/main" id="{FAEB49F3-2B8B-4C70-9BBB-BE4B7102857E}"/>
              </a:ext>
            </a:extLst>
          </p:cNvPr>
          <p:cNvSpPr txBox="1"/>
          <p:nvPr/>
        </p:nvSpPr>
        <p:spPr>
          <a:xfrm>
            <a:off x="971806"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表彰的重要性</a:t>
            </a:r>
          </a:p>
        </p:txBody>
      </p:sp>
      <p:sp>
        <p:nvSpPr>
          <p:cNvPr id="5" name="文本框 4">
            <a:extLst>
              <a:ext uri="{FF2B5EF4-FFF2-40B4-BE49-F238E27FC236}">
                <a16:creationId xmlns:a16="http://schemas.microsoft.com/office/drawing/2014/main" id="{614D07CA-B7EB-46FD-B941-03F7F2E4CF94}"/>
              </a:ext>
            </a:extLst>
          </p:cNvPr>
          <p:cNvSpPr txBox="1"/>
          <p:nvPr/>
        </p:nvSpPr>
        <p:spPr>
          <a:xfrm>
            <a:off x="1159698" y="1869553"/>
            <a:ext cx="5466390" cy="1024448"/>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认可团队和个人在</a:t>
            </a:r>
            <a:r>
              <a:rPr lang="en-US" altLang="zh-CN" b="1" dirty="0">
                <a:solidFill>
                  <a:srgbClr val="404040"/>
                </a:solidFill>
                <a:latin typeface="+mn-ea"/>
              </a:rPr>
              <a:t>8D</a:t>
            </a:r>
            <a:r>
              <a:rPr lang="zh-CN" altLang="en-US" b="1" dirty="0">
                <a:solidFill>
                  <a:srgbClr val="404040"/>
                </a:solidFill>
                <a:latin typeface="+mn-ea"/>
              </a:rPr>
              <a:t>工作中的努力和贡献。</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激励公司全员参与</a:t>
            </a:r>
            <a:r>
              <a:rPr lang="en-US" altLang="zh-CN" b="1" dirty="0">
                <a:solidFill>
                  <a:srgbClr val="404040"/>
                </a:solidFill>
                <a:latin typeface="+mn-ea"/>
              </a:rPr>
              <a:t>8D</a:t>
            </a:r>
            <a:r>
              <a:rPr lang="zh-CN" altLang="en-US" b="1" dirty="0">
                <a:solidFill>
                  <a:srgbClr val="404040"/>
                </a:solidFill>
                <a:latin typeface="+mn-ea"/>
              </a:rPr>
              <a:t>工作、发挥作用的积极性。</a:t>
            </a:r>
            <a:endParaRPr lang="en-US" altLang="zh-CN" b="1" dirty="0">
              <a:solidFill>
                <a:srgbClr val="404040"/>
              </a:solidFill>
              <a:latin typeface="+mn-ea"/>
            </a:endParaRPr>
          </a:p>
        </p:txBody>
      </p:sp>
      <p:sp>
        <p:nvSpPr>
          <p:cNvPr id="6" name="文本框 5">
            <a:extLst>
              <a:ext uri="{FF2B5EF4-FFF2-40B4-BE49-F238E27FC236}">
                <a16:creationId xmlns:a16="http://schemas.microsoft.com/office/drawing/2014/main" id="{40560419-7CF3-4D53-9E4E-BC89F10C6FF4}"/>
              </a:ext>
            </a:extLst>
          </p:cNvPr>
          <p:cNvSpPr txBox="1"/>
          <p:nvPr/>
        </p:nvSpPr>
        <p:spPr>
          <a:xfrm>
            <a:off x="971806" y="3847373"/>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表彰方式</a:t>
            </a:r>
          </a:p>
        </p:txBody>
      </p:sp>
      <p:sp>
        <p:nvSpPr>
          <p:cNvPr id="7" name="文本框 6">
            <a:extLst>
              <a:ext uri="{FF2B5EF4-FFF2-40B4-BE49-F238E27FC236}">
                <a16:creationId xmlns:a16="http://schemas.microsoft.com/office/drawing/2014/main" id="{D3C06AA3-F58A-4C99-B6E5-769319BDC649}"/>
              </a:ext>
            </a:extLst>
          </p:cNvPr>
          <p:cNvSpPr txBox="1"/>
          <p:nvPr/>
        </p:nvSpPr>
        <p:spPr>
          <a:xfrm>
            <a:off x="1159697" y="4381548"/>
            <a:ext cx="5466390" cy="1024448"/>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物质层面。</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精神层面。</a:t>
            </a:r>
            <a:endParaRPr lang="en-US" altLang="zh-CN" b="1" dirty="0">
              <a:solidFill>
                <a:srgbClr val="404040"/>
              </a:solidFill>
              <a:latin typeface="+mn-ea"/>
            </a:endParaRPr>
          </a:p>
        </p:txBody>
      </p:sp>
      <p:sp>
        <p:nvSpPr>
          <p:cNvPr id="8" name="文本框 7">
            <a:extLst>
              <a:ext uri="{FF2B5EF4-FFF2-40B4-BE49-F238E27FC236}">
                <a16:creationId xmlns:a16="http://schemas.microsoft.com/office/drawing/2014/main" id="{CB15BA63-0B74-4B21-BDCF-899EFC5F6C01}"/>
              </a:ext>
            </a:extLst>
          </p:cNvPr>
          <p:cNvSpPr txBox="1"/>
          <p:nvPr/>
        </p:nvSpPr>
        <p:spPr>
          <a:xfrm>
            <a:off x="6842519" y="1274752"/>
            <a:ext cx="3481715" cy="369332"/>
          </a:xfrm>
          <a:prstGeom prst="rect">
            <a:avLst/>
          </a:prstGeom>
          <a:noFill/>
        </p:spPr>
        <p:txBody>
          <a:bodyPr wrap="square" lIns="0" tIns="0" rIns="0" bIns="0" rtlCol="0">
            <a:spAutoFit/>
          </a:bodyPr>
          <a:lstStyle/>
          <a:p>
            <a:pPr marL="342900" indent="-342900">
              <a:buFont typeface="Wingdings" panose="05000000000000000000" pitchFamily="2" charset="2"/>
              <a:buChar char="Ø"/>
            </a:pPr>
            <a:r>
              <a:rPr lang="zh-CN" altLang="en-US" sz="2400" b="1" dirty="0">
                <a:solidFill>
                  <a:srgbClr val="CE060F"/>
                </a:solidFill>
                <a:latin typeface="+mj-ea"/>
                <a:ea typeface="+mj-ea"/>
              </a:rPr>
              <a:t>检查表</a:t>
            </a:r>
          </a:p>
        </p:txBody>
      </p:sp>
      <p:sp>
        <p:nvSpPr>
          <p:cNvPr id="9" name="文本框 8">
            <a:extLst>
              <a:ext uri="{FF2B5EF4-FFF2-40B4-BE49-F238E27FC236}">
                <a16:creationId xmlns:a16="http://schemas.microsoft.com/office/drawing/2014/main" id="{1F503F0E-85D3-48BC-818D-2A08924B142E}"/>
              </a:ext>
            </a:extLst>
          </p:cNvPr>
          <p:cNvSpPr txBox="1"/>
          <p:nvPr/>
        </p:nvSpPr>
        <p:spPr>
          <a:xfrm>
            <a:off x="7030411" y="1869553"/>
            <a:ext cx="4189783" cy="3794437"/>
          </a:xfrm>
          <a:prstGeom prst="rect">
            <a:avLst/>
          </a:prstGeom>
          <a:noFill/>
        </p:spPr>
        <p:txBody>
          <a:bodyPr wrap="square" lIns="0" tIns="0" rIns="0" bIns="0" rtlCol="0">
            <a:spAutoFit/>
          </a:bodyPr>
          <a:lstStyle/>
          <a:p>
            <a:pPr marL="342900" indent="-342900">
              <a:lnSpc>
                <a:spcPct val="200000"/>
              </a:lnSpc>
              <a:buClr>
                <a:srgbClr val="404040"/>
              </a:buClr>
              <a:buAutoNum type="arabicPeriod"/>
            </a:pPr>
            <a:r>
              <a:rPr lang="zh-CN" altLang="en-US" b="1" dirty="0">
                <a:solidFill>
                  <a:srgbClr val="404040"/>
                </a:solidFill>
                <a:latin typeface="+mn-ea"/>
              </a:rPr>
              <a:t>问题解决得到全体认可了吗？</a:t>
            </a:r>
            <a:endParaRPr lang="en-US" altLang="zh-CN" b="1" dirty="0">
              <a:solidFill>
                <a:srgbClr val="404040"/>
              </a:solidFill>
              <a:latin typeface="+mn-ea"/>
            </a:endParaRPr>
          </a:p>
          <a:p>
            <a:pPr marL="342900" indent="-342900">
              <a:lnSpc>
                <a:spcPct val="200000"/>
              </a:lnSpc>
              <a:buClr>
                <a:srgbClr val="404040"/>
              </a:buClr>
              <a:buAutoNum type="arabicPeriod"/>
            </a:pPr>
            <a:r>
              <a:rPr lang="en-US" altLang="zh-CN" b="1" dirty="0">
                <a:solidFill>
                  <a:srgbClr val="404040"/>
                </a:solidFill>
                <a:latin typeface="+mn-ea"/>
              </a:rPr>
              <a:t>8D</a:t>
            </a:r>
            <a:r>
              <a:rPr lang="zh-CN" altLang="en-US" b="1" dirty="0">
                <a:solidFill>
                  <a:srgbClr val="404040"/>
                </a:solidFill>
                <a:latin typeface="+mn-ea"/>
              </a:rPr>
              <a:t>文件完成了吗？</a:t>
            </a:r>
            <a:endParaRPr lang="en-US" altLang="zh-CN" b="1" dirty="0">
              <a:solidFill>
                <a:srgbClr val="404040"/>
              </a:solidFill>
              <a:latin typeface="+mn-ea"/>
            </a:endParaRPr>
          </a:p>
          <a:p>
            <a:pPr marL="342900" indent="-342900">
              <a:lnSpc>
                <a:spcPct val="200000"/>
              </a:lnSpc>
              <a:buClr>
                <a:srgbClr val="404040"/>
              </a:buClr>
              <a:buAutoNum type="arabicPeriod"/>
            </a:pPr>
            <a:r>
              <a:rPr lang="en-US" altLang="zh-CN" b="1" dirty="0">
                <a:solidFill>
                  <a:srgbClr val="404040"/>
                </a:solidFill>
                <a:latin typeface="+mn-ea"/>
              </a:rPr>
              <a:t>8D</a:t>
            </a:r>
            <a:r>
              <a:rPr lang="zh-CN" altLang="en-US" b="1" dirty="0">
                <a:solidFill>
                  <a:srgbClr val="404040"/>
                </a:solidFill>
                <a:latin typeface="+mn-ea"/>
              </a:rPr>
              <a:t>文件送达给顾客了吗？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经验教训被制定</a:t>
            </a:r>
            <a:r>
              <a:rPr lang="en-US" altLang="zh-CN" b="1" dirty="0">
                <a:solidFill>
                  <a:srgbClr val="404040"/>
                </a:solidFill>
                <a:latin typeface="+mn-ea"/>
              </a:rPr>
              <a:t>/</a:t>
            </a:r>
            <a:r>
              <a:rPr lang="zh-CN" altLang="en-US" b="1" dirty="0">
                <a:solidFill>
                  <a:srgbClr val="404040"/>
                </a:solidFill>
                <a:latin typeface="+mn-ea"/>
              </a:rPr>
              <a:t>传达了吗？</a:t>
            </a:r>
            <a:endParaRPr lang="en-US" altLang="zh-CN" b="1" dirty="0">
              <a:solidFill>
                <a:srgbClr val="404040"/>
              </a:solidFill>
              <a:latin typeface="+mn-ea"/>
            </a:endParaRPr>
          </a:p>
          <a:p>
            <a:pPr marL="342900" indent="-342900">
              <a:lnSpc>
                <a:spcPct val="200000"/>
              </a:lnSpc>
              <a:buClr>
                <a:srgbClr val="404040"/>
              </a:buClr>
              <a:buAutoNum type="arabicPeriod"/>
            </a:pPr>
            <a:r>
              <a:rPr lang="zh-CN" altLang="en-US" b="1" dirty="0">
                <a:solidFill>
                  <a:srgbClr val="404040"/>
                </a:solidFill>
                <a:latin typeface="+mn-ea"/>
              </a:rPr>
              <a:t>前期工作有遗漏和不足之处吗？</a:t>
            </a:r>
            <a:endParaRPr lang="en-US" altLang="zh-CN" b="1" dirty="0">
              <a:solidFill>
                <a:srgbClr val="404040"/>
              </a:solidFill>
              <a:latin typeface="+mn-ea"/>
            </a:endParaRPr>
          </a:p>
          <a:p>
            <a:pPr marL="342900" indent="-342900">
              <a:lnSpc>
                <a:spcPct val="200000"/>
              </a:lnSpc>
              <a:buClr>
                <a:srgbClr val="404040"/>
              </a:buClr>
              <a:buAutoNum type="arabicPeriod"/>
            </a:pPr>
            <a:endParaRPr lang="en-US" altLang="zh-CN" b="1" dirty="0">
              <a:solidFill>
                <a:srgbClr val="404040"/>
              </a:solidFill>
              <a:latin typeface="+mn-ea"/>
            </a:endParaRPr>
          </a:p>
          <a:p>
            <a:pPr marL="342900" indent="-342900">
              <a:lnSpc>
                <a:spcPct val="200000"/>
              </a:lnSpc>
              <a:buClr>
                <a:srgbClr val="404040"/>
              </a:buClr>
              <a:buAutoNum type="arabicPeriod"/>
            </a:pPr>
            <a:endParaRPr lang="en-US" altLang="zh-CN" b="1" dirty="0">
              <a:solidFill>
                <a:srgbClr val="404040"/>
              </a:solidFill>
              <a:latin typeface="+mn-ea"/>
            </a:endParaRPr>
          </a:p>
        </p:txBody>
      </p:sp>
    </p:spTree>
    <p:extLst>
      <p:ext uri="{BB962C8B-B14F-4D97-AF65-F5344CB8AC3E}">
        <p14:creationId xmlns:p14="http://schemas.microsoft.com/office/powerpoint/2010/main" val="2253557891"/>
      </p:ext>
    </p:extLst>
  </p:cSld>
  <p:clrMapOvr>
    <a:masterClrMapping/>
  </p:clrMapOvr>
  <p:transition spd="slow">
    <p:push dir="u"/>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内容占位符 6">
            <a:extLst>
              <a:ext uri="{FF2B5EF4-FFF2-40B4-BE49-F238E27FC236}">
                <a16:creationId xmlns:a16="http://schemas.microsoft.com/office/drawing/2014/main" id="{84476F06-10F1-4D84-B265-12649D96DF94}"/>
              </a:ext>
            </a:extLst>
          </p:cNvPr>
          <p:cNvSpPr txBox="1">
            <a:spLocks/>
          </p:cNvSpPr>
          <p:nvPr/>
        </p:nvSpPr>
        <p:spPr>
          <a:xfrm>
            <a:off x="3447179"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dirty="0"/>
              <a:t>小测试</a:t>
            </a:r>
          </a:p>
        </p:txBody>
      </p:sp>
      <p:grpSp>
        <p:nvGrpSpPr>
          <p:cNvPr id="15" name="组合 14">
            <a:extLst>
              <a:ext uri="{FF2B5EF4-FFF2-40B4-BE49-F238E27FC236}">
                <a16:creationId xmlns:a16="http://schemas.microsoft.com/office/drawing/2014/main" id="{3FF77271-49D0-42CB-93F6-DF24854A31E9}"/>
              </a:ext>
            </a:extLst>
          </p:cNvPr>
          <p:cNvGrpSpPr/>
          <p:nvPr/>
        </p:nvGrpSpPr>
        <p:grpSpPr>
          <a:xfrm>
            <a:off x="2705555" y="2931341"/>
            <a:ext cx="6780890" cy="497659"/>
            <a:chOff x="612684" y="4167326"/>
            <a:chExt cx="6780890" cy="497659"/>
          </a:xfrm>
        </p:grpSpPr>
        <p:sp>
          <p:nvSpPr>
            <p:cNvPr id="18" name="文本框 17">
              <a:extLst>
                <a:ext uri="{FF2B5EF4-FFF2-40B4-BE49-F238E27FC236}">
                  <a16:creationId xmlns:a16="http://schemas.microsoft.com/office/drawing/2014/main" id="{FCB52BF9-124A-41B5-B1D2-2EE482F5FA28}"/>
                </a:ext>
              </a:extLst>
            </p:cNvPr>
            <p:cNvSpPr txBox="1"/>
            <p:nvPr/>
          </p:nvSpPr>
          <p:spPr>
            <a:xfrm>
              <a:off x="1310479" y="4262267"/>
              <a:ext cx="6083095" cy="307777"/>
            </a:xfrm>
            <a:prstGeom prst="rect">
              <a:avLst/>
            </a:prstGeom>
            <a:noFill/>
          </p:spPr>
          <p:txBody>
            <a:bodyPr wrap="square" lIns="0" tIns="0" rIns="0" bIns="0" rtlCol="0">
              <a:spAutoFit/>
            </a:bodyPr>
            <a:lstStyle/>
            <a:p>
              <a:r>
                <a:rPr lang="zh-CN" altLang="en-US" sz="2000" b="1" dirty="0">
                  <a:solidFill>
                    <a:srgbClr val="404040"/>
                  </a:solidFill>
                  <a:latin typeface="+mj-ea"/>
                  <a:ea typeface="+mj-ea"/>
                </a:rPr>
                <a:t>（判断题）取消围堵措施在</a:t>
              </a:r>
              <a:r>
                <a:rPr lang="en-US" altLang="zh-CN" sz="2000" b="1" dirty="0">
                  <a:solidFill>
                    <a:srgbClr val="404040"/>
                  </a:solidFill>
                  <a:latin typeface="+mj-ea"/>
                  <a:ea typeface="+mj-ea"/>
                </a:rPr>
                <a:t>D8</a:t>
              </a:r>
              <a:r>
                <a:rPr lang="zh-CN" altLang="en-US" sz="2000" b="1" dirty="0">
                  <a:solidFill>
                    <a:srgbClr val="404040"/>
                  </a:solidFill>
                  <a:latin typeface="+mj-ea"/>
                  <a:ea typeface="+mj-ea"/>
                </a:rPr>
                <a:t>阶段执行。（       ）</a:t>
              </a:r>
            </a:p>
          </p:txBody>
        </p:sp>
        <p:sp>
          <p:nvSpPr>
            <p:cNvPr id="19" name="椭圆 18">
              <a:extLst>
                <a:ext uri="{FF2B5EF4-FFF2-40B4-BE49-F238E27FC236}">
                  <a16:creationId xmlns:a16="http://schemas.microsoft.com/office/drawing/2014/main" id="{EF3989DD-BA12-4CE9-A163-F9405139F8B8}"/>
                </a:ext>
              </a:extLst>
            </p:cNvPr>
            <p:cNvSpPr/>
            <p:nvPr/>
          </p:nvSpPr>
          <p:spPr>
            <a:xfrm>
              <a:off x="612684" y="4167326"/>
              <a:ext cx="497659" cy="497659"/>
            </a:xfrm>
            <a:prstGeom prst="ellipse">
              <a:avLst/>
            </a:prstGeom>
            <a:gradFill flip="none" rotWithShape="1">
              <a:gsLst>
                <a:gs pos="0">
                  <a:schemeClr val="bg1"/>
                </a:gs>
                <a:gs pos="100000">
                  <a:srgbClr val="CDCDCD"/>
                </a:gs>
              </a:gsLst>
              <a:lin ang="11400000" scaled="0"/>
              <a:tileRect/>
            </a:gradFill>
            <a:ln w="9525">
              <a:solidFill>
                <a:schemeClr val="bg1"/>
              </a:solidFill>
            </a:ln>
            <a:effectLst>
              <a:outerShdw blurRad="254000" dist="1016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noProof="0" dirty="0" err="1"/>
            </a:p>
          </p:txBody>
        </p:sp>
        <p:sp>
          <p:nvSpPr>
            <p:cNvPr id="20" name="文本框 19">
              <a:extLst>
                <a:ext uri="{FF2B5EF4-FFF2-40B4-BE49-F238E27FC236}">
                  <a16:creationId xmlns:a16="http://schemas.microsoft.com/office/drawing/2014/main" id="{55E39017-5D0E-4148-A14D-13D17AB30A8E}"/>
                </a:ext>
              </a:extLst>
            </p:cNvPr>
            <p:cNvSpPr txBox="1"/>
            <p:nvPr/>
          </p:nvSpPr>
          <p:spPr>
            <a:xfrm>
              <a:off x="812822" y="4296753"/>
              <a:ext cx="297521" cy="246221"/>
            </a:xfrm>
            <a:prstGeom prst="rect">
              <a:avLst/>
            </a:prstGeom>
            <a:noFill/>
          </p:spPr>
          <p:txBody>
            <a:bodyPr wrap="square" lIns="0" tIns="0" rIns="0" bIns="0" rtlCol="0">
              <a:spAutoFit/>
            </a:bodyPr>
            <a:lstStyle/>
            <a:p>
              <a:r>
                <a:rPr lang="en-US" altLang="zh-CN" sz="1600" b="1" dirty="0">
                  <a:solidFill>
                    <a:srgbClr val="404040"/>
                  </a:solidFill>
                  <a:latin typeface="+mn-ea"/>
                </a:rPr>
                <a:t>4</a:t>
              </a:r>
              <a:endParaRPr lang="zh-CN" altLang="en-US" sz="1600" b="1" dirty="0" err="1">
                <a:solidFill>
                  <a:srgbClr val="404040"/>
                </a:solidFill>
                <a:latin typeface="+mn-ea"/>
              </a:endParaRPr>
            </a:p>
          </p:txBody>
        </p:sp>
      </p:grpSp>
      <p:sp>
        <p:nvSpPr>
          <p:cNvPr id="21" name="文本框 20">
            <a:extLst>
              <a:ext uri="{FF2B5EF4-FFF2-40B4-BE49-F238E27FC236}">
                <a16:creationId xmlns:a16="http://schemas.microsoft.com/office/drawing/2014/main" id="{39ECAD21-2E0C-4D79-A719-BA08DA6CE992}"/>
              </a:ext>
            </a:extLst>
          </p:cNvPr>
          <p:cNvSpPr txBox="1"/>
          <p:nvPr/>
        </p:nvSpPr>
        <p:spPr>
          <a:xfrm>
            <a:off x="8430452" y="2936557"/>
            <a:ext cx="300446" cy="492443"/>
          </a:xfrm>
          <a:prstGeom prst="rect">
            <a:avLst/>
          </a:prstGeom>
          <a:noFill/>
        </p:spPr>
        <p:txBody>
          <a:bodyPr wrap="square" lIns="0" tIns="0" rIns="0" bIns="0" rtlCol="0">
            <a:spAutoFit/>
          </a:bodyPr>
          <a:lstStyle/>
          <a:p>
            <a:r>
              <a:rPr lang="en-US" altLang="zh-CN" sz="3200" b="1" dirty="0">
                <a:solidFill>
                  <a:srgbClr val="C4040F"/>
                </a:solidFill>
                <a:latin typeface="+mn-ea"/>
              </a:rPr>
              <a:t>×</a:t>
            </a:r>
            <a:endParaRPr lang="zh-CN" altLang="en-US" sz="3200" b="1" dirty="0">
              <a:solidFill>
                <a:srgbClr val="C4040F"/>
              </a:solidFill>
              <a:latin typeface="+mn-ea"/>
            </a:endParaRPr>
          </a:p>
        </p:txBody>
      </p:sp>
    </p:spTree>
    <p:extLst>
      <p:ext uri="{BB962C8B-B14F-4D97-AF65-F5344CB8AC3E}">
        <p14:creationId xmlns:p14="http://schemas.microsoft.com/office/powerpoint/2010/main" val="842434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randombar(horizontal)">
                                      <p:cBhvr>
                                        <p:cTn id="1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
            <a:extLst>
              <a:ext uri="{FF2B5EF4-FFF2-40B4-BE49-F238E27FC236}">
                <a16:creationId xmlns:a16="http://schemas.microsoft.com/office/drawing/2014/main" id="{93F2F393-7354-4FA0-962F-808BEE21DCFA}"/>
              </a:ext>
            </a:extLst>
          </p:cNvPr>
          <p:cNvSpPr/>
          <p:nvPr/>
        </p:nvSpPr>
        <p:spPr bwMode="auto">
          <a:xfrm>
            <a:off x="4323131" y="3091404"/>
            <a:ext cx="769420" cy="769421"/>
          </a:xfrm>
          <a:prstGeom prst="ellipse">
            <a:avLst/>
          </a:prstGeom>
          <a:solidFill>
            <a:schemeClr val="accent4">
              <a:lumMod val="60000"/>
              <a:lumOff val="40000"/>
              <a:alpha val="70000"/>
            </a:schemeClr>
          </a:solidFill>
          <a:ln w="19050">
            <a:noFill/>
            <a:round/>
            <a:headEnd/>
            <a:tailEnd/>
          </a:ln>
        </p:spPr>
        <p:txBody>
          <a:bodyPr anchor="ctr"/>
          <a:lstStyle/>
          <a:p>
            <a:pPr algn="ctr"/>
            <a:endParaRPr>
              <a:cs typeface="+mn-ea"/>
              <a:sym typeface="+mn-lt"/>
            </a:endParaRPr>
          </a:p>
        </p:txBody>
      </p:sp>
      <p:sp>
        <p:nvSpPr>
          <p:cNvPr id="40" name="Oval 2">
            <a:extLst>
              <a:ext uri="{FF2B5EF4-FFF2-40B4-BE49-F238E27FC236}">
                <a16:creationId xmlns:a16="http://schemas.microsoft.com/office/drawing/2014/main" id="{00BB4D26-CE4E-4746-878D-468716DAD69A}"/>
              </a:ext>
            </a:extLst>
          </p:cNvPr>
          <p:cNvSpPr/>
          <p:nvPr/>
        </p:nvSpPr>
        <p:spPr bwMode="auto">
          <a:xfrm>
            <a:off x="4415632" y="2339429"/>
            <a:ext cx="932952" cy="932953"/>
          </a:xfrm>
          <a:prstGeom prst="ellipse">
            <a:avLst/>
          </a:prstGeom>
          <a:solidFill>
            <a:schemeClr val="accent2">
              <a:alpha val="70000"/>
            </a:schemeClr>
          </a:solidFill>
          <a:ln w="19050">
            <a:noFill/>
            <a:round/>
            <a:headEnd/>
            <a:tailEnd/>
          </a:ln>
        </p:spPr>
        <p:txBody>
          <a:bodyPr anchor="ctr"/>
          <a:lstStyle/>
          <a:p>
            <a:pPr algn="ctr"/>
            <a:endParaRPr>
              <a:cs typeface="+mn-ea"/>
              <a:sym typeface="+mn-lt"/>
            </a:endParaRPr>
          </a:p>
        </p:txBody>
      </p:sp>
      <p:sp>
        <p:nvSpPr>
          <p:cNvPr id="41" name="Oval 1">
            <a:extLst>
              <a:ext uri="{FF2B5EF4-FFF2-40B4-BE49-F238E27FC236}">
                <a16:creationId xmlns:a16="http://schemas.microsoft.com/office/drawing/2014/main" id="{182EAD22-C14F-41E2-A806-A0ECA8BDF4C3}"/>
              </a:ext>
            </a:extLst>
          </p:cNvPr>
          <p:cNvSpPr/>
          <p:nvPr/>
        </p:nvSpPr>
        <p:spPr bwMode="auto">
          <a:xfrm>
            <a:off x="4775025" y="2616596"/>
            <a:ext cx="1147117" cy="1147117"/>
          </a:xfrm>
          <a:prstGeom prst="ellipse">
            <a:avLst/>
          </a:prstGeom>
          <a:gradFill flip="none" rotWithShape="1">
            <a:gsLst>
              <a:gs pos="0">
                <a:schemeClr val="bg1">
                  <a:lumMod val="75000"/>
                </a:schemeClr>
              </a:gs>
              <a:gs pos="50000">
                <a:schemeClr val="bg1">
                  <a:lumMod val="95000"/>
                </a:schemeClr>
              </a:gs>
              <a:gs pos="100000">
                <a:schemeClr val="bg1">
                  <a:shade val="100000"/>
                  <a:satMod val="115000"/>
                </a:schemeClr>
              </a:gs>
            </a:gsLst>
            <a:lin ang="8100000" scaled="1"/>
            <a:tileRect/>
          </a:gradFill>
          <a:ln>
            <a:solidFill>
              <a:schemeClr val="bg1"/>
            </a:solidFill>
          </a:ln>
          <a:effectLst>
            <a:outerShdw blurRad="215900" dist="177800" dir="7200000" sx="102000" sy="102000" algn="tl" rotWithShape="0">
              <a:schemeClr val="tx1">
                <a:lumMod val="95000"/>
                <a:lumOff val="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US" altLang="zh-CN" sz="4400" b="1" dirty="0">
                <a:solidFill>
                  <a:srgbClr val="C5040F"/>
                </a:solidFill>
                <a:sym typeface="+mn-lt"/>
              </a:rPr>
              <a:t>3</a:t>
            </a:r>
          </a:p>
        </p:txBody>
      </p:sp>
      <p:sp>
        <p:nvSpPr>
          <p:cNvPr id="42" name="Oval 4">
            <a:extLst>
              <a:ext uri="{FF2B5EF4-FFF2-40B4-BE49-F238E27FC236}">
                <a16:creationId xmlns:a16="http://schemas.microsoft.com/office/drawing/2014/main" id="{C70EAC93-D7D3-4383-9C69-EE0BFDC31726}"/>
              </a:ext>
            </a:extLst>
          </p:cNvPr>
          <p:cNvSpPr/>
          <p:nvPr/>
        </p:nvSpPr>
        <p:spPr bwMode="auto">
          <a:xfrm>
            <a:off x="5226920" y="3860824"/>
            <a:ext cx="384711" cy="384711"/>
          </a:xfrm>
          <a:prstGeom prst="ellipse">
            <a:avLst/>
          </a:prstGeom>
          <a:solidFill>
            <a:schemeClr val="accent3">
              <a:alpha val="70000"/>
            </a:schemeClr>
          </a:solidFill>
          <a:ln w="19050">
            <a:noFill/>
            <a:round/>
            <a:headEnd/>
            <a:tailEnd/>
          </a:ln>
        </p:spPr>
        <p:txBody>
          <a:bodyPr anchor="ctr"/>
          <a:lstStyle/>
          <a:p>
            <a:pPr algn="ctr"/>
            <a:endParaRPr>
              <a:cs typeface="+mn-ea"/>
              <a:sym typeface="+mn-lt"/>
            </a:endParaRPr>
          </a:p>
        </p:txBody>
      </p:sp>
      <p:sp>
        <p:nvSpPr>
          <p:cNvPr id="45" name="Oval 5">
            <a:extLst>
              <a:ext uri="{FF2B5EF4-FFF2-40B4-BE49-F238E27FC236}">
                <a16:creationId xmlns:a16="http://schemas.microsoft.com/office/drawing/2014/main" id="{9CCA822B-77B2-4BE2-87E3-BD6E672ACC8C}"/>
              </a:ext>
            </a:extLst>
          </p:cNvPr>
          <p:cNvSpPr/>
          <p:nvPr/>
        </p:nvSpPr>
        <p:spPr bwMode="auto">
          <a:xfrm>
            <a:off x="4049718" y="2954697"/>
            <a:ext cx="273413" cy="273413"/>
          </a:xfrm>
          <a:prstGeom prst="ellipse">
            <a:avLst/>
          </a:prstGeom>
          <a:solidFill>
            <a:schemeClr val="accent4">
              <a:lumMod val="60000"/>
              <a:lumOff val="40000"/>
              <a:alpha val="70000"/>
            </a:schemeClr>
          </a:solidFill>
          <a:ln w="19050">
            <a:noFill/>
            <a:round/>
            <a:headEnd/>
            <a:tailEnd/>
          </a:ln>
        </p:spPr>
        <p:txBody>
          <a:bodyPr anchor="ctr"/>
          <a:lstStyle/>
          <a:p>
            <a:pPr algn="ctr"/>
            <a:endParaRPr>
              <a:cs typeface="+mn-ea"/>
              <a:sym typeface="+mn-lt"/>
            </a:endParaRPr>
          </a:p>
        </p:txBody>
      </p:sp>
      <p:sp>
        <p:nvSpPr>
          <p:cNvPr id="46" name="Oval 6">
            <a:extLst>
              <a:ext uri="{FF2B5EF4-FFF2-40B4-BE49-F238E27FC236}">
                <a16:creationId xmlns:a16="http://schemas.microsoft.com/office/drawing/2014/main" id="{FE55F5BB-83FF-41F4-B45C-ED1066F25AFE}"/>
              </a:ext>
            </a:extLst>
          </p:cNvPr>
          <p:cNvSpPr/>
          <p:nvPr/>
        </p:nvSpPr>
        <p:spPr bwMode="auto">
          <a:xfrm>
            <a:off x="5785435" y="2330347"/>
            <a:ext cx="273413" cy="273413"/>
          </a:xfrm>
          <a:prstGeom prst="ellipse">
            <a:avLst/>
          </a:prstGeom>
          <a:solidFill>
            <a:schemeClr val="accent3">
              <a:lumMod val="60000"/>
              <a:lumOff val="40000"/>
              <a:alpha val="70000"/>
            </a:schemeClr>
          </a:solidFill>
          <a:ln w="19050">
            <a:noFill/>
            <a:round/>
            <a:headEnd/>
            <a:tailEnd/>
          </a:ln>
        </p:spPr>
        <p:txBody>
          <a:bodyPr anchor="ctr"/>
          <a:lstStyle/>
          <a:p>
            <a:pPr algn="ctr"/>
            <a:endParaRPr>
              <a:cs typeface="+mn-ea"/>
              <a:sym typeface="+mn-lt"/>
            </a:endParaRPr>
          </a:p>
        </p:txBody>
      </p:sp>
      <p:sp>
        <p:nvSpPr>
          <p:cNvPr id="47" name="TextBox 11">
            <a:extLst>
              <a:ext uri="{FF2B5EF4-FFF2-40B4-BE49-F238E27FC236}">
                <a16:creationId xmlns:a16="http://schemas.microsoft.com/office/drawing/2014/main" id="{38D8F447-7036-4515-9C43-97D3E57815A7}"/>
              </a:ext>
            </a:extLst>
          </p:cNvPr>
          <p:cNvSpPr txBox="1"/>
          <p:nvPr/>
        </p:nvSpPr>
        <p:spPr>
          <a:xfrm>
            <a:off x="6115783" y="2891685"/>
            <a:ext cx="3010352" cy="537315"/>
          </a:xfrm>
          <a:prstGeom prst="rect">
            <a:avLst/>
          </a:prstGeom>
          <a:noFill/>
        </p:spPr>
        <p:txBody>
          <a:bodyPr wrap="none" lIns="360000" tIns="0" rIns="0" bIns="0" anchor="b" anchorCtr="0">
            <a:normAutofit/>
          </a:bodyPr>
          <a:lstStyle/>
          <a:p>
            <a:r>
              <a:rPr lang="zh-CN" altLang="en-US" sz="3200" b="1" spc="600" dirty="0">
                <a:solidFill>
                  <a:srgbClr val="C5040F"/>
                </a:solidFill>
                <a:latin typeface="+mn-ea"/>
              </a:rPr>
              <a:t>总结</a:t>
            </a:r>
          </a:p>
        </p:txBody>
      </p:sp>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3473937" y="369633"/>
            <a:ext cx="1613421" cy="430746"/>
          </a:xfrm>
        </p:spPr>
        <p:txBody>
          <a:bodyPr/>
          <a:lstStyle/>
          <a:p>
            <a:r>
              <a:rPr lang="zh-CN" altLang="en-US" spc="600" dirty="0"/>
              <a:t>总结</a:t>
            </a:r>
            <a:endParaRPr lang="zh-CN" altLang="en-US" b="1" spc="600" dirty="0"/>
          </a:p>
        </p:txBody>
      </p:sp>
    </p:spTree>
    <p:extLst>
      <p:ext uri="{BB962C8B-B14F-4D97-AF65-F5344CB8AC3E}">
        <p14:creationId xmlns:p14="http://schemas.microsoft.com/office/powerpoint/2010/main" val="2815578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p:cTn id="7" dur="750" fill="hold"/>
                                        <p:tgtEl>
                                          <p:spTgt spid="37"/>
                                        </p:tgtEl>
                                        <p:attrNameLst>
                                          <p:attrName>ppt_w</p:attrName>
                                        </p:attrNameLst>
                                      </p:cBhvr>
                                      <p:tavLst>
                                        <p:tav tm="0">
                                          <p:val>
                                            <p:fltVal val="0"/>
                                          </p:val>
                                        </p:tav>
                                        <p:tav tm="100000">
                                          <p:val>
                                            <p:strVal val="#ppt_w"/>
                                          </p:val>
                                        </p:tav>
                                      </p:tavLst>
                                    </p:anim>
                                    <p:anim calcmode="lin" valueType="num">
                                      <p:cBhvr>
                                        <p:cTn id="8" dur="750" fill="hold"/>
                                        <p:tgtEl>
                                          <p:spTgt spid="37"/>
                                        </p:tgtEl>
                                        <p:attrNameLst>
                                          <p:attrName>ppt_h</p:attrName>
                                        </p:attrNameLst>
                                      </p:cBhvr>
                                      <p:tavLst>
                                        <p:tav tm="0">
                                          <p:val>
                                            <p:fltVal val="0"/>
                                          </p:val>
                                        </p:tav>
                                        <p:tav tm="100000">
                                          <p:val>
                                            <p:strVal val="#ppt_h"/>
                                          </p:val>
                                        </p:tav>
                                      </p:tavLst>
                                    </p:anim>
                                    <p:animEffect transition="in" filter="fade">
                                      <p:cBhvr>
                                        <p:cTn id="9" dur="750"/>
                                        <p:tgtEl>
                                          <p:spTgt spid="3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750" fill="hold"/>
                                        <p:tgtEl>
                                          <p:spTgt spid="40"/>
                                        </p:tgtEl>
                                        <p:attrNameLst>
                                          <p:attrName>ppt_w</p:attrName>
                                        </p:attrNameLst>
                                      </p:cBhvr>
                                      <p:tavLst>
                                        <p:tav tm="0">
                                          <p:val>
                                            <p:fltVal val="0"/>
                                          </p:val>
                                        </p:tav>
                                        <p:tav tm="100000">
                                          <p:val>
                                            <p:strVal val="#ppt_w"/>
                                          </p:val>
                                        </p:tav>
                                      </p:tavLst>
                                    </p:anim>
                                    <p:anim calcmode="lin" valueType="num">
                                      <p:cBhvr>
                                        <p:cTn id="13" dur="750" fill="hold"/>
                                        <p:tgtEl>
                                          <p:spTgt spid="40"/>
                                        </p:tgtEl>
                                        <p:attrNameLst>
                                          <p:attrName>ppt_h</p:attrName>
                                        </p:attrNameLst>
                                      </p:cBhvr>
                                      <p:tavLst>
                                        <p:tav tm="0">
                                          <p:val>
                                            <p:fltVal val="0"/>
                                          </p:val>
                                        </p:tav>
                                        <p:tav tm="100000">
                                          <p:val>
                                            <p:strVal val="#ppt_h"/>
                                          </p:val>
                                        </p:tav>
                                      </p:tavLst>
                                    </p:anim>
                                    <p:animEffect transition="in" filter="fade">
                                      <p:cBhvr>
                                        <p:cTn id="14" dur="750"/>
                                        <p:tgtEl>
                                          <p:spTgt spid="40"/>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750" fill="hold"/>
                                        <p:tgtEl>
                                          <p:spTgt spid="41"/>
                                        </p:tgtEl>
                                        <p:attrNameLst>
                                          <p:attrName>ppt_w</p:attrName>
                                        </p:attrNameLst>
                                      </p:cBhvr>
                                      <p:tavLst>
                                        <p:tav tm="0">
                                          <p:val>
                                            <p:fltVal val="0"/>
                                          </p:val>
                                        </p:tav>
                                        <p:tav tm="100000">
                                          <p:val>
                                            <p:strVal val="#ppt_w"/>
                                          </p:val>
                                        </p:tav>
                                      </p:tavLst>
                                    </p:anim>
                                    <p:anim calcmode="lin" valueType="num">
                                      <p:cBhvr>
                                        <p:cTn id="18" dur="750" fill="hold"/>
                                        <p:tgtEl>
                                          <p:spTgt spid="41"/>
                                        </p:tgtEl>
                                        <p:attrNameLst>
                                          <p:attrName>ppt_h</p:attrName>
                                        </p:attrNameLst>
                                      </p:cBhvr>
                                      <p:tavLst>
                                        <p:tav tm="0">
                                          <p:val>
                                            <p:fltVal val="0"/>
                                          </p:val>
                                        </p:tav>
                                        <p:tav tm="100000">
                                          <p:val>
                                            <p:strVal val="#ppt_h"/>
                                          </p:val>
                                        </p:tav>
                                      </p:tavLst>
                                    </p:anim>
                                    <p:animEffect transition="in" filter="fade">
                                      <p:cBhvr>
                                        <p:cTn id="19" dur="750"/>
                                        <p:tgtEl>
                                          <p:spTgt spid="4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750" fill="hold"/>
                                        <p:tgtEl>
                                          <p:spTgt spid="42"/>
                                        </p:tgtEl>
                                        <p:attrNameLst>
                                          <p:attrName>ppt_w</p:attrName>
                                        </p:attrNameLst>
                                      </p:cBhvr>
                                      <p:tavLst>
                                        <p:tav tm="0">
                                          <p:val>
                                            <p:fltVal val="0"/>
                                          </p:val>
                                        </p:tav>
                                        <p:tav tm="100000">
                                          <p:val>
                                            <p:strVal val="#ppt_w"/>
                                          </p:val>
                                        </p:tav>
                                      </p:tavLst>
                                    </p:anim>
                                    <p:anim calcmode="lin" valueType="num">
                                      <p:cBhvr>
                                        <p:cTn id="23" dur="750" fill="hold"/>
                                        <p:tgtEl>
                                          <p:spTgt spid="42"/>
                                        </p:tgtEl>
                                        <p:attrNameLst>
                                          <p:attrName>ppt_h</p:attrName>
                                        </p:attrNameLst>
                                      </p:cBhvr>
                                      <p:tavLst>
                                        <p:tav tm="0">
                                          <p:val>
                                            <p:fltVal val="0"/>
                                          </p:val>
                                        </p:tav>
                                        <p:tav tm="100000">
                                          <p:val>
                                            <p:strVal val="#ppt_h"/>
                                          </p:val>
                                        </p:tav>
                                      </p:tavLst>
                                    </p:anim>
                                    <p:animEffect transition="in" filter="fade">
                                      <p:cBhvr>
                                        <p:cTn id="24" dur="750"/>
                                        <p:tgtEl>
                                          <p:spTgt spid="4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p:cTn id="27" dur="750" fill="hold"/>
                                        <p:tgtEl>
                                          <p:spTgt spid="45"/>
                                        </p:tgtEl>
                                        <p:attrNameLst>
                                          <p:attrName>ppt_w</p:attrName>
                                        </p:attrNameLst>
                                      </p:cBhvr>
                                      <p:tavLst>
                                        <p:tav tm="0">
                                          <p:val>
                                            <p:fltVal val="0"/>
                                          </p:val>
                                        </p:tav>
                                        <p:tav tm="100000">
                                          <p:val>
                                            <p:strVal val="#ppt_w"/>
                                          </p:val>
                                        </p:tav>
                                      </p:tavLst>
                                    </p:anim>
                                    <p:anim calcmode="lin" valueType="num">
                                      <p:cBhvr>
                                        <p:cTn id="28" dur="750" fill="hold"/>
                                        <p:tgtEl>
                                          <p:spTgt spid="45"/>
                                        </p:tgtEl>
                                        <p:attrNameLst>
                                          <p:attrName>ppt_h</p:attrName>
                                        </p:attrNameLst>
                                      </p:cBhvr>
                                      <p:tavLst>
                                        <p:tav tm="0">
                                          <p:val>
                                            <p:fltVal val="0"/>
                                          </p:val>
                                        </p:tav>
                                        <p:tav tm="100000">
                                          <p:val>
                                            <p:strVal val="#ppt_h"/>
                                          </p:val>
                                        </p:tav>
                                      </p:tavLst>
                                    </p:anim>
                                    <p:animEffect transition="in" filter="fade">
                                      <p:cBhvr>
                                        <p:cTn id="29" dur="750"/>
                                        <p:tgtEl>
                                          <p:spTgt spid="45"/>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750" fill="hold"/>
                                        <p:tgtEl>
                                          <p:spTgt spid="46"/>
                                        </p:tgtEl>
                                        <p:attrNameLst>
                                          <p:attrName>ppt_w</p:attrName>
                                        </p:attrNameLst>
                                      </p:cBhvr>
                                      <p:tavLst>
                                        <p:tav tm="0">
                                          <p:val>
                                            <p:fltVal val="0"/>
                                          </p:val>
                                        </p:tav>
                                        <p:tav tm="100000">
                                          <p:val>
                                            <p:strVal val="#ppt_w"/>
                                          </p:val>
                                        </p:tav>
                                      </p:tavLst>
                                    </p:anim>
                                    <p:anim calcmode="lin" valueType="num">
                                      <p:cBhvr>
                                        <p:cTn id="33" dur="750" fill="hold"/>
                                        <p:tgtEl>
                                          <p:spTgt spid="46"/>
                                        </p:tgtEl>
                                        <p:attrNameLst>
                                          <p:attrName>ppt_h</p:attrName>
                                        </p:attrNameLst>
                                      </p:cBhvr>
                                      <p:tavLst>
                                        <p:tav tm="0">
                                          <p:val>
                                            <p:fltVal val="0"/>
                                          </p:val>
                                        </p:tav>
                                        <p:tav tm="100000">
                                          <p:val>
                                            <p:strVal val="#ppt_h"/>
                                          </p:val>
                                        </p:tav>
                                      </p:tavLst>
                                    </p:anim>
                                    <p:animEffect transition="in" filter="fade">
                                      <p:cBhvr>
                                        <p:cTn id="34" dur="750"/>
                                        <p:tgtEl>
                                          <p:spTgt spid="46"/>
                                        </p:tgtEl>
                                      </p:cBhvr>
                                    </p:animEffect>
                                  </p:childTnLst>
                                </p:cTn>
                              </p:par>
                            </p:childTnLst>
                          </p:cTn>
                        </p:par>
                        <p:par>
                          <p:cTn id="35" fill="hold">
                            <p:stCondLst>
                              <p:cond delay="750"/>
                            </p:stCondLst>
                            <p:childTnLst>
                              <p:par>
                                <p:cTn id="36" presetID="10" presetClass="entr" presetSubtype="0" fill="hold" grpId="0" nodeType="afterEffect">
                                  <p:stCondLst>
                                    <p:cond delay="50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0" grpId="0" animBg="1"/>
      <p:bldP spid="41" grpId="0" animBg="1"/>
      <p:bldP spid="42" grpId="0" animBg="1"/>
      <p:bldP spid="45" grpId="0" animBg="1"/>
      <p:bldP spid="46" grpId="0" animBg="1"/>
      <p:bldP spid="47"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1" name="Group 2">
            <a:extLst>
              <a:ext uri="{FF2B5EF4-FFF2-40B4-BE49-F238E27FC236}">
                <a16:creationId xmlns:a16="http://schemas.microsoft.com/office/drawing/2014/main" id="{A44B439A-CAB1-47FC-AA97-598A35154694}"/>
              </a:ext>
            </a:extLst>
          </p:cNvPr>
          <p:cNvGrpSpPr>
            <a:grpSpLocks/>
          </p:cNvGrpSpPr>
          <p:nvPr/>
        </p:nvGrpSpPr>
        <p:grpSpPr bwMode="auto">
          <a:xfrm>
            <a:off x="9689827" y="5512093"/>
            <a:ext cx="2305050" cy="703262"/>
            <a:chOff x="1389" y="4648"/>
            <a:chExt cx="1089" cy="681"/>
          </a:xfrm>
        </p:grpSpPr>
        <p:sp>
          <p:nvSpPr>
            <p:cNvPr id="72" name="AutoShape 3">
              <a:extLst>
                <a:ext uri="{FF2B5EF4-FFF2-40B4-BE49-F238E27FC236}">
                  <a16:creationId xmlns:a16="http://schemas.microsoft.com/office/drawing/2014/main" id="{A8E4FF4E-75E0-4125-A534-1CE0E9D8F8EC}"/>
                </a:ext>
              </a:extLst>
            </p:cNvPr>
            <p:cNvSpPr>
              <a:spLocks noChangeArrowheads="1"/>
            </p:cNvSpPr>
            <p:nvPr/>
          </p:nvSpPr>
          <p:spPr bwMode="auto">
            <a:xfrm>
              <a:off x="1389" y="4648"/>
              <a:ext cx="1089" cy="681"/>
            </a:xfrm>
            <a:prstGeom prst="cube">
              <a:avLst>
                <a:gd name="adj" fmla="val 25000"/>
              </a:avLst>
            </a:prstGeom>
            <a:solidFill>
              <a:srgbClr val="BFD1EC"/>
            </a:solidFill>
            <a:ln w="9525">
              <a:solidFill>
                <a:schemeClr val="tx1"/>
              </a:solidFill>
              <a:miter lim="800000"/>
              <a:headEnd/>
              <a:tailEnd/>
            </a:ln>
          </p:spPr>
          <p:txBody>
            <a:bodyPr wrap="none" anchor="ctr"/>
            <a:lstStyle/>
            <a:p>
              <a:pPr algn="ctr"/>
              <a:endParaRPr lang="en-US" sz="1200">
                <a:solidFill>
                  <a:prstClr val="black"/>
                </a:solidFill>
              </a:endParaRPr>
            </a:p>
          </p:txBody>
        </p:sp>
        <p:grpSp>
          <p:nvGrpSpPr>
            <p:cNvPr id="73" name="Group 4">
              <a:extLst>
                <a:ext uri="{FF2B5EF4-FFF2-40B4-BE49-F238E27FC236}">
                  <a16:creationId xmlns:a16="http://schemas.microsoft.com/office/drawing/2014/main" id="{5FD808EA-705E-4789-B60B-113875B6086E}"/>
                </a:ext>
              </a:extLst>
            </p:cNvPr>
            <p:cNvGrpSpPr>
              <a:grpSpLocks/>
            </p:cNvGrpSpPr>
            <p:nvPr/>
          </p:nvGrpSpPr>
          <p:grpSpPr bwMode="auto">
            <a:xfrm>
              <a:off x="1411" y="4852"/>
              <a:ext cx="1067" cy="447"/>
              <a:chOff x="866" y="4135"/>
              <a:chExt cx="1067" cy="447"/>
            </a:xfrm>
          </p:grpSpPr>
          <p:sp>
            <p:nvSpPr>
              <p:cNvPr id="74" name="Text Box 5">
                <a:extLst>
                  <a:ext uri="{FF2B5EF4-FFF2-40B4-BE49-F238E27FC236}">
                    <a16:creationId xmlns:a16="http://schemas.microsoft.com/office/drawing/2014/main" id="{8F1F09A8-6401-4D2D-AF6F-F4960DEAD41B}"/>
                  </a:ext>
                </a:extLst>
              </p:cNvPr>
              <p:cNvSpPr txBox="1">
                <a:spLocks noChangeArrowheads="1"/>
              </p:cNvSpPr>
              <p:nvPr/>
            </p:nvSpPr>
            <p:spPr bwMode="auto">
              <a:xfrm>
                <a:off x="866" y="4135"/>
                <a:ext cx="387" cy="44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spcBef>
                    <a:spcPct val="50000"/>
                  </a:spcBef>
                </a:pPr>
                <a:r>
                  <a:rPr lang="en-US" sz="2400" b="0" dirty="0">
                    <a:solidFill>
                      <a:prstClr val="black"/>
                    </a:solidFill>
                    <a:latin typeface="Arial" charset="0"/>
                  </a:rPr>
                  <a:t>D0</a:t>
                </a:r>
              </a:p>
            </p:txBody>
          </p:sp>
          <p:sp>
            <p:nvSpPr>
              <p:cNvPr id="75" name="Text Box 6">
                <a:extLst>
                  <a:ext uri="{FF2B5EF4-FFF2-40B4-BE49-F238E27FC236}">
                    <a16:creationId xmlns:a16="http://schemas.microsoft.com/office/drawing/2014/main" id="{6A30A2DE-35B9-4036-A5F1-A5C8DE142AD7}"/>
                  </a:ext>
                </a:extLst>
              </p:cNvPr>
              <p:cNvSpPr txBox="1">
                <a:spLocks noChangeArrowheads="1"/>
              </p:cNvSpPr>
              <p:nvPr/>
            </p:nvSpPr>
            <p:spPr bwMode="auto">
              <a:xfrm>
                <a:off x="1162" y="4253"/>
                <a:ext cx="771" cy="2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r>
                  <a:rPr lang="zh-CN" altLang="en-US" b="0" dirty="0">
                    <a:solidFill>
                      <a:prstClr val="black"/>
                    </a:solidFill>
                    <a:latin typeface="Arial" charset="0"/>
                  </a:rPr>
                  <a:t>准备</a:t>
                </a:r>
                <a:endParaRPr lang="en-US" b="0" dirty="0">
                  <a:solidFill>
                    <a:prstClr val="black"/>
                  </a:solidFill>
                  <a:latin typeface="Arial" charset="0"/>
                </a:endParaRPr>
              </a:p>
            </p:txBody>
          </p:sp>
        </p:grpSp>
      </p:grpSp>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3473937" y="369633"/>
            <a:ext cx="1613421" cy="430746"/>
          </a:xfrm>
        </p:spPr>
        <p:txBody>
          <a:bodyPr/>
          <a:lstStyle/>
          <a:p>
            <a:r>
              <a:rPr lang="zh-CN" altLang="en-US" spc="600" dirty="0"/>
              <a:t>总结</a:t>
            </a:r>
            <a:endParaRPr lang="zh-CN" altLang="en-US" b="1" spc="600" dirty="0"/>
          </a:p>
        </p:txBody>
      </p:sp>
      <p:grpSp>
        <p:nvGrpSpPr>
          <p:cNvPr id="10" name="Group 2">
            <a:extLst>
              <a:ext uri="{FF2B5EF4-FFF2-40B4-BE49-F238E27FC236}">
                <a16:creationId xmlns:a16="http://schemas.microsoft.com/office/drawing/2014/main" id="{10D7B9A7-B757-401F-B4E6-D81CC2F99CE8}"/>
              </a:ext>
            </a:extLst>
          </p:cNvPr>
          <p:cNvGrpSpPr>
            <a:grpSpLocks/>
          </p:cNvGrpSpPr>
          <p:nvPr/>
        </p:nvGrpSpPr>
        <p:grpSpPr bwMode="auto">
          <a:xfrm>
            <a:off x="8943286" y="4923719"/>
            <a:ext cx="2305050" cy="703262"/>
            <a:chOff x="1389" y="4648"/>
            <a:chExt cx="1089" cy="681"/>
          </a:xfrm>
        </p:grpSpPr>
        <p:sp>
          <p:nvSpPr>
            <p:cNvPr id="11" name="AutoShape 3">
              <a:extLst>
                <a:ext uri="{FF2B5EF4-FFF2-40B4-BE49-F238E27FC236}">
                  <a16:creationId xmlns:a16="http://schemas.microsoft.com/office/drawing/2014/main" id="{353B93DB-C6D1-4D25-9282-200099373C1D}"/>
                </a:ext>
              </a:extLst>
            </p:cNvPr>
            <p:cNvSpPr>
              <a:spLocks noChangeArrowheads="1"/>
            </p:cNvSpPr>
            <p:nvPr/>
          </p:nvSpPr>
          <p:spPr bwMode="auto">
            <a:xfrm>
              <a:off x="1389" y="4648"/>
              <a:ext cx="1089" cy="681"/>
            </a:xfrm>
            <a:prstGeom prst="cube">
              <a:avLst>
                <a:gd name="adj" fmla="val 25000"/>
              </a:avLst>
            </a:prstGeom>
            <a:solidFill>
              <a:srgbClr val="BFD1EC"/>
            </a:solidFill>
            <a:ln w="9525">
              <a:solidFill>
                <a:schemeClr val="tx1"/>
              </a:solidFill>
              <a:miter lim="800000"/>
              <a:headEnd/>
              <a:tailEnd/>
            </a:ln>
          </p:spPr>
          <p:txBody>
            <a:bodyPr wrap="none" anchor="ctr"/>
            <a:lstStyle/>
            <a:p>
              <a:pPr algn="ctr"/>
              <a:endParaRPr lang="en-US" sz="1200">
                <a:solidFill>
                  <a:prstClr val="black"/>
                </a:solidFill>
              </a:endParaRPr>
            </a:p>
          </p:txBody>
        </p:sp>
        <p:grpSp>
          <p:nvGrpSpPr>
            <p:cNvPr id="12" name="Group 4">
              <a:extLst>
                <a:ext uri="{FF2B5EF4-FFF2-40B4-BE49-F238E27FC236}">
                  <a16:creationId xmlns:a16="http://schemas.microsoft.com/office/drawing/2014/main" id="{6D5FA529-565D-4842-AE73-F746CA57BE96}"/>
                </a:ext>
              </a:extLst>
            </p:cNvPr>
            <p:cNvGrpSpPr>
              <a:grpSpLocks/>
            </p:cNvGrpSpPr>
            <p:nvPr/>
          </p:nvGrpSpPr>
          <p:grpSpPr bwMode="auto">
            <a:xfrm>
              <a:off x="1411" y="4852"/>
              <a:ext cx="1067" cy="388"/>
              <a:chOff x="866" y="4135"/>
              <a:chExt cx="1067" cy="388"/>
            </a:xfrm>
          </p:grpSpPr>
          <p:sp>
            <p:nvSpPr>
              <p:cNvPr id="13" name="Text Box 5">
                <a:extLst>
                  <a:ext uri="{FF2B5EF4-FFF2-40B4-BE49-F238E27FC236}">
                    <a16:creationId xmlns:a16="http://schemas.microsoft.com/office/drawing/2014/main" id="{8BF852B6-561D-4858-B035-4AFBA94E1653}"/>
                  </a:ext>
                </a:extLst>
              </p:cNvPr>
              <p:cNvSpPr txBox="1">
                <a:spLocks noChangeArrowheads="1"/>
              </p:cNvSpPr>
              <p:nvPr/>
            </p:nvSpPr>
            <p:spPr bwMode="auto">
              <a:xfrm>
                <a:off x="866" y="4135"/>
                <a:ext cx="387" cy="3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spcBef>
                    <a:spcPct val="50000"/>
                  </a:spcBef>
                </a:pPr>
                <a:r>
                  <a:rPr lang="en-US" sz="2400" b="0" dirty="0">
                    <a:solidFill>
                      <a:prstClr val="black"/>
                    </a:solidFill>
                    <a:latin typeface="Arial" charset="0"/>
                  </a:rPr>
                  <a:t>D1</a:t>
                </a:r>
              </a:p>
            </p:txBody>
          </p:sp>
          <p:sp>
            <p:nvSpPr>
              <p:cNvPr id="14" name="Text Box 6">
                <a:extLst>
                  <a:ext uri="{FF2B5EF4-FFF2-40B4-BE49-F238E27FC236}">
                    <a16:creationId xmlns:a16="http://schemas.microsoft.com/office/drawing/2014/main" id="{B5657426-3CFB-4E61-831C-CD93F26AB3D0}"/>
                  </a:ext>
                </a:extLst>
              </p:cNvPr>
              <p:cNvSpPr txBox="1">
                <a:spLocks noChangeArrowheads="1"/>
              </p:cNvSpPr>
              <p:nvPr/>
            </p:nvSpPr>
            <p:spPr bwMode="auto">
              <a:xfrm>
                <a:off x="1162" y="4253"/>
                <a:ext cx="7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r>
                  <a:rPr lang="zh-CN" altLang="en-US" b="0" dirty="0">
                    <a:solidFill>
                      <a:prstClr val="black"/>
                    </a:solidFill>
                    <a:latin typeface="Arial" charset="0"/>
                  </a:rPr>
                  <a:t>团队建立</a:t>
                </a:r>
                <a:endParaRPr lang="en-US" b="0" dirty="0">
                  <a:solidFill>
                    <a:prstClr val="black"/>
                  </a:solidFill>
                  <a:latin typeface="Arial" charset="0"/>
                </a:endParaRPr>
              </a:p>
            </p:txBody>
          </p:sp>
        </p:grpSp>
      </p:grpSp>
      <p:grpSp>
        <p:nvGrpSpPr>
          <p:cNvPr id="16" name="Group 7">
            <a:extLst>
              <a:ext uri="{FF2B5EF4-FFF2-40B4-BE49-F238E27FC236}">
                <a16:creationId xmlns:a16="http://schemas.microsoft.com/office/drawing/2014/main" id="{10D4F308-CE42-4CD8-AF78-9EECEA5EFC6A}"/>
              </a:ext>
            </a:extLst>
          </p:cNvPr>
          <p:cNvGrpSpPr>
            <a:grpSpLocks/>
          </p:cNvGrpSpPr>
          <p:nvPr/>
        </p:nvGrpSpPr>
        <p:grpSpPr bwMode="auto">
          <a:xfrm>
            <a:off x="9711636" y="4341312"/>
            <a:ext cx="2305050" cy="703262"/>
            <a:chOff x="1752" y="4059"/>
            <a:chExt cx="1089" cy="681"/>
          </a:xfrm>
        </p:grpSpPr>
        <p:sp>
          <p:nvSpPr>
            <p:cNvPr id="17" name="AutoShape 8">
              <a:extLst>
                <a:ext uri="{FF2B5EF4-FFF2-40B4-BE49-F238E27FC236}">
                  <a16:creationId xmlns:a16="http://schemas.microsoft.com/office/drawing/2014/main" id="{5DC1EFC6-AA21-44DC-A52A-F5A2DA6A8C7C}"/>
                </a:ext>
              </a:extLst>
            </p:cNvPr>
            <p:cNvSpPr>
              <a:spLocks noChangeArrowheads="1"/>
            </p:cNvSpPr>
            <p:nvPr/>
          </p:nvSpPr>
          <p:spPr bwMode="auto">
            <a:xfrm>
              <a:off x="1752" y="4059"/>
              <a:ext cx="1089" cy="681"/>
            </a:xfrm>
            <a:prstGeom prst="cube">
              <a:avLst>
                <a:gd name="adj" fmla="val 25000"/>
              </a:avLst>
            </a:prstGeom>
            <a:solidFill>
              <a:srgbClr val="BFD1EC"/>
            </a:solidFill>
            <a:ln w="9525">
              <a:solidFill>
                <a:schemeClr val="tx1"/>
              </a:solidFill>
              <a:miter lim="800000"/>
              <a:headEnd/>
              <a:tailEnd/>
            </a:ln>
          </p:spPr>
          <p:txBody>
            <a:bodyPr wrap="none" anchor="ctr"/>
            <a:lstStyle/>
            <a:p>
              <a:pPr algn="ctr"/>
              <a:endParaRPr lang="en-US" sz="1200">
                <a:solidFill>
                  <a:prstClr val="black"/>
                </a:solidFill>
              </a:endParaRPr>
            </a:p>
          </p:txBody>
        </p:sp>
        <p:grpSp>
          <p:nvGrpSpPr>
            <p:cNvPr id="18" name="Group 9">
              <a:extLst>
                <a:ext uri="{FF2B5EF4-FFF2-40B4-BE49-F238E27FC236}">
                  <a16:creationId xmlns:a16="http://schemas.microsoft.com/office/drawing/2014/main" id="{38622FB8-2EDE-498A-B3BD-5FC9F3FD517F}"/>
                </a:ext>
              </a:extLst>
            </p:cNvPr>
            <p:cNvGrpSpPr>
              <a:grpSpLocks/>
            </p:cNvGrpSpPr>
            <p:nvPr/>
          </p:nvGrpSpPr>
          <p:grpSpPr bwMode="auto">
            <a:xfrm>
              <a:off x="1786" y="4315"/>
              <a:ext cx="1009" cy="388"/>
              <a:chOff x="878" y="4187"/>
              <a:chExt cx="1009" cy="388"/>
            </a:xfrm>
          </p:grpSpPr>
          <p:sp>
            <p:nvSpPr>
              <p:cNvPr id="19" name="Text Box 10">
                <a:extLst>
                  <a:ext uri="{FF2B5EF4-FFF2-40B4-BE49-F238E27FC236}">
                    <a16:creationId xmlns:a16="http://schemas.microsoft.com/office/drawing/2014/main" id="{D4B6B3D5-CBE2-446F-BCF3-188DBC6F9BAE}"/>
                  </a:ext>
                </a:extLst>
              </p:cNvPr>
              <p:cNvSpPr txBox="1">
                <a:spLocks noChangeArrowheads="1"/>
              </p:cNvSpPr>
              <p:nvPr/>
            </p:nvSpPr>
            <p:spPr bwMode="auto">
              <a:xfrm>
                <a:off x="878" y="4187"/>
                <a:ext cx="37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spcBef>
                    <a:spcPct val="50000"/>
                  </a:spcBef>
                </a:pPr>
                <a:r>
                  <a:rPr lang="en-US" sz="2400" b="0">
                    <a:solidFill>
                      <a:prstClr val="black"/>
                    </a:solidFill>
                    <a:latin typeface="Arial" charset="0"/>
                  </a:rPr>
                  <a:t>D2</a:t>
                </a:r>
              </a:p>
            </p:txBody>
          </p:sp>
          <p:sp>
            <p:nvSpPr>
              <p:cNvPr id="20" name="Text Box 11">
                <a:extLst>
                  <a:ext uri="{FF2B5EF4-FFF2-40B4-BE49-F238E27FC236}">
                    <a16:creationId xmlns:a16="http://schemas.microsoft.com/office/drawing/2014/main" id="{BE8CF328-B092-47A3-93A0-DD7A81C1BE5B}"/>
                  </a:ext>
                </a:extLst>
              </p:cNvPr>
              <p:cNvSpPr txBox="1">
                <a:spLocks noChangeArrowheads="1"/>
              </p:cNvSpPr>
              <p:nvPr/>
            </p:nvSpPr>
            <p:spPr bwMode="auto">
              <a:xfrm>
                <a:off x="1116" y="4263"/>
                <a:ext cx="7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r>
                  <a:rPr lang="zh-CN" altLang="en-US" b="0" dirty="0">
                    <a:solidFill>
                      <a:prstClr val="black"/>
                    </a:solidFill>
                    <a:latin typeface="Arial" charset="0"/>
                  </a:rPr>
                  <a:t>定义问题</a:t>
                </a:r>
                <a:endParaRPr lang="en-US" b="0" dirty="0">
                  <a:solidFill>
                    <a:prstClr val="black"/>
                  </a:solidFill>
                  <a:latin typeface="Arial" charset="0"/>
                </a:endParaRPr>
              </a:p>
            </p:txBody>
          </p:sp>
        </p:grpSp>
      </p:grpSp>
      <p:grpSp>
        <p:nvGrpSpPr>
          <p:cNvPr id="21" name="Group 12">
            <a:extLst>
              <a:ext uri="{FF2B5EF4-FFF2-40B4-BE49-F238E27FC236}">
                <a16:creationId xmlns:a16="http://schemas.microsoft.com/office/drawing/2014/main" id="{6AF7D080-2322-41A9-98BD-1736946152D3}"/>
              </a:ext>
            </a:extLst>
          </p:cNvPr>
          <p:cNvGrpSpPr>
            <a:grpSpLocks/>
          </p:cNvGrpSpPr>
          <p:nvPr/>
        </p:nvGrpSpPr>
        <p:grpSpPr bwMode="auto">
          <a:xfrm>
            <a:off x="9351274" y="3758905"/>
            <a:ext cx="2305050" cy="703262"/>
            <a:chOff x="1525" y="3469"/>
            <a:chExt cx="1089" cy="681"/>
          </a:xfrm>
        </p:grpSpPr>
        <p:sp>
          <p:nvSpPr>
            <p:cNvPr id="22" name="AutoShape 13">
              <a:extLst>
                <a:ext uri="{FF2B5EF4-FFF2-40B4-BE49-F238E27FC236}">
                  <a16:creationId xmlns:a16="http://schemas.microsoft.com/office/drawing/2014/main" id="{BF16A5A2-99F7-4FF4-93D8-B58D53EEF489}"/>
                </a:ext>
              </a:extLst>
            </p:cNvPr>
            <p:cNvSpPr>
              <a:spLocks noChangeArrowheads="1"/>
            </p:cNvSpPr>
            <p:nvPr/>
          </p:nvSpPr>
          <p:spPr bwMode="auto">
            <a:xfrm>
              <a:off x="1525" y="3469"/>
              <a:ext cx="1089" cy="681"/>
            </a:xfrm>
            <a:prstGeom prst="cube">
              <a:avLst>
                <a:gd name="adj" fmla="val 25000"/>
              </a:avLst>
            </a:prstGeom>
            <a:solidFill>
              <a:srgbClr val="BFD1EC"/>
            </a:solidFill>
            <a:ln w="9525">
              <a:solidFill>
                <a:schemeClr val="tx1"/>
              </a:solidFill>
              <a:miter lim="800000"/>
              <a:headEnd/>
              <a:tailEnd/>
            </a:ln>
          </p:spPr>
          <p:txBody>
            <a:bodyPr wrap="none" anchor="ctr"/>
            <a:lstStyle/>
            <a:p>
              <a:pPr algn="ctr"/>
              <a:endParaRPr lang="en-US" sz="1200">
                <a:solidFill>
                  <a:prstClr val="black"/>
                </a:solidFill>
              </a:endParaRPr>
            </a:p>
          </p:txBody>
        </p:sp>
        <p:grpSp>
          <p:nvGrpSpPr>
            <p:cNvPr id="23" name="Group 14">
              <a:extLst>
                <a:ext uri="{FF2B5EF4-FFF2-40B4-BE49-F238E27FC236}">
                  <a16:creationId xmlns:a16="http://schemas.microsoft.com/office/drawing/2014/main" id="{372E38B6-B637-4358-B423-D8F5A6EAE30F}"/>
                </a:ext>
              </a:extLst>
            </p:cNvPr>
            <p:cNvGrpSpPr>
              <a:grpSpLocks/>
            </p:cNvGrpSpPr>
            <p:nvPr/>
          </p:nvGrpSpPr>
          <p:grpSpPr bwMode="auto">
            <a:xfrm>
              <a:off x="1559" y="3725"/>
              <a:ext cx="1050" cy="388"/>
              <a:chOff x="924" y="4187"/>
              <a:chExt cx="1050" cy="388"/>
            </a:xfrm>
          </p:grpSpPr>
          <p:sp>
            <p:nvSpPr>
              <p:cNvPr id="24" name="Text Box 15">
                <a:extLst>
                  <a:ext uri="{FF2B5EF4-FFF2-40B4-BE49-F238E27FC236}">
                    <a16:creationId xmlns:a16="http://schemas.microsoft.com/office/drawing/2014/main" id="{6174C328-F49C-4415-94D3-5E5C75491985}"/>
                  </a:ext>
                </a:extLst>
              </p:cNvPr>
              <p:cNvSpPr txBox="1">
                <a:spLocks noChangeArrowheads="1"/>
              </p:cNvSpPr>
              <p:nvPr/>
            </p:nvSpPr>
            <p:spPr bwMode="auto">
              <a:xfrm>
                <a:off x="924" y="4187"/>
                <a:ext cx="318"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spcBef>
                    <a:spcPct val="50000"/>
                  </a:spcBef>
                </a:pPr>
                <a:r>
                  <a:rPr lang="en-US" sz="2400" b="0">
                    <a:solidFill>
                      <a:prstClr val="black"/>
                    </a:solidFill>
                    <a:latin typeface="Arial" charset="0"/>
                  </a:rPr>
                  <a:t>D3</a:t>
                </a:r>
              </a:p>
            </p:txBody>
          </p:sp>
          <p:sp>
            <p:nvSpPr>
              <p:cNvPr id="25" name="Text Box 16">
                <a:extLst>
                  <a:ext uri="{FF2B5EF4-FFF2-40B4-BE49-F238E27FC236}">
                    <a16:creationId xmlns:a16="http://schemas.microsoft.com/office/drawing/2014/main" id="{A7FD9C87-ED79-40C4-8BBC-F228DEBC6820}"/>
                  </a:ext>
                </a:extLst>
              </p:cNvPr>
              <p:cNvSpPr txBox="1">
                <a:spLocks noChangeArrowheads="1"/>
              </p:cNvSpPr>
              <p:nvPr/>
            </p:nvSpPr>
            <p:spPr bwMode="auto">
              <a:xfrm>
                <a:off x="1159" y="4257"/>
                <a:ext cx="81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r>
                  <a:rPr lang="zh-CN" altLang="en-US" b="0" dirty="0">
                    <a:solidFill>
                      <a:prstClr val="black"/>
                    </a:solidFill>
                    <a:latin typeface="Arial" charset="0"/>
                  </a:rPr>
                  <a:t>围堵措施</a:t>
                </a:r>
                <a:endParaRPr lang="en-US" b="0" dirty="0">
                  <a:solidFill>
                    <a:prstClr val="black"/>
                  </a:solidFill>
                  <a:latin typeface="Arial" charset="0"/>
                </a:endParaRPr>
              </a:p>
            </p:txBody>
          </p:sp>
        </p:grpSp>
      </p:grpSp>
      <p:grpSp>
        <p:nvGrpSpPr>
          <p:cNvPr id="26" name="Group 17">
            <a:extLst>
              <a:ext uri="{FF2B5EF4-FFF2-40B4-BE49-F238E27FC236}">
                <a16:creationId xmlns:a16="http://schemas.microsoft.com/office/drawing/2014/main" id="{BE28681F-B133-480C-B1A4-0B48A41C4BE8}"/>
              </a:ext>
            </a:extLst>
          </p:cNvPr>
          <p:cNvGrpSpPr>
            <a:grpSpLocks/>
          </p:cNvGrpSpPr>
          <p:nvPr/>
        </p:nvGrpSpPr>
        <p:grpSpPr bwMode="auto">
          <a:xfrm>
            <a:off x="8751199" y="3174911"/>
            <a:ext cx="2305050" cy="703261"/>
            <a:chOff x="1298" y="2879"/>
            <a:chExt cx="1089" cy="681"/>
          </a:xfrm>
        </p:grpSpPr>
        <p:sp>
          <p:nvSpPr>
            <p:cNvPr id="27" name="AutoShape 18">
              <a:extLst>
                <a:ext uri="{FF2B5EF4-FFF2-40B4-BE49-F238E27FC236}">
                  <a16:creationId xmlns:a16="http://schemas.microsoft.com/office/drawing/2014/main" id="{ADDA4E47-C844-4E83-9DE0-D858299D711F}"/>
                </a:ext>
              </a:extLst>
            </p:cNvPr>
            <p:cNvSpPr>
              <a:spLocks noChangeArrowheads="1"/>
            </p:cNvSpPr>
            <p:nvPr/>
          </p:nvSpPr>
          <p:spPr bwMode="auto">
            <a:xfrm>
              <a:off x="1298" y="2879"/>
              <a:ext cx="1089" cy="681"/>
            </a:xfrm>
            <a:prstGeom prst="cube">
              <a:avLst>
                <a:gd name="adj" fmla="val 25000"/>
              </a:avLst>
            </a:prstGeom>
            <a:solidFill>
              <a:srgbClr val="7FA4D8"/>
            </a:solidFill>
            <a:ln w="9525">
              <a:solidFill>
                <a:schemeClr val="tx1"/>
              </a:solidFill>
              <a:miter lim="800000"/>
              <a:headEnd/>
              <a:tailEnd/>
            </a:ln>
          </p:spPr>
          <p:txBody>
            <a:bodyPr wrap="none" anchor="ctr"/>
            <a:lstStyle/>
            <a:p>
              <a:pPr algn="ctr"/>
              <a:endParaRPr lang="en-US" sz="1200">
                <a:solidFill>
                  <a:prstClr val="black"/>
                </a:solidFill>
              </a:endParaRPr>
            </a:p>
          </p:txBody>
        </p:sp>
        <p:grpSp>
          <p:nvGrpSpPr>
            <p:cNvPr id="28" name="Group 19">
              <a:extLst>
                <a:ext uri="{FF2B5EF4-FFF2-40B4-BE49-F238E27FC236}">
                  <a16:creationId xmlns:a16="http://schemas.microsoft.com/office/drawing/2014/main" id="{7E9128C9-1F8A-4FA0-A42C-251B26D3A62D}"/>
                </a:ext>
              </a:extLst>
            </p:cNvPr>
            <p:cNvGrpSpPr>
              <a:grpSpLocks/>
            </p:cNvGrpSpPr>
            <p:nvPr/>
          </p:nvGrpSpPr>
          <p:grpSpPr bwMode="auto">
            <a:xfrm>
              <a:off x="1333" y="3135"/>
              <a:ext cx="1019" cy="388"/>
              <a:chOff x="879" y="4187"/>
              <a:chExt cx="1019" cy="388"/>
            </a:xfrm>
          </p:grpSpPr>
          <p:sp>
            <p:nvSpPr>
              <p:cNvPr id="29" name="Text Box 20">
                <a:extLst>
                  <a:ext uri="{FF2B5EF4-FFF2-40B4-BE49-F238E27FC236}">
                    <a16:creationId xmlns:a16="http://schemas.microsoft.com/office/drawing/2014/main" id="{36014F83-8703-489C-8F6E-D404D48E48BC}"/>
                  </a:ext>
                </a:extLst>
              </p:cNvPr>
              <p:cNvSpPr txBox="1">
                <a:spLocks noChangeArrowheads="1"/>
              </p:cNvSpPr>
              <p:nvPr/>
            </p:nvSpPr>
            <p:spPr bwMode="auto">
              <a:xfrm>
                <a:off x="879" y="4187"/>
                <a:ext cx="375" cy="3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spcBef>
                    <a:spcPct val="50000"/>
                  </a:spcBef>
                </a:pPr>
                <a:r>
                  <a:rPr lang="en-US" sz="2400" b="0">
                    <a:solidFill>
                      <a:prstClr val="black"/>
                    </a:solidFill>
                    <a:latin typeface="Arial" charset="0"/>
                  </a:rPr>
                  <a:t>D4</a:t>
                </a:r>
              </a:p>
            </p:txBody>
          </p:sp>
          <p:sp>
            <p:nvSpPr>
              <p:cNvPr id="30" name="Text Box 21">
                <a:extLst>
                  <a:ext uri="{FF2B5EF4-FFF2-40B4-BE49-F238E27FC236}">
                    <a16:creationId xmlns:a16="http://schemas.microsoft.com/office/drawing/2014/main" id="{BC6D3358-BDBA-4738-9E17-FD990DC2A2EB}"/>
                  </a:ext>
                </a:extLst>
              </p:cNvPr>
              <p:cNvSpPr txBox="1">
                <a:spLocks noChangeArrowheads="1"/>
              </p:cNvSpPr>
              <p:nvPr/>
            </p:nvSpPr>
            <p:spPr bwMode="auto">
              <a:xfrm>
                <a:off x="1127" y="4279"/>
                <a:ext cx="7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r>
                  <a:rPr lang="zh-CN" altLang="en-US" b="0" dirty="0">
                    <a:solidFill>
                      <a:prstClr val="black"/>
                    </a:solidFill>
                    <a:latin typeface="Arial" charset="0"/>
                  </a:rPr>
                  <a:t>根本原因</a:t>
                </a:r>
                <a:endParaRPr lang="en-US" b="0" dirty="0">
                  <a:solidFill>
                    <a:prstClr val="black"/>
                  </a:solidFill>
                  <a:latin typeface="Arial" charset="0"/>
                </a:endParaRPr>
              </a:p>
            </p:txBody>
          </p:sp>
        </p:grpSp>
      </p:grpSp>
      <p:grpSp>
        <p:nvGrpSpPr>
          <p:cNvPr id="31" name="Group 22">
            <a:extLst>
              <a:ext uri="{FF2B5EF4-FFF2-40B4-BE49-F238E27FC236}">
                <a16:creationId xmlns:a16="http://schemas.microsoft.com/office/drawing/2014/main" id="{4469FCD4-828C-4237-9539-2C9B178AF210}"/>
              </a:ext>
            </a:extLst>
          </p:cNvPr>
          <p:cNvGrpSpPr>
            <a:grpSpLocks/>
          </p:cNvGrpSpPr>
          <p:nvPr/>
        </p:nvGrpSpPr>
        <p:grpSpPr bwMode="auto">
          <a:xfrm>
            <a:off x="9614799" y="2593886"/>
            <a:ext cx="2305050" cy="701885"/>
            <a:chOff x="1706" y="2290"/>
            <a:chExt cx="1089" cy="681"/>
          </a:xfrm>
        </p:grpSpPr>
        <p:sp>
          <p:nvSpPr>
            <p:cNvPr id="32" name="AutoShape 23">
              <a:extLst>
                <a:ext uri="{FF2B5EF4-FFF2-40B4-BE49-F238E27FC236}">
                  <a16:creationId xmlns:a16="http://schemas.microsoft.com/office/drawing/2014/main" id="{99AC6FEA-77DA-418B-AC64-3FE3A3228D75}"/>
                </a:ext>
              </a:extLst>
            </p:cNvPr>
            <p:cNvSpPr>
              <a:spLocks noChangeArrowheads="1"/>
            </p:cNvSpPr>
            <p:nvPr/>
          </p:nvSpPr>
          <p:spPr bwMode="auto">
            <a:xfrm>
              <a:off x="1706" y="2290"/>
              <a:ext cx="1089" cy="681"/>
            </a:xfrm>
            <a:prstGeom prst="cube">
              <a:avLst>
                <a:gd name="adj" fmla="val 25000"/>
              </a:avLst>
            </a:prstGeom>
            <a:solidFill>
              <a:srgbClr val="7FA4D8"/>
            </a:solidFill>
            <a:ln w="9525">
              <a:solidFill>
                <a:schemeClr val="tx1"/>
              </a:solidFill>
              <a:miter lim="800000"/>
              <a:headEnd/>
              <a:tailEnd/>
            </a:ln>
          </p:spPr>
          <p:txBody>
            <a:bodyPr wrap="none" anchor="ctr"/>
            <a:lstStyle/>
            <a:p>
              <a:pPr algn="ctr"/>
              <a:endParaRPr lang="en-US" sz="1200">
                <a:solidFill>
                  <a:prstClr val="black"/>
                </a:solidFill>
              </a:endParaRPr>
            </a:p>
          </p:txBody>
        </p:sp>
        <p:grpSp>
          <p:nvGrpSpPr>
            <p:cNvPr id="33" name="Group 24">
              <a:extLst>
                <a:ext uri="{FF2B5EF4-FFF2-40B4-BE49-F238E27FC236}">
                  <a16:creationId xmlns:a16="http://schemas.microsoft.com/office/drawing/2014/main" id="{9604E162-520C-4A18-926B-CC95FD6AAED2}"/>
                </a:ext>
              </a:extLst>
            </p:cNvPr>
            <p:cNvGrpSpPr>
              <a:grpSpLocks/>
            </p:cNvGrpSpPr>
            <p:nvPr/>
          </p:nvGrpSpPr>
          <p:grpSpPr bwMode="auto">
            <a:xfrm>
              <a:off x="1751" y="2546"/>
              <a:ext cx="1044" cy="388"/>
              <a:chOff x="889" y="4187"/>
              <a:chExt cx="1044" cy="388"/>
            </a:xfrm>
          </p:grpSpPr>
          <p:sp>
            <p:nvSpPr>
              <p:cNvPr id="34" name="Text Box 25">
                <a:extLst>
                  <a:ext uri="{FF2B5EF4-FFF2-40B4-BE49-F238E27FC236}">
                    <a16:creationId xmlns:a16="http://schemas.microsoft.com/office/drawing/2014/main" id="{BF2DBC0E-6736-4517-833E-177AB6B16F27}"/>
                  </a:ext>
                </a:extLst>
              </p:cNvPr>
              <p:cNvSpPr txBox="1">
                <a:spLocks noChangeArrowheads="1"/>
              </p:cNvSpPr>
              <p:nvPr/>
            </p:nvSpPr>
            <p:spPr bwMode="auto">
              <a:xfrm>
                <a:off x="889" y="4187"/>
                <a:ext cx="364" cy="38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spcBef>
                    <a:spcPct val="50000"/>
                  </a:spcBef>
                </a:pPr>
                <a:r>
                  <a:rPr lang="en-US" sz="2400" b="0" dirty="0">
                    <a:solidFill>
                      <a:prstClr val="black"/>
                    </a:solidFill>
                    <a:latin typeface="Arial" charset="0"/>
                  </a:rPr>
                  <a:t>D5</a:t>
                </a:r>
              </a:p>
            </p:txBody>
          </p:sp>
          <p:sp>
            <p:nvSpPr>
              <p:cNvPr id="35" name="Text Box 26">
                <a:extLst>
                  <a:ext uri="{FF2B5EF4-FFF2-40B4-BE49-F238E27FC236}">
                    <a16:creationId xmlns:a16="http://schemas.microsoft.com/office/drawing/2014/main" id="{650689AE-9D8A-4ABB-A675-9508E6C10FAB}"/>
                  </a:ext>
                </a:extLst>
              </p:cNvPr>
              <p:cNvSpPr txBox="1">
                <a:spLocks noChangeArrowheads="1"/>
              </p:cNvSpPr>
              <p:nvPr/>
            </p:nvSpPr>
            <p:spPr bwMode="auto">
              <a:xfrm>
                <a:off x="1117" y="4293"/>
                <a:ext cx="816"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r>
                  <a:rPr lang="en-US" b="0" dirty="0">
                    <a:solidFill>
                      <a:prstClr val="black"/>
                    </a:solidFill>
                    <a:latin typeface="Arial" charset="0"/>
                  </a:rPr>
                  <a:t> </a:t>
                </a:r>
                <a:r>
                  <a:rPr lang="zh-CN" altLang="en-US" b="0" dirty="0">
                    <a:solidFill>
                      <a:prstClr val="black"/>
                    </a:solidFill>
                    <a:latin typeface="Arial" charset="0"/>
                  </a:rPr>
                  <a:t>纠正措施</a:t>
                </a:r>
                <a:endParaRPr lang="en-US" b="0" dirty="0">
                  <a:solidFill>
                    <a:prstClr val="black"/>
                  </a:solidFill>
                  <a:latin typeface="Arial" charset="0"/>
                </a:endParaRPr>
              </a:p>
            </p:txBody>
          </p:sp>
        </p:grpSp>
      </p:grpSp>
      <p:grpSp>
        <p:nvGrpSpPr>
          <p:cNvPr id="36" name="Group 27">
            <a:extLst>
              <a:ext uri="{FF2B5EF4-FFF2-40B4-BE49-F238E27FC236}">
                <a16:creationId xmlns:a16="http://schemas.microsoft.com/office/drawing/2014/main" id="{F39C99A4-F509-4218-B535-E6B5A9DFD5A2}"/>
              </a:ext>
            </a:extLst>
          </p:cNvPr>
          <p:cNvGrpSpPr>
            <a:grpSpLocks/>
          </p:cNvGrpSpPr>
          <p:nvPr/>
        </p:nvGrpSpPr>
        <p:grpSpPr bwMode="auto">
          <a:xfrm>
            <a:off x="8557524" y="2013348"/>
            <a:ext cx="2305050" cy="703262"/>
            <a:chOff x="1207" y="1670"/>
            <a:chExt cx="1089" cy="681"/>
          </a:xfrm>
        </p:grpSpPr>
        <p:sp>
          <p:nvSpPr>
            <p:cNvPr id="38" name="AutoShape 28">
              <a:extLst>
                <a:ext uri="{FF2B5EF4-FFF2-40B4-BE49-F238E27FC236}">
                  <a16:creationId xmlns:a16="http://schemas.microsoft.com/office/drawing/2014/main" id="{B2906A18-8AE7-45BC-8F3F-667BFF69A75B}"/>
                </a:ext>
              </a:extLst>
            </p:cNvPr>
            <p:cNvSpPr>
              <a:spLocks noChangeArrowheads="1"/>
            </p:cNvSpPr>
            <p:nvPr/>
          </p:nvSpPr>
          <p:spPr bwMode="auto">
            <a:xfrm>
              <a:off x="1207" y="1670"/>
              <a:ext cx="1089" cy="681"/>
            </a:xfrm>
            <a:prstGeom prst="cube">
              <a:avLst>
                <a:gd name="adj" fmla="val 25000"/>
              </a:avLst>
            </a:prstGeom>
            <a:solidFill>
              <a:srgbClr val="4077C5"/>
            </a:solidFill>
            <a:ln w="9525">
              <a:solidFill>
                <a:schemeClr val="tx1"/>
              </a:solidFill>
              <a:miter lim="800000"/>
              <a:headEnd/>
              <a:tailEnd/>
            </a:ln>
          </p:spPr>
          <p:txBody>
            <a:bodyPr wrap="none" anchor="ctr"/>
            <a:lstStyle/>
            <a:p>
              <a:pPr algn="ctr"/>
              <a:endParaRPr lang="en-US" sz="1200">
                <a:solidFill>
                  <a:prstClr val="black"/>
                </a:solidFill>
              </a:endParaRPr>
            </a:p>
          </p:txBody>
        </p:sp>
        <p:grpSp>
          <p:nvGrpSpPr>
            <p:cNvPr id="39" name="Group 29">
              <a:extLst>
                <a:ext uri="{FF2B5EF4-FFF2-40B4-BE49-F238E27FC236}">
                  <a16:creationId xmlns:a16="http://schemas.microsoft.com/office/drawing/2014/main" id="{E0C00EA0-25AA-4EA3-A487-B6D6B24C5EC1}"/>
                </a:ext>
              </a:extLst>
            </p:cNvPr>
            <p:cNvGrpSpPr>
              <a:grpSpLocks/>
            </p:cNvGrpSpPr>
            <p:nvPr/>
          </p:nvGrpSpPr>
          <p:grpSpPr bwMode="auto">
            <a:xfrm>
              <a:off x="1253" y="1904"/>
              <a:ext cx="1028" cy="388"/>
              <a:chOff x="890" y="4135"/>
              <a:chExt cx="1028" cy="388"/>
            </a:xfrm>
          </p:grpSpPr>
          <p:sp>
            <p:nvSpPr>
              <p:cNvPr id="43" name="Text Box 30">
                <a:extLst>
                  <a:ext uri="{FF2B5EF4-FFF2-40B4-BE49-F238E27FC236}">
                    <a16:creationId xmlns:a16="http://schemas.microsoft.com/office/drawing/2014/main" id="{E63FED2D-3700-437C-8F8D-FFE12C94639E}"/>
                  </a:ext>
                </a:extLst>
              </p:cNvPr>
              <p:cNvSpPr txBox="1">
                <a:spLocks noChangeArrowheads="1"/>
              </p:cNvSpPr>
              <p:nvPr/>
            </p:nvSpPr>
            <p:spPr bwMode="auto">
              <a:xfrm>
                <a:off x="890" y="4135"/>
                <a:ext cx="27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spcBef>
                    <a:spcPct val="50000"/>
                  </a:spcBef>
                </a:pPr>
                <a:r>
                  <a:rPr lang="en-US" sz="2400" b="0" dirty="0">
                    <a:solidFill>
                      <a:schemeClr val="bg1"/>
                    </a:solidFill>
                    <a:latin typeface="Arial" charset="0"/>
                  </a:rPr>
                  <a:t>D6</a:t>
                </a:r>
              </a:p>
            </p:txBody>
          </p:sp>
          <p:sp>
            <p:nvSpPr>
              <p:cNvPr id="44" name="Text Box 31">
                <a:extLst>
                  <a:ext uri="{FF2B5EF4-FFF2-40B4-BE49-F238E27FC236}">
                    <a16:creationId xmlns:a16="http://schemas.microsoft.com/office/drawing/2014/main" id="{800A3DA8-596B-4ADE-8A96-6A4CFE0574B4}"/>
                  </a:ext>
                </a:extLst>
              </p:cNvPr>
              <p:cNvSpPr txBox="1">
                <a:spLocks noChangeArrowheads="1"/>
              </p:cNvSpPr>
              <p:nvPr/>
            </p:nvSpPr>
            <p:spPr bwMode="auto">
              <a:xfrm>
                <a:off x="1147" y="4221"/>
                <a:ext cx="7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r>
                  <a:rPr lang="zh-CN" altLang="en-US" b="0" dirty="0">
                    <a:solidFill>
                      <a:schemeClr val="bg1"/>
                    </a:solidFill>
                    <a:latin typeface="Arial" charset="0"/>
                  </a:rPr>
                  <a:t>验证纠正措施</a:t>
                </a:r>
                <a:endParaRPr lang="en-US" b="0" dirty="0">
                  <a:solidFill>
                    <a:schemeClr val="bg1"/>
                  </a:solidFill>
                  <a:latin typeface="Arial" charset="0"/>
                </a:endParaRPr>
              </a:p>
            </p:txBody>
          </p:sp>
        </p:grpSp>
      </p:grpSp>
      <p:grpSp>
        <p:nvGrpSpPr>
          <p:cNvPr id="48" name="Group 32">
            <a:extLst>
              <a:ext uri="{FF2B5EF4-FFF2-40B4-BE49-F238E27FC236}">
                <a16:creationId xmlns:a16="http://schemas.microsoft.com/office/drawing/2014/main" id="{4CEADAC1-07B8-4F76-8DA1-888C4BDC1051}"/>
              </a:ext>
            </a:extLst>
          </p:cNvPr>
          <p:cNvGrpSpPr>
            <a:grpSpLocks/>
          </p:cNvGrpSpPr>
          <p:nvPr/>
        </p:nvGrpSpPr>
        <p:grpSpPr bwMode="auto">
          <a:xfrm>
            <a:off x="9325874" y="1427488"/>
            <a:ext cx="2305050" cy="701885"/>
            <a:chOff x="1570" y="1110"/>
            <a:chExt cx="1089" cy="681"/>
          </a:xfrm>
        </p:grpSpPr>
        <p:sp>
          <p:nvSpPr>
            <p:cNvPr id="49" name="AutoShape 33">
              <a:extLst>
                <a:ext uri="{FF2B5EF4-FFF2-40B4-BE49-F238E27FC236}">
                  <a16:creationId xmlns:a16="http://schemas.microsoft.com/office/drawing/2014/main" id="{22852DC5-6C53-461F-B69F-9B612DD65AD4}"/>
                </a:ext>
              </a:extLst>
            </p:cNvPr>
            <p:cNvSpPr>
              <a:spLocks noChangeArrowheads="1"/>
            </p:cNvSpPr>
            <p:nvPr/>
          </p:nvSpPr>
          <p:spPr bwMode="auto">
            <a:xfrm>
              <a:off x="1570" y="1110"/>
              <a:ext cx="1089" cy="681"/>
            </a:xfrm>
            <a:prstGeom prst="cube">
              <a:avLst>
                <a:gd name="adj" fmla="val 25000"/>
              </a:avLst>
            </a:prstGeom>
            <a:solidFill>
              <a:srgbClr val="4077C5"/>
            </a:solidFill>
            <a:ln w="9525">
              <a:solidFill>
                <a:schemeClr val="tx1"/>
              </a:solidFill>
              <a:miter lim="800000"/>
              <a:headEnd/>
              <a:tailEnd/>
            </a:ln>
          </p:spPr>
          <p:txBody>
            <a:bodyPr wrap="none" anchor="ctr"/>
            <a:lstStyle/>
            <a:p>
              <a:pPr algn="ctr"/>
              <a:endParaRPr lang="en-US" sz="1200">
                <a:solidFill>
                  <a:prstClr val="black"/>
                </a:solidFill>
              </a:endParaRPr>
            </a:p>
          </p:txBody>
        </p:sp>
        <p:grpSp>
          <p:nvGrpSpPr>
            <p:cNvPr id="50" name="Group 34">
              <a:extLst>
                <a:ext uri="{FF2B5EF4-FFF2-40B4-BE49-F238E27FC236}">
                  <a16:creationId xmlns:a16="http://schemas.microsoft.com/office/drawing/2014/main" id="{F2D25277-5937-4D52-A6CA-19B552D375A4}"/>
                </a:ext>
              </a:extLst>
            </p:cNvPr>
            <p:cNvGrpSpPr>
              <a:grpSpLocks/>
            </p:cNvGrpSpPr>
            <p:nvPr/>
          </p:nvGrpSpPr>
          <p:grpSpPr bwMode="auto">
            <a:xfrm>
              <a:off x="1594" y="1366"/>
              <a:ext cx="1065" cy="388"/>
              <a:chOff x="868" y="4187"/>
              <a:chExt cx="1065" cy="388"/>
            </a:xfrm>
          </p:grpSpPr>
          <p:sp>
            <p:nvSpPr>
              <p:cNvPr id="51" name="Text Box 35">
                <a:extLst>
                  <a:ext uri="{FF2B5EF4-FFF2-40B4-BE49-F238E27FC236}">
                    <a16:creationId xmlns:a16="http://schemas.microsoft.com/office/drawing/2014/main" id="{B4BA1E8A-299C-44A6-B5D3-97CE6EE5F980}"/>
                  </a:ext>
                </a:extLst>
              </p:cNvPr>
              <p:cNvSpPr txBox="1">
                <a:spLocks noChangeArrowheads="1"/>
              </p:cNvSpPr>
              <p:nvPr/>
            </p:nvSpPr>
            <p:spPr bwMode="auto">
              <a:xfrm>
                <a:off x="868" y="4187"/>
                <a:ext cx="385"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spcBef>
                    <a:spcPct val="50000"/>
                  </a:spcBef>
                </a:pPr>
                <a:r>
                  <a:rPr lang="en-US" sz="2400" b="0">
                    <a:solidFill>
                      <a:schemeClr val="bg1"/>
                    </a:solidFill>
                    <a:latin typeface="Arial" charset="0"/>
                  </a:rPr>
                  <a:t>D7</a:t>
                </a:r>
              </a:p>
            </p:txBody>
          </p:sp>
          <p:sp>
            <p:nvSpPr>
              <p:cNvPr id="52" name="Text Box 36">
                <a:extLst>
                  <a:ext uri="{FF2B5EF4-FFF2-40B4-BE49-F238E27FC236}">
                    <a16:creationId xmlns:a16="http://schemas.microsoft.com/office/drawing/2014/main" id="{C6F621C8-B8BB-4854-BA84-6897EC124362}"/>
                  </a:ext>
                </a:extLst>
              </p:cNvPr>
              <p:cNvSpPr txBox="1">
                <a:spLocks noChangeArrowheads="1"/>
              </p:cNvSpPr>
              <p:nvPr/>
            </p:nvSpPr>
            <p:spPr bwMode="auto">
              <a:xfrm>
                <a:off x="1162" y="4265"/>
                <a:ext cx="77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r>
                  <a:rPr lang="zh-CN" altLang="en-US" b="0" dirty="0">
                    <a:solidFill>
                      <a:schemeClr val="bg1"/>
                    </a:solidFill>
                    <a:latin typeface="Arial" charset="0"/>
                  </a:rPr>
                  <a:t>预防措施</a:t>
                </a:r>
                <a:endParaRPr lang="en-US" b="0" dirty="0">
                  <a:solidFill>
                    <a:schemeClr val="bg1"/>
                  </a:solidFill>
                  <a:latin typeface="Arial" charset="0"/>
                </a:endParaRPr>
              </a:p>
            </p:txBody>
          </p:sp>
        </p:grpSp>
      </p:grpSp>
      <p:grpSp>
        <p:nvGrpSpPr>
          <p:cNvPr id="53" name="Group 37">
            <a:extLst>
              <a:ext uri="{FF2B5EF4-FFF2-40B4-BE49-F238E27FC236}">
                <a16:creationId xmlns:a16="http://schemas.microsoft.com/office/drawing/2014/main" id="{1AEE42EF-ADE8-4B2C-83BD-37440FCD6B6D}"/>
              </a:ext>
            </a:extLst>
          </p:cNvPr>
          <p:cNvGrpSpPr>
            <a:grpSpLocks/>
          </p:cNvGrpSpPr>
          <p:nvPr/>
        </p:nvGrpSpPr>
        <p:grpSpPr bwMode="auto">
          <a:xfrm>
            <a:off x="8943286" y="842741"/>
            <a:ext cx="2305050" cy="703262"/>
            <a:chOff x="1389" y="475"/>
            <a:chExt cx="1089" cy="681"/>
          </a:xfrm>
        </p:grpSpPr>
        <p:sp>
          <p:nvSpPr>
            <p:cNvPr id="54" name="AutoShape 38">
              <a:extLst>
                <a:ext uri="{FF2B5EF4-FFF2-40B4-BE49-F238E27FC236}">
                  <a16:creationId xmlns:a16="http://schemas.microsoft.com/office/drawing/2014/main" id="{1903A11A-2FEE-4D94-9F4E-E315E7A4BACB}"/>
                </a:ext>
              </a:extLst>
            </p:cNvPr>
            <p:cNvSpPr>
              <a:spLocks noChangeArrowheads="1"/>
            </p:cNvSpPr>
            <p:nvPr/>
          </p:nvSpPr>
          <p:spPr bwMode="auto">
            <a:xfrm>
              <a:off x="1389" y="475"/>
              <a:ext cx="1089" cy="681"/>
            </a:xfrm>
            <a:prstGeom prst="cube">
              <a:avLst>
                <a:gd name="adj" fmla="val 25000"/>
              </a:avLst>
            </a:prstGeom>
            <a:solidFill>
              <a:srgbClr val="4077C5"/>
            </a:solidFill>
            <a:ln w="9525">
              <a:solidFill>
                <a:schemeClr val="tx1"/>
              </a:solidFill>
              <a:miter lim="800000"/>
              <a:headEnd/>
              <a:tailEnd/>
            </a:ln>
          </p:spPr>
          <p:txBody>
            <a:bodyPr wrap="none" anchor="ctr"/>
            <a:lstStyle/>
            <a:p>
              <a:pPr algn="ctr"/>
              <a:endParaRPr lang="en-US" sz="1200">
                <a:solidFill>
                  <a:prstClr val="black"/>
                </a:solidFill>
              </a:endParaRPr>
            </a:p>
          </p:txBody>
        </p:sp>
        <p:grpSp>
          <p:nvGrpSpPr>
            <p:cNvPr id="55" name="Group 39">
              <a:extLst>
                <a:ext uri="{FF2B5EF4-FFF2-40B4-BE49-F238E27FC236}">
                  <a16:creationId xmlns:a16="http://schemas.microsoft.com/office/drawing/2014/main" id="{13C40CEF-1AA1-4E51-84EA-78C2E3D6B34D}"/>
                </a:ext>
              </a:extLst>
            </p:cNvPr>
            <p:cNvGrpSpPr>
              <a:grpSpLocks/>
            </p:cNvGrpSpPr>
            <p:nvPr/>
          </p:nvGrpSpPr>
          <p:grpSpPr bwMode="auto">
            <a:xfrm>
              <a:off x="1446" y="705"/>
              <a:ext cx="1032" cy="388"/>
              <a:chOff x="901" y="4161"/>
              <a:chExt cx="1032" cy="388"/>
            </a:xfrm>
          </p:grpSpPr>
          <p:sp>
            <p:nvSpPr>
              <p:cNvPr id="56" name="Text Box 40">
                <a:extLst>
                  <a:ext uri="{FF2B5EF4-FFF2-40B4-BE49-F238E27FC236}">
                    <a16:creationId xmlns:a16="http://schemas.microsoft.com/office/drawing/2014/main" id="{F68A66E5-DB3B-40C6-9001-186D81C173CA}"/>
                  </a:ext>
                </a:extLst>
              </p:cNvPr>
              <p:cNvSpPr txBox="1">
                <a:spLocks noChangeArrowheads="1"/>
              </p:cNvSpPr>
              <p:nvPr/>
            </p:nvSpPr>
            <p:spPr bwMode="auto">
              <a:xfrm>
                <a:off x="901" y="4161"/>
                <a:ext cx="352" cy="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spcBef>
                    <a:spcPct val="50000"/>
                  </a:spcBef>
                </a:pPr>
                <a:r>
                  <a:rPr lang="en-US" sz="2400" b="0" dirty="0">
                    <a:solidFill>
                      <a:schemeClr val="bg1"/>
                    </a:solidFill>
                    <a:latin typeface="Arial" charset="0"/>
                  </a:rPr>
                  <a:t>D8</a:t>
                </a:r>
              </a:p>
            </p:txBody>
          </p:sp>
          <p:sp>
            <p:nvSpPr>
              <p:cNvPr id="57" name="Text Box 41">
                <a:extLst>
                  <a:ext uri="{FF2B5EF4-FFF2-40B4-BE49-F238E27FC236}">
                    <a16:creationId xmlns:a16="http://schemas.microsoft.com/office/drawing/2014/main" id="{949E87AE-1DC8-4220-BE4F-057BFC127CDA}"/>
                  </a:ext>
                </a:extLst>
              </p:cNvPr>
              <p:cNvSpPr txBox="1">
                <a:spLocks noChangeArrowheads="1"/>
              </p:cNvSpPr>
              <p:nvPr/>
            </p:nvSpPr>
            <p:spPr bwMode="auto">
              <a:xfrm>
                <a:off x="1162" y="4240"/>
                <a:ext cx="77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b="1">
                    <a:solidFill>
                      <a:schemeClr val="tx1"/>
                    </a:solidFill>
                    <a:latin typeface="Verdana" pitchFamily="34" charset="0"/>
                    <a:cs typeface="Arial" charset="0"/>
                  </a:defRPr>
                </a:lvl1pPr>
                <a:lvl2pPr marL="742950" indent="-285750" eaLnBrk="0" hangingPunct="0">
                  <a:defRPr sz="1200" b="1">
                    <a:solidFill>
                      <a:schemeClr val="tx1"/>
                    </a:solidFill>
                    <a:latin typeface="Verdana" pitchFamily="34" charset="0"/>
                    <a:cs typeface="Arial" charset="0"/>
                  </a:defRPr>
                </a:lvl2pPr>
                <a:lvl3pPr marL="1143000" indent="-228600" eaLnBrk="0" hangingPunct="0">
                  <a:defRPr sz="1200" b="1">
                    <a:solidFill>
                      <a:schemeClr val="tx1"/>
                    </a:solidFill>
                    <a:latin typeface="Verdana" pitchFamily="34" charset="0"/>
                    <a:cs typeface="Arial" charset="0"/>
                  </a:defRPr>
                </a:lvl3pPr>
                <a:lvl4pPr marL="1600200" indent="-228600" eaLnBrk="0" hangingPunct="0">
                  <a:defRPr sz="1200" b="1">
                    <a:solidFill>
                      <a:schemeClr val="tx1"/>
                    </a:solidFill>
                    <a:latin typeface="Verdana" pitchFamily="34" charset="0"/>
                    <a:cs typeface="Arial" charset="0"/>
                  </a:defRPr>
                </a:lvl4pPr>
                <a:lvl5pPr marL="2057400" indent="-228600" eaLnBrk="0" hangingPunct="0">
                  <a:defRPr sz="1200" b="1">
                    <a:solidFill>
                      <a:schemeClr val="tx1"/>
                    </a:solidFill>
                    <a:latin typeface="Verdana" pitchFamily="34" charset="0"/>
                    <a:cs typeface="Arial" charset="0"/>
                  </a:defRPr>
                </a:lvl5pPr>
                <a:lvl6pPr marL="2514600" indent="-228600" eaLnBrk="0" fontAlgn="base" hangingPunct="0">
                  <a:spcBef>
                    <a:spcPct val="0"/>
                  </a:spcBef>
                  <a:spcAft>
                    <a:spcPct val="0"/>
                  </a:spcAft>
                  <a:defRPr sz="1200" b="1">
                    <a:solidFill>
                      <a:schemeClr val="tx1"/>
                    </a:solidFill>
                    <a:latin typeface="Verdana" pitchFamily="34" charset="0"/>
                    <a:cs typeface="Arial" charset="0"/>
                  </a:defRPr>
                </a:lvl6pPr>
                <a:lvl7pPr marL="2971800" indent="-228600" eaLnBrk="0" fontAlgn="base" hangingPunct="0">
                  <a:spcBef>
                    <a:spcPct val="0"/>
                  </a:spcBef>
                  <a:spcAft>
                    <a:spcPct val="0"/>
                  </a:spcAft>
                  <a:defRPr sz="1200" b="1">
                    <a:solidFill>
                      <a:schemeClr val="tx1"/>
                    </a:solidFill>
                    <a:latin typeface="Verdana" pitchFamily="34" charset="0"/>
                    <a:cs typeface="Arial" charset="0"/>
                  </a:defRPr>
                </a:lvl7pPr>
                <a:lvl8pPr marL="3429000" indent="-228600" eaLnBrk="0" fontAlgn="base" hangingPunct="0">
                  <a:spcBef>
                    <a:spcPct val="0"/>
                  </a:spcBef>
                  <a:spcAft>
                    <a:spcPct val="0"/>
                  </a:spcAft>
                  <a:defRPr sz="1200" b="1">
                    <a:solidFill>
                      <a:schemeClr val="tx1"/>
                    </a:solidFill>
                    <a:latin typeface="Verdana" pitchFamily="34" charset="0"/>
                    <a:cs typeface="Arial" charset="0"/>
                  </a:defRPr>
                </a:lvl8pPr>
                <a:lvl9pPr marL="3886200" indent="-228600" eaLnBrk="0" fontAlgn="base" hangingPunct="0">
                  <a:spcBef>
                    <a:spcPct val="0"/>
                  </a:spcBef>
                  <a:spcAft>
                    <a:spcPct val="0"/>
                  </a:spcAft>
                  <a:defRPr sz="1200" b="1">
                    <a:solidFill>
                      <a:schemeClr val="tx1"/>
                    </a:solidFill>
                    <a:latin typeface="Verdana" pitchFamily="34" charset="0"/>
                    <a:cs typeface="Arial" charset="0"/>
                  </a:defRPr>
                </a:lvl9pPr>
              </a:lstStyle>
              <a:p>
                <a:pPr eaLnBrk="1" hangingPunct="1"/>
                <a:r>
                  <a:rPr lang="zh-CN" altLang="en-US" b="0" dirty="0">
                    <a:solidFill>
                      <a:schemeClr val="bg1"/>
                    </a:solidFill>
                    <a:latin typeface="Arial" charset="0"/>
                  </a:rPr>
                  <a:t>会签和表彰</a:t>
                </a:r>
                <a:endParaRPr lang="en-US" b="0" dirty="0">
                  <a:solidFill>
                    <a:schemeClr val="bg1"/>
                  </a:solidFill>
                  <a:latin typeface="Arial" charset="0"/>
                </a:endParaRPr>
              </a:p>
            </p:txBody>
          </p:sp>
        </p:grpSp>
      </p:grpSp>
      <p:graphicFrame>
        <p:nvGraphicFramePr>
          <p:cNvPr id="2" name="表格 2">
            <a:extLst>
              <a:ext uri="{FF2B5EF4-FFF2-40B4-BE49-F238E27FC236}">
                <a16:creationId xmlns:a16="http://schemas.microsoft.com/office/drawing/2014/main" id="{1B6CB77D-A9DB-4E18-AD44-57B7608026CD}"/>
              </a:ext>
            </a:extLst>
          </p:cNvPr>
          <p:cNvGraphicFramePr>
            <a:graphicFrameLocks noGrp="1"/>
          </p:cNvGraphicFramePr>
          <p:nvPr>
            <p:extLst>
              <p:ext uri="{D42A27DB-BD31-4B8C-83A1-F6EECF244321}">
                <p14:modId xmlns:p14="http://schemas.microsoft.com/office/powerpoint/2010/main" val="2137093667"/>
              </p:ext>
            </p:extLst>
          </p:nvPr>
        </p:nvGraphicFramePr>
        <p:xfrm>
          <a:off x="361571" y="1854197"/>
          <a:ext cx="8056828" cy="3708400"/>
        </p:xfrm>
        <a:graphic>
          <a:graphicData uri="http://schemas.openxmlformats.org/drawingml/2006/table">
            <a:tbl>
              <a:tblPr firstRow="1" bandRow="1">
                <a:tableStyleId>{5C22544A-7EE6-4342-B048-85BDC9FD1C3A}</a:tableStyleId>
              </a:tblPr>
              <a:tblGrid>
                <a:gridCol w="4028414">
                  <a:extLst>
                    <a:ext uri="{9D8B030D-6E8A-4147-A177-3AD203B41FA5}">
                      <a16:colId xmlns:a16="http://schemas.microsoft.com/office/drawing/2014/main" val="3676488987"/>
                    </a:ext>
                  </a:extLst>
                </a:gridCol>
                <a:gridCol w="4028414">
                  <a:extLst>
                    <a:ext uri="{9D8B030D-6E8A-4147-A177-3AD203B41FA5}">
                      <a16:colId xmlns:a16="http://schemas.microsoft.com/office/drawing/2014/main" val="1317806038"/>
                    </a:ext>
                  </a:extLst>
                </a:gridCol>
              </a:tblGrid>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rgbClr val="FFFFFF"/>
                          </a:solidFill>
                          <a:effectLst/>
                          <a:latin typeface="+mj-ea"/>
                          <a:ea typeface="+mj-ea"/>
                          <a:cs typeface="Arial" charset="0"/>
                        </a:rPr>
                        <a:t>是</a:t>
                      </a:r>
                      <a:endParaRPr kumimoji="0" lang="en-US" sz="1800" b="1" i="0" u="none" strike="noStrike" cap="none" normalizeH="0" baseline="0" dirty="0">
                        <a:ln>
                          <a:noFill/>
                        </a:ln>
                        <a:solidFill>
                          <a:srgbClr val="FFFFFF"/>
                        </a:solidFill>
                        <a:effectLst/>
                        <a:latin typeface="+mj-ea"/>
                        <a:ea typeface="+mj-ea"/>
                        <a:cs typeface="Arial" charset="0"/>
                      </a:endParaRPr>
                    </a:p>
                  </a:txBody>
                  <a:tcP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800" b="1" i="0" u="none" strike="noStrike" cap="none" normalizeH="0" baseline="0" dirty="0">
                          <a:ln>
                            <a:noFill/>
                          </a:ln>
                          <a:solidFill>
                            <a:srgbClr val="FFFFFF"/>
                          </a:solidFill>
                          <a:effectLst/>
                          <a:latin typeface="+mj-ea"/>
                          <a:ea typeface="+mj-ea"/>
                          <a:cs typeface="Arial" charset="0"/>
                        </a:rPr>
                        <a:t>否</a:t>
                      </a:r>
                      <a:endParaRPr kumimoji="0" lang="en-US" sz="1800" b="1" i="0" u="none" strike="noStrike" cap="none" normalizeH="0" baseline="0" dirty="0">
                        <a:ln>
                          <a:noFill/>
                        </a:ln>
                        <a:solidFill>
                          <a:srgbClr val="FFFFFF"/>
                        </a:solidFill>
                        <a:effectLst/>
                        <a:latin typeface="+mj-ea"/>
                        <a:ea typeface="+mj-ea"/>
                        <a:cs typeface="Arial" charset="0"/>
                      </a:endParaRPr>
                    </a:p>
                  </a:txBody>
                  <a:tcPr marL="90000" marT="36000" marB="36000" horzOverflow="overflow"/>
                </a:tc>
                <a:extLst>
                  <a:ext uri="{0D108BD9-81ED-4DB2-BD59-A6C34878D82A}">
                    <a16:rowId xmlns:a16="http://schemas.microsoft.com/office/drawing/2014/main" val="125104833"/>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ea"/>
                          <a:ea typeface="+mn-ea"/>
                          <a:cs typeface="Arial" charset="0"/>
                        </a:rPr>
                        <a:t>…</a:t>
                      </a:r>
                      <a:r>
                        <a:rPr kumimoji="0" lang="zh-CN" altLang="en-US" sz="1400" b="0" i="0" u="none" strike="noStrike" cap="none" normalizeH="0" baseline="0" dirty="0">
                          <a:ln>
                            <a:noFill/>
                          </a:ln>
                          <a:solidFill>
                            <a:srgbClr val="000000"/>
                          </a:solidFill>
                          <a:effectLst/>
                          <a:latin typeface="+mn-ea"/>
                          <a:ea typeface="+mn-ea"/>
                          <a:cs typeface="Arial" charset="0"/>
                        </a:rPr>
                        <a:t>跨部门合作</a:t>
                      </a:r>
                      <a:endParaRPr kumimoji="0" lang="en-US" sz="1400" b="0" i="0" u="none" strike="noStrike" cap="none" normalizeH="0" baseline="0" dirty="0">
                        <a:ln>
                          <a:noFill/>
                        </a:ln>
                        <a:solidFill>
                          <a:srgbClr val="000000"/>
                        </a:solidFill>
                        <a:effectLst/>
                        <a:latin typeface="+mn-ea"/>
                        <a:ea typeface="+mn-ea"/>
                        <a:cs typeface="Arial" charset="0"/>
                      </a:endParaRPr>
                    </a:p>
                  </a:txBody>
                  <a:tcP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rgbClr val="000000"/>
                          </a:solidFill>
                          <a:effectLst/>
                          <a:latin typeface="+mn-ea"/>
                          <a:ea typeface="+mn-ea"/>
                          <a:cs typeface="Arial" charset="0"/>
                        </a:rPr>
                        <a:t>….</a:t>
                      </a:r>
                      <a:r>
                        <a:rPr kumimoji="0" lang="zh-CN" altLang="en-US" sz="1400" b="0" i="0" u="none" strike="noStrike" cap="none" normalizeH="0" baseline="0" dirty="0">
                          <a:ln>
                            <a:noFill/>
                          </a:ln>
                          <a:solidFill>
                            <a:srgbClr val="000000"/>
                          </a:solidFill>
                          <a:effectLst/>
                          <a:latin typeface="+mn-ea"/>
                          <a:ea typeface="+mn-ea"/>
                          <a:cs typeface="Arial" charset="0"/>
                        </a:rPr>
                        <a:t>仅仅一个部门</a:t>
                      </a:r>
                      <a:endParaRPr kumimoji="0" lang="en-US" sz="1400" b="0" i="0" u="none" strike="noStrike" cap="none" normalizeH="0" baseline="0" dirty="0">
                        <a:ln>
                          <a:noFill/>
                        </a:ln>
                        <a:solidFill>
                          <a:srgbClr val="000000"/>
                        </a:solidFill>
                        <a:effectLst/>
                        <a:latin typeface="+mn-ea"/>
                        <a:ea typeface="+mn-ea"/>
                        <a:cs typeface="Arial" charset="0"/>
                      </a:endParaRPr>
                    </a:p>
                  </a:txBody>
                  <a:tcPr horzOverflow="overflow"/>
                </a:tc>
                <a:extLst>
                  <a:ext uri="{0D108BD9-81ED-4DB2-BD59-A6C34878D82A}">
                    <a16:rowId xmlns:a16="http://schemas.microsoft.com/office/drawing/2014/main" val="3354076934"/>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基于数据和事实，用</a:t>
                      </a:r>
                      <a:r>
                        <a:rPr kumimoji="0" lang="en-US" altLang="zh-CN" sz="1400" b="0" i="0" u="none" strike="noStrike" cap="none" normalizeH="0" baseline="0" dirty="0">
                          <a:ln>
                            <a:noFill/>
                          </a:ln>
                          <a:solidFill>
                            <a:srgbClr val="000000"/>
                          </a:solidFill>
                          <a:effectLst/>
                          <a:latin typeface="+mn-ea"/>
                          <a:ea typeface="+mn-ea"/>
                          <a:cs typeface="Arial" charset="0"/>
                        </a:rPr>
                        <a:t>5W2H</a:t>
                      </a:r>
                      <a:endParaRPr kumimoji="0" lang="en-US" sz="1400" b="0" i="0" u="none" strike="noStrike" cap="none" normalizeH="0" baseline="0" dirty="0">
                        <a:ln>
                          <a:noFill/>
                        </a:ln>
                        <a:solidFill>
                          <a:srgbClr val="000000"/>
                        </a:solidFill>
                        <a:effectLst/>
                        <a:latin typeface="+mn-ea"/>
                        <a:ea typeface="+mn-ea"/>
                        <a:cs typeface="Arial" charset="0"/>
                      </a:endParaRPr>
                    </a:p>
                  </a:txBody>
                  <a:tcPr marT="45700" marB="45700"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基于过去的经验</a:t>
                      </a:r>
                      <a:endParaRPr kumimoji="0" lang="en-US" sz="1400" b="0" i="0" u="none" strike="noStrike" cap="none" normalizeH="0" baseline="0" dirty="0">
                        <a:ln>
                          <a:noFill/>
                        </a:ln>
                        <a:solidFill>
                          <a:srgbClr val="000000"/>
                        </a:solidFill>
                        <a:effectLst/>
                        <a:latin typeface="+mn-ea"/>
                        <a:ea typeface="+mn-ea"/>
                        <a:cs typeface="Arial" charset="0"/>
                      </a:endParaRPr>
                    </a:p>
                  </a:txBody>
                  <a:tcPr marT="45700" marB="45700" horzOverflow="overflow"/>
                </a:tc>
                <a:extLst>
                  <a:ext uri="{0D108BD9-81ED-4DB2-BD59-A6C34878D82A}">
                    <a16:rowId xmlns:a16="http://schemas.microsoft.com/office/drawing/2014/main" val="1192010640"/>
                  </a:ext>
                </a:extLst>
              </a:tr>
              <a:tr h="37084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围堵措施：立即保护顾客</a:t>
                      </a:r>
                      <a:endParaRPr kumimoji="0" lang="en-US" sz="1400" b="0" i="0" u="none" strike="noStrike" cap="none" normalizeH="0" baseline="0" dirty="0">
                        <a:ln>
                          <a:noFill/>
                        </a:ln>
                        <a:solidFill>
                          <a:srgbClr val="000000"/>
                        </a:solidFill>
                        <a:effectLst/>
                        <a:latin typeface="+mn-ea"/>
                        <a:ea typeface="+mn-ea"/>
                        <a:cs typeface="Arial" charset="0"/>
                      </a:endParaRPr>
                    </a:p>
                  </a:txBody>
                  <a:tcPr horzOverflow="overflow"/>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长久的纠正措施</a:t>
                      </a:r>
                      <a:endParaRPr kumimoji="0" lang="en-US" sz="1400" b="0" i="0" u="none" strike="noStrike" cap="none" normalizeH="0" baseline="0" dirty="0">
                        <a:ln>
                          <a:noFill/>
                        </a:ln>
                        <a:solidFill>
                          <a:srgbClr val="000000"/>
                        </a:solidFill>
                        <a:effectLst/>
                        <a:latin typeface="+mn-ea"/>
                        <a:ea typeface="+mn-ea"/>
                        <a:cs typeface="Arial" charset="0"/>
                      </a:endParaRPr>
                    </a:p>
                  </a:txBody>
                  <a:tcPr horzOverflow="overflow"/>
                </a:tc>
                <a:extLst>
                  <a:ext uri="{0D108BD9-81ED-4DB2-BD59-A6C34878D82A}">
                    <a16:rowId xmlns:a16="http://schemas.microsoft.com/office/drawing/2014/main" val="1683350933"/>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检查所可能的库存</a:t>
                      </a:r>
                      <a:endParaRPr kumimoji="0" lang="en-US" sz="1400" b="0" i="0" u="none" strike="noStrike" cap="none" normalizeH="0" baseline="0" dirty="0">
                        <a:ln>
                          <a:noFill/>
                        </a:ln>
                        <a:solidFill>
                          <a:srgbClr val="000000"/>
                        </a:solidFill>
                        <a:effectLst/>
                        <a:latin typeface="+mn-ea"/>
                        <a:ea typeface="+mn-ea"/>
                        <a:cs typeface="Arial" charset="0"/>
                      </a:endParaRPr>
                    </a:p>
                  </a:txBody>
                  <a:tcPr marT="45703" marB="45703"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仅仅检查工厂的库存</a:t>
                      </a:r>
                      <a:endParaRPr kumimoji="0" lang="en-US" sz="1400" b="0" i="0" u="none" strike="noStrike" cap="none" normalizeH="0" baseline="0" dirty="0">
                        <a:ln>
                          <a:noFill/>
                        </a:ln>
                        <a:solidFill>
                          <a:srgbClr val="000000"/>
                        </a:solidFill>
                        <a:effectLst/>
                        <a:latin typeface="+mn-ea"/>
                        <a:ea typeface="+mn-ea"/>
                        <a:cs typeface="Arial" charset="0"/>
                      </a:endParaRPr>
                    </a:p>
                  </a:txBody>
                  <a:tcPr marT="45703" marB="45703" horzOverflow="overflow"/>
                </a:tc>
                <a:extLst>
                  <a:ext uri="{0D108BD9-81ED-4DB2-BD59-A6C34878D82A}">
                    <a16:rowId xmlns:a16="http://schemas.microsoft.com/office/drawing/2014/main" val="3712918839"/>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分析可能潜在的原因，验证真正的根本原因</a:t>
                      </a:r>
                      <a:endParaRPr kumimoji="0" lang="en-US" sz="1400" b="0" i="0" u="none" strike="noStrike" cap="none" normalizeH="0" baseline="0" dirty="0">
                        <a:ln>
                          <a:noFill/>
                        </a:ln>
                        <a:solidFill>
                          <a:srgbClr val="000000"/>
                        </a:solidFill>
                        <a:effectLst/>
                        <a:latin typeface="+mn-ea"/>
                        <a:ea typeface="+mn-ea"/>
                        <a:cs typeface="Arial" charset="0"/>
                      </a:endParaRPr>
                    </a:p>
                  </a:txBody>
                  <a:tcPr marL="91432" marR="91432" marT="45729" marB="4572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使用经验指出根本原因</a:t>
                      </a:r>
                      <a:endParaRPr kumimoji="0" lang="en-US" sz="1400" b="0" i="0" u="none" strike="noStrike" cap="none" normalizeH="0" baseline="0" dirty="0">
                        <a:ln>
                          <a:noFill/>
                        </a:ln>
                        <a:solidFill>
                          <a:srgbClr val="000000"/>
                        </a:solidFill>
                        <a:effectLst/>
                        <a:latin typeface="+mn-ea"/>
                        <a:ea typeface="+mn-ea"/>
                        <a:cs typeface="Arial" charset="0"/>
                      </a:endParaRPr>
                    </a:p>
                  </a:txBody>
                  <a:tcPr marL="91432" marR="91432" marT="45729" marB="45729" horzOverflow="overflow"/>
                </a:tc>
                <a:extLst>
                  <a:ext uri="{0D108BD9-81ED-4DB2-BD59-A6C34878D82A}">
                    <a16:rowId xmlns:a16="http://schemas.microsoft.com/office/drawing/2014/main" val="2826700164"/>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“没有培训”、“培训不好”是有效的根本原因</a:t>
                      </a:r>
                      <a:endParaRPr kumimoji="0" lang="en-US" sz="1400" b="0" i="0" u="none" strike="noStrike" cap="none" normalizeH="0" baseline="0" dirty="0">
                        <a:ln>
                          <a:noFill/>
                        </a:ln>
                        <a:solidFill>
                          <a:srgbClr val="000000"/>
                        </a:solidFill>
                        <a:effectLst/>
                        <a:latin typeface="+mn-ea"/>
                        <a:ea typeface="+mn-ea"/>
                        <a:cs typeface="Arial" charset="0"/>
                      </a:endParaRPr>
                    </a:p>
                  </a:txBody>
                  <a:tcPr marL="91432" marR="91432" marT="45729" marB="4572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“作业员粗心”、“新员工”不是根本原因。</a:t>
                      </a:r>
                      <a:endParaRPr kumimoji="0" lang="en-US" sz="1400" b="0" i="0" u="none" strike="noStrike" cap="none" normalizeH="0" baseline="0" dirty="0">
                        <a:ln>
                          <a:noFill/>
                        </a:ln>
                        <a:solidFill>
                          <a:srgbClr val="000000"/>
                        </a:solidFill>
                        <a:effectLst/>
                        <a:latin typeface="+mn-ea"/>
                        <a:ea typeface="+mn-ea"/>
                        <a:cs typeface="Arial" charset="0"/>
                      </a:endParaRPr>
                    </a:p>
                  </a:txBody>
                  <a:tcPr marL="91432" marR="91432" marT="45729" marB="45729" horzOverflow="overflow"/>
                </a:tc>
                <a:extLst>
                  <a:ext uri="{0D108BD9-81ED-4DB2-BD59-A6C34878D82A}">
                    <a16:rowId xmlns:a16="http://schemas.microsoft.com/office/drawing/2014/main" val="1183972377"/>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根本原因可能不止一个</a:t>
                      </a:r>
                      <a:endParaRPr kumimoji="0" lang="en-US" sz="1400" b="0" i="0" u="none" strike="noStrike" cap="none" normalizeH="0" baseline="0" dirty="0">
                        <a:ln>
                          <a:noFill/>
                        </a:ln>
                        <a:solidFill>
                          <a:srgbClr val="000000"/>
                        </a:solidFill>
                        <a:effectLst/>
                        <a:latin typeface="+mn-ea"/>
                        <a:ea typeface="+mn-ea"/>
                        <a:cs typeface="Arial" charset="0"/>
                      </a:endParaRPr>
                    </a:p>
                  </a:txBody>
                  <a:tcPr marL="91432" marR="91432" marT="45729" marB="45729"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找到一个根本原因就停止分析</a:t>
                      </a:r>
                      <a:endParaRPr kumimoji="0" lang="en-US" sz="1400" b="0" i="0" u="none" strike="noStrike" cap="none" normalizeH="0" baseline="0" dirty="0">
                        <a:ln>
                          <a:noFill/>
                        </a:ln>
                        <a:solidFill>
                          <a:srgbClr val="000000"/>
                        </a:solidFill>
                        <a:effectLst/>
                        <a:latin typeface="+mn-ea"/>
                        <a:ea typeface="+mn-ea"/>
                        <a:cs typeface="Arial" charset="0"/>
                      </a:endParaRPr>
                    </a:p>
                  </a:txBody>
                  <a:tcPr marL="91432" marR="91432" marT="45729" marB="45729" horzOverflow="overflow"/>
                </a:tc>
                <a:extLst>
                  <a:ext uri="{0D108BD9-81ED-4DB2-BD59-A6C34878D82A}">
                    <a16:rowId xmlns:a16="http://schemas.microsoft.com/office/drawing/2014/main" val="2083465498"/>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考虑相似产品和过程</a:t>
                      </a:r>
                      <a:endParaRPr kumimoji="0" lang="en-US" sz="1400" b="0" i="0" u="none" strike="noStrike" cap="none" normalizeH="0" baseline="0" dirty="0">
                        <a:ln>
                          <a:noFill/>
                        </a:ln>
                        <a:solidFill>
                          <a:srgbClr val="000000"/>
                        </a:solidFill>
                        <a:effectLst/>
                        <a:latin typeface="+mn-ea"/>
                        <a:ea typeface="+mn-ea"/>
                        <a:cs typeface="Arial" charset="0"/>
                      </a:endParaRPr>
                    </a:p>
                  </a:txBody>
                  <a:tcPr marT="45695" marB="4569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仅考虑抱怨的产品</a:t>
                      </a:r>
                      <a:endParaRPr kumimoji="0" lang="en-US" sz="1400" b="0" i="0" u="none" strike="noStrike" cap="none" normalizeH="0" baseline="0" dirty="0">
                        <a:ln>
                          <a:noFill/>
                        </a:ln>
                        <a:solidFill>
                          <a:srgbClr val="000000"/>
                        </a:solidFill>
                        <a:effectLst/>
                        <a:latin typeface="+mn-ea"/>
                        <a:ea typeface="+mn-ea"/>
                        <a:cs typeface="Arial" charset="0"/>
                      </a:endParaRPr>
                    </a:p>
                  </a:txBody>
                  <a:tcPr marT="45695" marB="45695" horzOverflow="overflow"/>
                </a:tc>
                <a:extLst>
                  <a:ext uri="{0D108BD9-81ED-4DB2-BD59-A6C34878D82A}">
                    <a16:rowId xmlns:a16="http://schemas.microsoft.com/office/drawing/2014/main" val="2981831330"/>
                  </a:ext>
                </a:extLst>
              </a:tr>
              <a:tr h="37084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文件管理（控制计划、</a:t>
                      </a:r>
                      <a:r>
                        <a:rPr kumimoji="0" lang="en-US" altLang="zh-CN" sz="1400" b="0" i="0" u="none" strike="noStrike" cap="none" normalizeH="0" baseline="0" dirty="0">
                          <a:ln>
                            <a:noFill/>
                          </a:ln>
                          <a:solidFill>
                            <a:srgbClr val="000000"/>
                          </a:solidFill>
                          <a:effectLst/>
                          <a:latin typeface="+mn-ea"/>
                          <a:ea typeface="+mn-ea"/>
                          <a:cs typeface="Arial" charset="0"/>
                        </a:rPr>
                        <a:t>FMEA,SOP,</a:t>
                      </a:r>
                      <a:r>
                        <a:rPr kumimoji="0" lang="zh-CN" altLang="en-US" sz="1400" b="0" i="0" u="none" strike="noStrike" cap="none" normalizeH="0" baseline="0" dirty="0">
                          <a:ln>
                            <a:noFill/>
                          </a:ln>
                          <a:solidFill>
                            <a:srgbClr val="000000"/>
                          </a:solidFill>
                          <a:effectLst/>
                          <a:latin typeface="+mn-ea"/>
                          <a:ea typeface="+mn-ea"/>
                          <a:cs typeface="Arial" charset="0"/>
                        </a:rPr>
                        <a:t>等等）</a:t>
                      </a:r>
                      <a:endParaRPr kumimoji="0" lang="en-US" sz="1400" b="0" i="0" u="none" strike="noStrike" cap="none" normalizeH="0" baseline="0" dirty="0">
                        <a:ln>
                          <a:noFill/>
                        </a:ln>
                        <a:solidFill>
                          <a:srgbClr val="000000"/>
                        </a:solidFill>
                        <a:effectLst/>
                        <a:latin typeface="+mn-ea"/>
                        <a:ea typeface="+mn-ea"/>
                        <a:cs typeface="Arial" charset="0"/>
                      </a:endParaRPr>
                    </a:p>
                  </a:txBody>
                  <a:tcPr marT="45695" marB="45695" horzOverflow="overflow"/>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rgbClr val="000000"/>
                          </a:solidFill>
                          <a:effectLst/>
                          <a:latin typeface="+mn-ea"/>
                          <a:ea typeface="+mn-ea"/>
                          <a:cs typeface="Arial" charset="0"/>
                        </a:rPr>
                        <a:t>仅停留在员工头脑里</a:t>
                      </a:r>
                      <a:endParaRPr kumimoji="0" lang="en-US" sz="1400" b="0" i="0" u="none" strike="noStrike" cap="none" normalizeH="0" baseline="0" dirty="0">
                        <a:ln>
                          <a:noFill/>
                        </a:ln>
                        <a:solidFill>
                          <a:srgbClr val="000000"/>
                        </a:solidFill>
                        <a:effectLst/>
                        <a:latin typeface="+mn-ea"/>
                        <a:ea typeface="+mn-ea"/>
                        <a:cs typeface="Arial" charset="0"/>
                      </a:endParaRPr>
                    </a:p>
                  </a:txBody>
                  <a:tcPr marT="45695" marB="45695" horzOverflow="overflow"/>
                </a:tc>
                <a:extLst>
                  <a:ext uri="{0D108BD9-81ED-4DB2-BD59-A6C34878D82A}">
                    <a16:rowId xmlns:a16="http://schemas.microsoft.com/office/drawing/2014/main" val="1338569027"/>
                  </a:ext>
                </a:extLst>
              </a:tr>
            </a:tbl>
          </a:graphicData>
        </a:graphic>
      </p:graphicFrame>
    </p:spTree>
    <p:extLst>
      <p:ext uri="{BB962C8B-B14F-4D97-AF65-F5344CB8AC3E}">
        <p14:creationId xmlns:p14="http://schemas.microsoft.com/office/powerpoint/2010/main" val="170552939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E4D06F8-B0D3-4EEA-A1E3-A4D65047F646}"/>
              </a:ext>
            </a:extLst>
          </p:cNvPr>
          <p:cNvSpPr txBox="1"/>
          <p:nvPr/>
        </p:nvSpPr>
        <p:spPr>
          <a:xfrm>
            <a:off x="1014085" y="1274752"/>
            <a:ext cx="3481715" cy="369332"/>
          </a:xfrm>
          <a:prstGeom prst="rect">
            <a:avLst/>
          </a:prstGeom>
          <a:noFill/>
        </p:spPr>
        <p:txBody>
          <a:bodyPr wrap="square" lIns="0" tIns="0" rIns="0" bIns="0" rtlCol="0">
            <a:spAutoFit/>
          </a:bodyPr>
          <a:lstStyle/>
          <a:p>
            <a:r>
              <a:rPr lang="zh-CN" altLang="en-US" sz="2400" b="1" dirty="0">
                <a:solidFill>
                  <a:srgbClr val="CE060F"/>
                </a:solidFill>
                <a:latin typeface="+mj-ea"/>
                <a:ea typeface="+mj-ea"/>
              </a:rPr>
              <a:t>生活中可以使用的</a:t>
            </a:r>
            <a:r>
              <a:rPr lang="en-US" altLang="zh-CN" sz="2400" b="1" dirty="0">
                <a:solidFill>
                  <a:srgbClr val="CE060F"/>
                </a:solidFill>
                <a:latin typeface="+mj-ea"/>
                <a:ea typeface="+mj-ea"/>
              </a:rPr>
              <a:t>8D</a:t>
            </a:r>
            <a:endParaRPr lang="zh-CN" altLang="en-US" sz="2400" b="1" dirty="0">
              <a:solidFill>
                <a:srgbClr val="CE060F"/>
              </a:solidFill>
              <a:latin typeface="+mj-ea"/>
              <a:ea typeface="+mj-ea"/>
            </a:endParaRPr>
          </a:p>
        </p:txBody>
      </p:sp>
      <p:sp>
        <p:nvSpPr>
          <p:cNvPr id="10" name="内容占位符 6">
            <a:extLst>
              <a:ext uri="{FF2B5EF4-FFF2-40B4-BE49-F238E27FC236}">
                <a16:creationId xmlns:a16="http://schemas.microsoft.com/office/drawing/2014/main" id="{2B8DF20B-59B9-4386-A79F-C1F8E5C84624}"/>
              </a:ext>
            </a:extLst>
          </p:cNvPr>
          <p:cNvSpPr txBox="1">
            <a:spLocks/>
          </p:cNvSpPr>
          <p:nvPr/>
        </p:nvSpPr>
        <p:spPr>
          <a:xfrm>
            <a:off x="3195645"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dirty="0"/>
              <a:t>基本概念</a:t>
            </a:r>
          </a:p>
        </p:txBody>
      </p:sp>
      <p:sp>
        <p:nvSpPr>
          <p:cNvPr id="19" name="文本框 18">
            <a:extLst>
              <a:ext uri="{FF2B5EF4-FFF2-40B4-BE49-F238E27FC236}">
                <a16:creationId xmlns:a16="http://schemas.microsoft.com/office/drawing/2014/main" id="{8B12BD75-D283-4168-AFDE-7F0F2E72D5D9}"/>
              </a:ext>
            </a:extLst>
          </p:cNvPr>
          <p:cNvSpPr txBox="1"/>
          <p:nvPr/>
        </p:nvSpPr>
        <p:spPr>
          <a:xfrm>
            <a:off x="1014085" y="1869553"/>
            <a:ext cx="10931808" cy="470450"/>
          </a:xfrm>
          <a:prstGeom prst="rect">
            <a:avLst/>
          </a:prstGeom>
          <a:noFill/>
        </p:spPr>
        <p:txBody>
          <a:bodyPr wrap="square" lIns="0" tIns="0" rIns="0" bIns="0" rtlCol="0">
            <a:spAutoFit/>
          </a:bodyPr>
          <a:lstStyle/>
          <a:p>
            <a:pPr>
              <a:lnSpc>
                <a:spcPct val="200000"/>
              </a:lnSpc>
              <a:buClr>
                <a:srgbClr val="404040"/>
              </a:buClr>
            </a:pPr>
            <a:r>
              <a:rPr lang="en-US" altLang="zh-CN" b="1" dirty="0">
                <a:solidFill>
                  <a:srgbClr val="404040"/>
                </a:solidFill>
                <a:latin typeface="+mn-ea"/>
              </a:rPr>
              <a:t>D4</a:t>
            </a:r>
            <a:r>
              <a:rPr lang="zh-CN" altLang="en-US" b="1" dirty="0">
                <a:solidFill>
                  <a:srgbClr val="404040"/>
                </a:solidFill>
                <a:latin typeface="+mn-ea"/>
              </a:rPr>
              <a:t>：大家研究和检查导致孩子摔倒的原因。</a:t>
            </a:r>
            <a:endParaRPr lang="en-US" altLang="zh-CN" b="1" dirty="0">
              <a:solidFill>
                <a:srgbClr val="404040"/>
              </a:solidFill>
              <a:latin typeface="+mn-ea"/>
            </a:endParaRPr>
          </a:p>
        </p:txBody>
      </p:sp>
      <p:graphicFrame>
        <p:nvGraphicFramePr>
          <p:cNvPr id="2" name="表格 2">
            <a:extLst>
              <a:ext uri="{FF2B5EF4-FFF2-40B4-BE49-F238E27FC236}">
                <a16:creationId xmlns:a16="http://schemas.microsoft.com/office/drawing/2014/main" id="{B8BE0C12-FA31-4E6B-BB3F-42B2E5FE3A04}"/>
              </a:ext>
            </a:extLst>
          </p:cNvPr>
          <p:cNvGraphicFramePr>
            <a:graphicFrameLocks noGrp="1"/>
          </p:cNvGraphicFramePr>
          <p:nvPr>
            <p:extLst>
              <p:ext uri="{D42A27DB-BD31-4B8C-83A1-F6EECF244321}">
                <p14:modId xmlns:p14="http://schemas.microsoft.com/office/powerpoint/2010/main" val="2105574198"/>
              </p:ext>
            </p:extLst>
          </p:nvPr>
        </p:nvGraphicFramePr>
        <p:xfrm>
          <a:off x="2032000" y="2839771"/>
          <a:ext cx="8127999" cy="296672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878812385"/>
                    </a:ext>
                  </a:extLst>
                </a:gridCol>
                <a:gridCol w="2709333">
                  <a:extLst>
                    <a:ext uri="{9D8B030D-6E8A-4147-A177-3AD203B41FA5}">
                      <a16:colId xmlns:a16="http://schemas.microsoft.com/office/drawing/2014/main" val="2282146499"/>
                    </a:ext>
                  </a:extLst>
                </a:gridCol>
                <a:gridCol w="2709333">
                  <a:extLst>
                    <a:ext uri="{9D8B030D-6E8A-4147-A177-3AD203B41FA5}">
                      <a16:colId xmlns:a16="http://schemas.microsoft.com/office/drawing/2014/main" val="1136558652"/>
                    </a:ext>
                  </a:extLst>
                </a:gridCol>
              </a:tblGrid>
              <a:tr h="370840">
                <a:tc>
                  <a:txBody>
                    <a:bodyPr/>
                    <a:lstStyle/>
                    <a:p>
                      <a:pPr algn="ctr"/>
                      <a:r>
                        <a:rPr lang="zh-CN" altLang="en-US" sz="1600" b="1" dirty="0"/>
                        <a:t>可能原因</a:t>
                      </a:r>
                    </a:p>
                  </a:txBody>
                  <a:tcPr/>
                </a:tc>
                <a:tc>
                  <a:txBody>
                    <a:bodyPr/>
                    <a:lstStyle/>
                    <a:p>
                      <a:pPr algn="ctr"/>
                      <a:r>
                        <a:rPr lang="zh-CN" altLang="en-US" sz="1600" b="1" dirty="0"/>
                        <a:t>检查结果</a:t>
                      </a:r>
                    </a:p>
                  </a:txBody>
                  <a:tcPr/>
                </a:tc>
                <a:tc>
                  <a:txBody>
                    <a:bodyPr/>
                    <a:lstStyle/>
                    <a:p>
                      <a:pPr algn="ctr"/>
                      <a:r>
                        <a:rPr lang="zh-CN" altLang="en-US" sz="1600" b="1" dirty="0"/>
                        <a:t>相关与否</a:t>
                      </a:r>
                    </a:p>
                  </a:txBody>
                  <a:tcPr/>
                </a:tc>
                <a:extLst>
                  <a:ext uri="{0D108BD9-81ED-4DB2-BD59-A6C34878D82A}">
                    <a16:rowId xmlns:a16="http://schemas.microsoft.com/office/drawing/2014/main" val="3863857898"/>
                  </a:ext>
                </a:extLst>
              </a:tr>
              <a:tr h="370840">
                <a:tc>
                  <a:txBody>
                    <a:bodyPr/>
                    <a:lstStyle/>
                    <a:p>
                      <a:pPr algn="ctr"/>
                      <a:r>
                        <a:rPr lang="zh-CN" altLang="en-US" sz="1600" b="1" dirty="0"/>
                        <a:t>走路急</a:t>
                      </a:r>
                    </a:p>
                  </a:txBody>
                  <a:tcPr/>
                </a:tc>
                <a:tc>
                  <a:txBody>
                    <a:bodyPr/>
                    <a:lstStyle/>
                    <a:p>
                      <a:pPr algn="ctr"/>
                      <a:r>
                        <a:rPr lang="zh-CN" altLang="en-US" sz="1600" b="1" dirty="0"/>
                        <a:t>正常速度</a:t>
                      </a:r>
                    </a:p>
                  </a:txBody>
                  <a:tcPr/>
                </a:tc>
                <a:tc>
                  <a:txBody>
                    <a:bodyPr/>
                    <a:lstStyle/>
                    <a:p>
                      <a:pPr algn="ctr"/>
                      <a:r>
                        <a:rPr lang="en-US" altLang="zh-CN" sz="1600" b="1" dirty="0">
                          <a:solidFill>
                            <a:srgbClr val="C4040F"/>
                          </a:solidFill>
                        </a:rPr>
                        <a:t>×</a:t>
                      </a:r>
                      <a:endParaRPr lang="zh-CN" altLang="en-US" sz="1600" b="1" dirty="0">
                        <a:solidFill>
                          <a:srgbClr val="C4040F"/>
                        </a:solidFill>
                      </a:endParaRPr>
                    </a:p>
                  </a:txBody>
                  <a:tcPr/>
                </a:tc>
                <a:extLst>
                  <a:ext uri="{0D108BD9-81ED-4DB2-BD59-A6C34878D82A}">
                    <a16:rowId xmlns:a16="http://schemas.microsoft.com/office/drawing/2014/main" val="2201529507"/>
                  </a:ext>
                </a:extLst>
              </a:tr>
              <a:tr h="370840">
                <a:tc>
                  <a:txBody>
                    <a:bodyPr/>
                    <a:lstStyle/>
                    <a:p>
                      <a:pPr algn="ctr"/>
                      <a:r>
                        <a:rPr lang="zh-CN" altLang="en-US" sz="1600" b="1" dirty="0"/>
                        <a:t>注意力不集中</a:t>
                      </a:r>
                    </a:p>
                  </a:txBody>
                  <a:tcPr/>
                </a:tc>
                <a:tc>
                  <a:txBody>
                    <a:bodyPr/>
                    <a:lstStyle/>
                    <a:p>
                      <a:pPr algn="ctr"/>
                      <a:r>
                        <a:rPr lang="zh-CN" altLang="en-US" sz="1600" b="1" dirty="0"/>
                        <a:t>正常状态</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dirty="0">
                          <a:solidFill>
                            <a:srgbClr val="C4040F"/>
                          </a:solidFill>
                        </a:rPr>
                        <a:t>×</a:t>
                      </a:r>
                      <a:endParaRPr lang="zh-CN" altLang="en-US" sz="1600" b="1" dirty="0">
                        <a:solidFill>
                          <a:srgbClr val="C4040F"/>
                        </a:solidFill>
                      </a:endParaRPr>
                    </a:p>
                  </a:txBody>
                  <a:tcPr/>
                </a:tc>
                <a:extLst>
                  <a:ext uri="{0D108BD9-81ED-4DB2-BD59-A6C34878D82A}">
                    <a16:rowId xmlns:a16="http://schemas.microsoft.com/office/drawing/2014/main" val="1569650030"/>
                  </a:ext>
                </a:extLst>
              </a:tr>
              <a:tr h="370840">
                <a:tc>
                  <a:txBody>
                    <a:bodyPr/>
                    <a:lstStyle/>
                    <a:p>
                      <a:pPr algn="ctr"/>
                      <a:r>
                        <a:rPr lang="zh-CN" altLang="en-US" sz="1600" b="1" dirty="0"/>
                        <a:t>身体有异常</a:t>
                      </a:r>
                    </a:p>
                  </a:txBody>
                  <a:tcPr/>
                </a:tc>
                <a:tc>
                  <a:txBody>
                    <a:bodyPr/>
                    <a:lstStyle/>
                    <a:p>
                      <a:pPr algn="ctr"/>
                      <a:r>
                        <a:rPr lang="zh-CN" altLang="en-US" sz="1600" b="1" dirty="0"/>
                        <a:t>弟弟体检正常</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dirty="0">
                          <a:solidFill>
                            <a:srgbClr val="C4040F"/>
                          </a:solidFill>
                        </a:rPr>
                        <a:t>×</a:t>
                      </a:r>
                      <a:endParaRPr lang="zh-CN" altLang="en-US" sz="1600" b="1" dirty="0">
                        <a:solidFill>
                          <a:srgbClr val="C4040F"/>
                        </a:solidFill>
                      </a:endParaRPr>
                    </a:p>
                  </a:txBody>
                  <a:tcPr/>
                </a:tc>
                <a:extLst>
                  <a:ext uri="{0D108BD9-81ED-4DB2-BD59-A6C34878D82A}">
                    <a16:rowId xmlns:a16="http://schemas.microsoft.com/office/drawing/2014/main" val="757348668"/>
                  </a:ext>
                </a:extLst>
              </a:tr>
              <a:tr h="370840">
                <a:tc>
                  <a:txBody>
                    <a:bodyPr/>
                    <a:lstStyle/>
                    <a:p>
                      <a:pPr algn="ctr"/>
                      <a:r>
                        <a:rPr lang="zh-CN" altLang="en-US" sz="1600" b="1" dirty="0"/>
                        <a:t>被绊倒</a:t>
                      </a:r>
                    </a:p>
                  </a:txBody>
                  <a:tcPr/>
                </a:tc>
                <a:tc>
                  <a:txBody>
                    <a:bodyPr/>
                    <a:lstStyle/>
                    <a:p>
                      <a:pPr algn="ctr"/>
                      <a:r>
                        <a:rPr lang="zh-CN" altLang="en-US" sz="1600" b="1" dirty="0"/>
                        <a:t>卫生间地面无相关物体</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dirty="0">
                          <a:solidFill>
                            <a:srgbClr val="C4040F"/>
                          </a:solidFill>
                        </a:rPr>
                        <a:t>×</a:t>
                      </a:r>
                      <a:endParaRPr lang="zh-CN" altLang="en-US" sz="1600" b="1" dirty="0">
                        <a:solidFill>
                          <a:srgbClr val="C4040F"/>
                        </a:solidFill>
                      </a:endParaRPr>
                    </a:p>
                  </a:txBody>
                  <a:tcPr/>
                </a:tc>
                <a:extLst>
                  <a:ext uri="{0D108BD9-81ED-4DB2-BD59-A6C34878D82A}">
                    <a16:rowId xmlns:a16="http://schemas.microsoft.com/office/drawing/2014/main" val="2670735737"/>
                  </a:ext>
                </a:extLst>
              </a:tr>
              <a:tr h="370840">
                <a:tc>
                  <a:txBody>
                    <a:bodyPr/>
                    <a:lstStyle/>
                    <a:p>
                      <a:pPr algn="ctr"/>
                      <a:r>
                        <a:rPr lang="zh-CN" altLang="en-US" sz="1600" b="1" dirty="0"/>
                        <a:t>鞋不合适</a:t>
                      </a:r>
                    </a:p>
                  </a:txBody>
                  <a:tcPr/>
                </a:tc>
                <a:tc>
                  <a:txBody>
                    <a:bodyPr/>
                    <a:lstStyle/>
                    <a:p>
                      <a:pPr algn="ctr"/>
                      <a:r>
                        <a:rPr lang="zh-CN" altLang="en-US" sz="1600" b="1" dirty="0"/>
                        <a:t>弟弟的鞋正常，舒适</a:t>
                      </a:r>
                    </a:p>
                  </a:txBody>
                  <a:tcPr/>
                </a:tc>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en-US" altLang="zh-CN" sz="1600" b="1" dirty="0">
                          <a:solidFill>
                            <a:srgbClr val="C4040F"/>
                          </a:solidFill>
                        </a:rPr>
                        <a:t>×</a:t>
                      </a:r>
                      <a:endParaRPr lang="zh-CN" altLang="en-US" sz="1600" b="1" dirty="0">
                        <a:solidFill>
                          <a:srgbClr val="C4040F"/>
                        </a:solidFill>
                      </a:endParaRPr>
                    </a:p>
                  </a:txBody>
                  <a:tcPr/>
                </a:tc>
                <a:extLst>
                  <a:ext uri="{0D108BD9-81ED-4DB2-BD59-A6C34878D82A}">
                    <a16:rowId xmlns:a16="http://schemas.microsoft.com/office/drawing/2014/main" val="2151218553"/>
                  </a:ext>
                </a:extLst>
              </a:tr>
              <a:tr h="370840">
                <a:tc>
                  <a:txBody>
                    <a:bodyPr/>
                    <a:lstStyle/>
                    <a:p>
                      <a:pPr algn="ctr"/>
                      <a:r>
                        <a:rPr lang="zh-CN" altLang="en-US" sz="1600" b="1" dirty="0"/>
                        <a:t>地面滑</a:t>
                      </a:r>
                    </a:p>
                  </a:txBody>
                  <a:tcPr/>
                </a:tc>
                <a:tc>
                  <a:txBody>
                    <a:bodyPr/>
                    <a:lstStyle/>
                    <a:p>
                      <a:pPr algn="ctr"/>
                      <a:r>
                        <a:rPr lang="zh-CN" altLang="en-US" sz="1600" b="1" dirty="0"/>
                        <a:t>摔倒处地面很滑</a:t>
                      </a:r>
                    </a:p>
                  </a:txBody>
                  <a:tcPr/>
                </a:tc>
                <a:tc>
                  <a:txBody>
                    <a:bodyPr/>
                    <a:lstStyle/>
                    <a:p>
                      <a:pPr algn="ctr"/>
                      <a:r>
                        <a:rPr lang="zh-CN" altLang="en-US" sz="1600" b="1" dirty="0">
                          <a:solidFill>
                            <a:srgbClr val="00B050"/>
                          </a:solidFill>
                        </a:rPr>
                        <a:t>√</a:t>
                      </a:r>
                    </a:p>
                  </a:txBody>
                  <a:tcPr/>
                </a:tc>
                <a:extLst>
                  <a:ext uri="{0D108BD9-81ED-4DB2-BD59-A6C34878D82A}">
                    <a16:rowId xmlns:a16="http://schemas.microsoft.com/office/drawing/2014/main" val="3205677065"/>
                  </a:ext>
                </a:extLst>
              </a:tr>
              <a:tr h="370840">
                <a:tc>
                  <a:txBody>
                    <a:bodyPr/>
                    <a:lstStyle/>
                    <a:p>
                      <a:pPr algn="ctr"/>
                      <a:r>
                        <a:rPr lang="en-US" altLang="zh-CN" sz="1600" b="1" dirty="0"/>
                        <a:t>…</a:t>
                      </a:r>
                      <a:endParaRPr lang="zh-CN" altLang="en-US" sz="1600" b="1" dirty="0"/>
                    </a:p>
                  </a:txBody>
                  <a:tcPr/>
                </a:tc>
                <a:tc>
                  <a:txBody>
                    <a:bodyPr/>
                    <a:lstStyle/>
                    <a:p>
                      <a:pPr algn="ctr"/>
                      <a:r>
                        <a:rPr lang="en-US" altLang="zh-CN" sz="1600" b="1" dirty="0"/>
                        <a:t>…</a:t>
                      </a:r>
                      <a:endParaRPr lang="zh-CN" altLang="en-US" sz="1600" b="1" dirty="0"/>
                    </a:p>
                  </a:txBody>
                  <a:tcPr/>
                </a:tc>
                <a:tc>
                  <a:txBody>
                    <a:bodyPr/>
                    <a:lstStyle/>
                    <a:p>
                      <a:pPr algn="ctr"/>
                      <a:r>
                        <a:rPr lang="en-US" altLang="zh-CN" sz="1600" b="1" dirty="0"/>
                        <a:t>…</a:t>
                      </a:r>
                      <a:endParaRPr lang="zh-CN" altLang="en-US" sz="1600" b="1" dirty="0"/>
                    </a:p>
                  </a:txBody>
                  <a:tcPr/>
                </a:tc>
                <a:extLst>
                  <a:ext uri="{0D108BD9-81ED-4DB2-BD59-A6C34878D82A}">
                    <a16:rowId xmlns:a16="http://schemas.microsoft.com/office/drawing/2014/main" val="1716679101"/>
                  </a:ext>
                </a:extLst>
              </a:tr>
            </a:tbl>
          </a:graphicData>
        </a:graphic>
      </p:graphicFrame>
    </p:spTree>
    <p:extLst>
      <p:ext uri="{BB962C8B-B14F-4D97-AF65-F5344CB8AC3E}">
        <p14:creationId xmlns:p14="http://schemas.microsoft.com/office/powerpoint/2010/main" val="715051125"/>
      </p:ext>
    </p:extLst>
  </p:cSld>
  <p:clrMapOvr>
    <a:masterClrMapping/>
  </p:clrMapOvr>
  <p:transition spd="slow">
    <p:push dir="u"/>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内容占位符 6">
            <a:extLst>
              <a:ext uri="{FF2B5EF4-FFF2-40B4-BE49-F238E27FC236}">
                <a16:creationId xmlns:a16="http://schemas.microsoft.com/office/drawing/2014/main" id="{5395064D-059F-41F6-83C2-65D2543224BF}"/>
              </a:ext>
            </a:extLst>
          </p:cNvPr>
          <p:cNvSpPr>
            <a:spLocks noGrp="1"/>
          </p:cNvSpPr>
          <p:nvPr>
            <p:ph sz="quarter" idx="10"/>
          </p:nvPr>
        </p:nvSpPr>
        <p:spPr>
          <a:xfrm>
            <a:off x="3473937" y="369633"/>
            <a:ext cx="1613421" cy="430746"/>
          </a:xfrm>
        </p:spPr>
        <p:txBody>
          <a:bodyPr/>
          <a:lstStyle/>
          <a:p>
            <a:r>
              <a:rPr lang="zh-CN" altLang="en-US" spc="600" dirty="0"/>
              <a:t>总结</a:t>
            </a:r>
            <a:endParaRPr lang="zh-CN" altLang="en-US" b="1" spc="600" dirty="0"/>
          </a:p>
        </p:txBody>
      </p:sp>
      <p:pic>
        <p:nvPicPr>
          <p:cNvPr id="2" name="图片 1">
            <a:extLst>
              <a:ext uri="{FF2B5EF4-FFF2-40B4-BE49-F238E27FC236}">
                <a16:creationId xmlns:a16="http://schemas.microsoft.com/office/drawing/2014/main" id="{41FC7EC1-4DF9-42C2-9735-E5331007FB7C}"/>
              </a:ext>
            </a:extLst>
          </p:cNvPr>
          <p:cNvPicPr>
            <a:picLocks noChangeAspect="1"/>
          </p:cNvPicPr>
          <p:nvPr/>
        </p:nvPicPr>
        <p:blipFill>
          <a:blip r:embed="rId3"/>
          <a:stretch>
            <a:fillRect/>
          </a:stretch>
        </p:blipFill>
        <p:spPr>
          <a:xfrm flipH="1">
            <a:off x="5976732" y="1628775"/>
            <a:ext cx="5103731" cy="3600450"/>
          </a:xfrm>
          <a:prstGeom prst="rect">
            <a:avLst/>
          </a:prstGeom>
        </p:spPr>
      </p:pic>
      <p:sp>
        <p:nvSpPr>
          <p:cNvPr id="11" name="TextBox 11">
            <a:extLst>
              <a:ext uri="{FF2B5EF4-FFF2-40B4-BE49-F238E27FC236}">
                <a16:creationId xmlns:a16="http://schemas.microsoft.com/office/drawing/2014/main" id="{3A82036A-0DFE-4487-88CB-096E5611F43B}"/>
              </a:ext>
            </a:extLst>
          </p:cNvPr>
          <p:cNvSpPr txBox="1"/>
          <p:nvPr/>
        </p:nvSpPr>
        <p:spPr>
          <a:xfrm>
            <a:off x="2264014" y="2891685"/>
            <a:ext cx="3010352" cy="537315"/>
          </a:xfrm>
          <a:prstGeom prst="rect">
            <a:avLst/>
          </a:prstGeom>
          <a:noFill/>
        </p:spPr>
        <p:txBody>
          <a:bodyPr wrap="none" lIns="360000" tIns="0" rIns="0" bIns="0" anchor="b" anchorCtr="0">
            <a:noAutofit/>
          </a:bodyPr>
          <a:lstStyle/>
          <a:p>
            <a:r>
              <a:rPr lang="zh-CN" altLang="en-US" sz="4800" b="1" spc="600" dirty="0">
                <a:solidFill>
                  <a:srgbClr val="C5040F"/>
                </a:solidFill>
                <a:latin typeface="+mn-ea"/>
              </a:rPr>
              <a:t>欢迎提问</a:t>
            </a:r>
          </a:p>
        </p:txBody>
      </p:sp>
    </p:spTree>
    <p:extLst>
      <p:ext uri="{BB962C8B-B14F-4D97-AF65-F5344CB8AC3E}">
        <p14:creationId xmlns:p14="http://schemas.microsoft.com/office/powerpoint/2010/main" val="5240219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E4D06F8-B0D3-4EEA-A1E3-A4D65047F646}"/>
              </a:ext>
            </a:extLst>
          </p:cNvPr>
          <p:cNvSpPr txBox="1"/>
          <p:nvPr/>
        </p:nvSpPr>
        <p:spPr>
          <a:xfrm>
            <a:off x="1014085" y="1274752"/>
            <a:ext cx="3481715" cy="369332"/>
          </a:xfrm>
          <a:prstGeom prst="rect">
            <a:avLst/>
          </a:prstGeom>
          <a:noFill/>
        </p:spPr>
        <p:txBody>
          <a:bodyPr wrap="square" lIns="0" tIns="0" rIns="0" bIns="0" rtlCol="0">
            <a:spAutoFit/>
          </a:bodyPr>
          <a:lstStyle/>
          <a:p>
            <a:r>
              <a:rPr lang="zh-CN" altLang="en-US" sz="2400" b="1" dirty="0">
                <a:solidFill>
                  <a:srgbClr val="CE060F"/>
                </a:solidFill>
                <a:latin typeface="+mj-ea"/>
                <a:ea typeface="+mj-ea"/>
              </a:rPr>
              <a:t>生活中可以使用的</a:t>
            </a:r>
            <a:r>
              <a:rPr lang="en-US" altLang="zh-CN" sz="2400" b="1" dirty="0">
                <a:solidFill>
                  <a:srgbClr val="CE060F"/>
                </a:solidFill>
                <a:latin typeface="+mj-ea"/>
                <a:ea typeface="+mj-ea"/>
              </a:rPr>
              <a:t>8D</a:t>
            </a:r>
            <a:endParaRPr lang="zh-CN" altLang="en-US" sz="2400" b="1" dirty="0">
              <a:solidFill>
                <a:srgbClr val="CE060F"/>
              </a:solidFill>
              <a:latin typeface="+mj-ea"/>
              <a:ea typeface="+mj-ea"/>
            </a:endParaRPr>
          </a:p>
        </p:txBody>
      </p:sp>
      <p:sp>
        <p:nvSpPr>
          <p:cNvPr id="10" name="内容占位符 6">
            <a:extLst>
              <a:ext uri="{FF2B5EF4-FFF2-40B4-BE49-F238E27FC236}">
                <a16:creationId xmlns:a16="http://schemas.microsoft.com/office/drawing/2014/main" id="{2B8DF20B-59B9-4386-A79F-C1F8E5C84624}"/>
              </a:ext>
            </a:extLst>
          </p:cNvPr>
          <p:cNvSpPr txBox="1">
            <a:spLocks/>
          </p:cNvSpPr>
          <p:nvPr/>
        </p:nvSpPr>
        <p:spPr>
          <a:xfrm>
            <a:off x="3195645"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dirty="0"/>
              <a:t>基本概念</a:t>
            </a:r>
          </a:p>
        </p:txBody>
      </p:sp>
      <p:sp>
        <p:nvSpPr>
          <p:cNvPr id="19" name="文本框 18">
            <a:extLst>
              <a:ext uri="{FF2B5EF4-FFF2-40B4-BE49-F238E27FC236}">
                <a16:creationId xmlns:a16="http://schemas.microsoft.com/office/drawing/2014/main" id="{8B12BD75-D283-4168-AFDE-7F0F2E72D5D9}"/>
              </a:ext>
            </a:extLst>
          </p:cNvPr>
          <p:cNvSpPr txBox="1"/>
          <p:nvPr/>
        </p:nvSpPr>
        <p:spPr>
          <a:xfrm>
            <a:off x="1014085" y="1869553"/>
            <a:ext cx="10931808" cy="470450"/>
          </a:xfrm>
          <a:prstGeom prst="rect">
            <a:avLst/>
          </a:prstGeom>
          <a:noFill/>
        </p:spPr>
        <p:txBody>
          <a:bodyPr wrap="square" lIns="0" tIns="0" rIns="0" bIns="0" rtlCol="0">
            <a:spAutoFit/>
          </a:bodyPr>
          <a:lstStyle/>
          <a:p>
            <a:pPr>
              <a:lnSpc>
                <a:spcPct val="200000"/>
              </a:lnSpc>
              <a:buClr>
                <a:srgbClr val="404040"/>
              </a:buClr>
            </a:pPr>
            <a:r>
              <a:rPr lang="en-US" altLang="zh-CN" b="1" dirty="0">
                <a:solidFill>
                  <a:srgbClr val="404040"/>
                </a:solidFill>
                <a:latin typeface="+mn-ea"/>
              </a:rPr>
              <a:t>D4</a:t>
            </a:r>
            <a:r>
              <a:rPr lang="zh-CN" altLang="en-US" b="1" dirty="0">
                <a:solidFill>
                  <a:srgbClr val="404040"/>
                </a:solidFill>
                <a:latin typeface="+mn-ea"/>
              </a:rPr>
              <a:t>：大家研究和检查导致孩子摔倒的原因。</a:t>
            </a:r>
            <a:endParaRPr lang="en-US" altLang="zh-CN" b="1" dirty="0">
              <a:solidFill>
                <a:srgbClr val="404040"/>
              </a:solidFill>
              <a:latin typeface="+mn-ea"/>
            </a:endParaRPr>
          </a:p>
        </p:txBody>
      </p:sp>
      <p:sp>
        <p:nvSpPr>
          <p:cNvPr id="6" name="矩形 5">
            <a:extLst>
              <a:ext uri="{FF2B5EF4-FFF2-40B4-BE49-F238E27FC236}">
                <a16:creationId xmlns:a16="http://schemas.microsoft.com/office/drawing/2014/main" id="{2F9DE25B-1509-4A79-9D32-D8F39B476FC0}"/>
              </a:ext>
            </a:extLst>
          </p:cNvPr>
          <p:cNvSpPr/>
          <p:nvPr/>
        </p:nvSpPr>
        <p:spPr>
          <a:xfrm>
            <a:off x="1157132" y="3185704"/>
            <a:ext cx="5690446" cy="2536400"/>
          </a:xfrm>
          <a:prstGeom prst="rect">
            <a:avLst/>
          </a:prstGeom>
        </p:spPr>
        <p:txBody>
          <a:bodyPr wrap="square">
            <a:spAutoFit/>
          </a:bodyPr>
          <a:lstStyle/>
          <a:p>
            <a:pPr>
              <a:lnSpc>
                <a:spcPct val="150000"/>
              </a:lnSpc>
            </a:pPr>
            <a:r>
              <a:rPr lang="zh-CN" altLang="en-US" b="1" dirty="0">
                <a:solidFill>
                  <a:srgbClr val="404040"/>
                </a:solidFill>
                <a:latin typeface="+mn-ea"/>
              </a:rPr>
              <a:t>问</a:t>
            </a:r>
            <a:r>
              <a:rPr lang="en-US" altLang="zh-CN" b="1" dirty="0">
                <a:solidFill>
                  <a:srgbClr val="404040"/>
                </a:solidFill>
                <a:latin typeface="+mn-ea"/>
              </a:rPr>
              <a:t>1</a:t>
            </a:r>
            <a:r>
              <a:rPr lang="zh-CN" altLang="en-US" b="1" dirty="0">
                <a:solidFill>
                  <a:srgbClr val="404040"/>
                </a:solidFill>
                <a:latin typeface="+mn-ea"/>
              </a:rPr>
              <a:t>：为什么地面会滑</a:t>
            </a:r>
            <a:r>
              <a:rPr lang="en-US" altLang="zh-CN" b="1" dirty="0">
                <a:solidFill>
                  <a:srgbClr val="404040"/>
                </a:solidFill>
                <a:latin typeface="+mn-ea"/>
              </a:rPr>
              <a:t>?     </a:t>
            </a:r>
          </a:p>
          <a:p>
            <a:pPr>
              <a:lnSpc>
                <a:spcPct val="150000"/>
              </a:lnSpc>
            </a:pPr>
            <a:r>
              <a:rPr lang="en-US" altLang="zh-CN" b="1" dirty="0">
                <a:solidFill>
                  <a:srgbClr val="404040"/>
                </a:solidFill>
                <a:latin typeface="+mn-ea"/>
              </a:rPr>
              <a:t>    </a:t>
            </a:r>
            <a:r>
              <a:rPr lang="zh-CN" altLang="en-US" b="1" dirty="0">
                <a:solidFill>
                  <a:srgbClr val="404040"/>
                </a:solidFill>
                <a:latin typeface="+mn-ea"/>
              </a:rPr>
              <a:t>答</a:t>
            </a:r>
            <a:r>
              <a:rPr lang="en-US" altLang="zh-CN" b="1" dirty="0">
                <a:solidFill>
                  <a:srgbClr val="404040"/>
                </a:solidFill>
                <a:latin typeface="+mn-ea"/>
              </a:rPr>
              <a:t>1</a:t>
            </a:r>
            <a:r>
              <a:rPr lang="zh-CN" altLang="en-US" b="1" dirty="0">
                <a:solidFill>
                  <a:srgbClr val="404040"/>
                </a:solidFill>
                <a:latin typeface="+mn-ea"/>
              </a:rPr>
              <a:t>：因为地面上有油渍。</a:t>
            </a:r>
            <a:endParaRPr lang="en-US" altLang="zh-CN" b="1" dirty="0">
              <a:solidFill>
                <a:srgbClr val="404040"/>
              </a:solidFill>
              <a:latin typeface="+mn-ea"/>
            </a:endParaRPr>
          </a:p>
          <a:p>
            <a:pPr>
              <a:lnSpc>
                <a:spcPct val="150000"/>
              </a:lnSpc>
            </a:pPr>
            <a:r>
              <a:rPr lang="zh-CN" altLang="en-US" b="1" dirty="0">
                <a:solidFill>
                  <a:srgbClr val="404040"/>
                </a:solidFill>
                <a:latin typeface="+mn-ea"/>
              </a:rPr>
              <a:t>问</a:t>
            </a:r>
            <a:r>
              <a:rPr lang="en-US" altLang="zh-CN" b="1" dirty="0">
                <a:solidFill>
                  <a:srgbClr val="404040"/>
                </a:solidFill>
                <a:latin typeface="+mn-ea"/>
              </a:rPr>
              <a:t>2</a:t>
            </a:r>
            <a:r>
              <a:rPr lang="zh-CN" altLang="en-US" b="1" dirty="0">
                <a:solidFill>
                  <a:srgbClr val="404040"/>
                </a:solidFill>
                <a:latin typeface="+mn-ea"/>
              </a:rPr>
              <a:t>：为什么地面上会有油渍</a:t>
            </a:r>
            <a:r>
              <a:rPr lang="en-US" altLang="zh-CN" b="1" dirty="0">
                <a:solidFill>
                  <a:srgbClr val="404040"/>
                </a:solidFill>
                <a:latin typeface="+mn-ea"/>
              </a:rPr>
              <a:t>?     </a:t>
            </a:r>
          </a:p>
          <a:p>
            <a:pPr>
              <a:lnSpc>
                <a:spcPct val="150000"/>
              </a:lnSpc>
            </a:pPr>
            <a:r>
              <a:rPr lang="en-US" altLang="zh-CN" b="1" dirty="0">
                <a:solidFill>
                  <a:srgbClr val="404040"/>
                </a:solidFill>
                <a:latin typeface="+mn-ea"/>
              </a:rPr>
              <a:t>    </a:t>
            </a:r>
            <a:r>
              <a:rPr lang="zh-CN" altLang="en-US" b="1" dirty="0">
                <a:solidFill>
                  <a:srgbClr val="404040"/>
                </a:solidFill>
                <a:latin typeface="+mn-ea"/>
              </a:rPr>
              <a:t>答</a:t>
            </a:r>
            <a:r>
              <a:rPr lang="en-US" altLang="zh-CN" b="1" dirty="0">
                <a:solidFill>
                  <a:srgbClr val="404040"/>
                </a:solidFill>
                <a:latin typeface="+mn-ea"/>
              </a:rPr>
              <a:t>2</a:t>
            </a:r>
            <a:r>
              <a:rPr lang="zh-CN" altLang="en-US" b="1" dirty="0">
                <a:solidFill>
                  <a:srgbClr val="404040"/>
                </a:solidFill>
                <a:latin typeface="+mn-ea"/>
              </a:rPr>
              <a:t>：因为爸爸把油汤倒在马桶里时，油汤滴到了地面上。</a:t>
            </a:r>
          </a:p>
          <a:p>
            <a:pPr>
              <a:lnSpc>
                <a:spcPct val="150000"/>
              </a:lnSpc>
            </a:pPr>
            <a:endParaRPr lang="zh-CN" altLang="en-US" b="1" dirty="0">
              <a:solidFill>
                <a:srgbClr val="404040"/>
              </a:solidFill>
              <a:latin typeface="+mn-ea"/>
            </a:endParaRPr>
          </a:p>
        </p:txBody>
      </p:sp>
      <p:sp>
        <p:nvSpPr>
          <p:cNvPr id="7" name="矩形: 圆角 6">
            <a:extLst>
              <a:ext uri="{FF2B5EF4-FFF2-40B4-BE49-F238E27FC236}">
                <a16:creationId xmlns:a16="http://schemas.microsoft.com/office/drawing/2014/main" id="{7D7C7758-4422-422E-8CCE-10B0434D9AE7}"/>
              </a:ext>
            </a:extLst>
          </p:cNvPr>
          <p:cNvSpPr/>
          <p:nvPr/>
        </p:nvSpPr>
        <p:spPr>
          <a:xfrm>
            <a:off x="764473" y="2892086"/>
            <a:ext cx="6475764" cy="2740618"/>
          </a:xfrm>
          <a:prstGeom prst="roundRect">
            <a:avLst/>
          </a:prstGeom>
          <a:noFill/>
          <a:ln w="38100">
            <a:solidFill>
              <a:srgbClr val="E60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altLang="zh-CN" b="1" noProof="0" dirty="0">
              <a:solidFill>
                <a:srgbClr val="404040"/>
              </a:solidFill>
              <a:latin typeface="+mn-ea"/>
            </a:endParaRPr>
          </a:p>
        </p:txBody>
      </p:sp>
      <p:pic>
        <p:nvPicPr>
          <p:cNvPr id="3" name="图片 2">
            <a:extLst>
              <a:ext uri="{FF2B5EF4-FFF2-40B4-BE49-F238E27FC236}">
                <a16:creationId xmlns:a16="http://schemas.microsoft.com/office/drawing/2014/main" id="{8E471FAC-8670-441B-B061-773739F4810C}"/>
              </a:ext>
            </a:extLst>
          </p:cNvPr>
          <p:cNvPicPr>
            <a:picLocks noChangeAspect="1"/>
          </p:cNvPicPr>
          <p:nvPr/>
        </p:nvPicPr>
        <p:blipFill>
          <a:blip r:embed="rId3"/>
          <a:stretch>
            <a:fillRect/>
          </a:stretch>
        </p:blipFill>
        <p:spPr>
          <a:xfrm>
            <a:off x="7781072" y="2454277"/>
            <a:ext cx="3253796" cy="3448634"/>
          </a:xfrm>
          <a:prstGeom prst="rect">
            <a:avLst/>
          </a:prstGeom>
        </p:spPr>
      </p:pic>
    </p:spTree>
    <p:extLst>
      <p:ext uri="{BB962C8B-B14F-4D97-AF65-F5344CB8AC3E}">
        <p14:creationId xmlns:p14="http://schemas.microsoft.com/office/powerpoint/2010/main" val="270967283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2E4D06F8-B0D3-4EEA-A1E3-A4D65047F646}"/>
              </a:ext>
            </a:extLst>
          </p:cNvPr>
          <p:cNvSpPr txBox="1"/>
          <p:nvPr/>
        </p:nvSpPr>
        <p:spPr>
          <a:xfrm>
            <a:off x="1014085" y="1274752"/>
            <a:ext cx="3481715" cy="369332"/>
          </a:xfrm>
          <a:prstGeom prst="rect">
            <a:avLst/>
          </a:prstGeom>
          <a:noFill/>
        </p:spPr>
        <p:txBody>
          <a:bodyPr wrap="square" lIns="0" tIns="0" rIns="0" bIns="0" rtlCol="0">
            <a:spAutoFit/>
          </a:bodyPr>
          <a:lstStyle/>
          <a:p>
            <a:r>
              <a:rPr lang="zh-CN" altLang="en-US" sz="2400" b="1" dirty="0">
                <a:solidFill>
                  <a:srgbClr val="CE060F"/>
                </a:solidFill>
                <a:latin typeface="+mj-ea"/>
                <a:ea typeface="+mj-ea"/>
              </a:rPr>
              <a:t>生活中可以使用的</a:t>
            </a:r>
            <a:r>
              <a:rPr lang="en-US" altLang="zh-CN" sz="2400" b="1" dirty="0">
                <a:solidFill>
                  <a:srgbClr val="CE060F"/>
                </a:solidFill>
                <a:latin typeface="+mj-ea"/>
                <a:ea typeface="+mj-ea"/>
              </a:rPr>
              <a:t>8D</a:t>
            </a:r>
            <a:endParaRPr lang="zh-CN" altLang="en-US" sz="2400" b="1" dirty="0">
              <a:solidFill>
                <a:srgbClr val="CE060F"/>
              </a:solidFill>
              <a:latin typeface="+mj-ea"/>
              <a:ea typeface="+mj-ea"/>
            </a:endParaRPr>
          </a:p>
        </p:txBody>
      </p:sp>
      <p:sp>
        <p:nvSpPr>
          <p:cNvPr id="10" name="内容占位符 6">
            <a:extLst>
              <a:ext uri="{FF2B5EF4-FFF2-40B4-BE49-F238E27FC236}">
                <a16:creationId xmlns:a16="http://schemas.microsoft.com/office/drawing/2014/main" id="{2B8DF20B-59B9-4386-A79F-C1F8E5C84624}"/>
              </a:ext>
            </a:extLst>
          </p:cNvPr>
          <p:cNvSpPr txBox="1">
            <a:spLocks/>
          </p:cNvSpPr>
          <p:nvPr/>
        </p:nvSpPr>
        <p:spPr>
          <a:xfrm>
            <a:off x="3195645" y="369633"/>
            <a:ext cx="1613421" cy="430746"/>
          </a:xfrm>
          <a:prstGeom prst="rect">
            <a:avLst/>
          </a:prstGeom>
        </p:spPr>
        <p:txBody>
          <a:bodyPr vert="horz" lIns="0" tIns="0" rIns="0" bIns="0" rtlCol="0" anchor="t" anchorCtr="0">
            <a:noAutofit/>
          </a:bodyPr>
          <a:lstStyle>
            <a:lvl1pPr marL="0" indent="0"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None/>
              <a:defRPr sz="2400" b="1" kern="1200">
                <a:solidFill>
                  <a:schemeClr val="bg1"/>
                </a:solidFill>
                <a:latin typeface="+mj-ea"/>
                <a:ea typeface="+mj-ea"/>
                <a:cs typeface="+mn-cs"/>
              </a:defRPr>
            </a:lvl1pPr>
            <a:lvl2pPr marL="480472"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2pPr>
            <a:lvl3pPr marL="723882" indent="-243411"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tabLst/>
              <a:defRPr sz="2400" kern="1200">
                <a:solidFill>
                  <a:schemeClr val="tx1"/>
                </a:solidFill>
                <a:latin typeface="+mn-lt"/>
                <a:ea typeface="+mn-ea"/>
                <a:cs typeface="+mn-cs"/>
              </a:defRPr>
            </a:lvl3pPr>
            <a:lvl4pPr marL="952476" indent="-228594"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4pPr>
            <a:lvl5pPr marL="1204354" indent="-245527" algn="l" defTabSz="1219170" rtl="0" eaLnBrk="1" latinLnBrk="0" hangingPunct="1">
              <a:lnSpc>
                <a:spcPct val="100000"/>
              </a:lnSpc>
              <a:spcBef>
                <a:spcPts val="0"/>
              </a:spcBef>
              <a:spcAft>
                <a:spcPts val="800"/>
              </a:spcAft>
              <a:buClr>
                <a:schemeClr val="tx1">
                  <a:lumMod val="50000"/>
                  <a:lumOff val="50000"/>
                </a:schemeClr>
              </a:buClr>
              <a:buFont typeface="Verdana" panose="020B0604030504040204" pitchFamily="34" charset="0"/>
              <a:buChar char="•"/>
              <a:defRPr sz="24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zh-CN" altLang="en-US" spc="300" dirty="0"/>
              <a:t>基本概念</a:t>
            </a:r>
          </a:p>
        </p:txBody>
      </p:sp>
      <p:sp>
        <p:nvSpPr>
          <p:cNvPr id="19" name="文本框 18">
            <a:extLst>
              <a:ext uri="{FF2B5EF4-FFF2-40B4-BE49-F238E27FC236}">
                <a16:creationId xmlns:a16="http://schemas.microsoft.com/office/drawing/2014/main" id="{8B12BD75-D283-4168-AFDE-7F0F2E72D5D9}"/>
              </a:ext>
            </a:extLst>
          </p:cNvPr>
          <p:cNvSpPr txBox="1"/>
          <p:nvPr/>
        </p:nvSpPr>
        <p:spPr>
          <a:xfrm>
            <a:off x="1014085" y="1869553"/>
            <a:ext cx="6161266" cy="2686441"/>
          </a:xfrm>
          <a:prstGeom prst="rect">
            <a:avLst/>
          </a:prstGeom>
          <a:noFill/>
        </p:spPr>
        <p:txBody>
          <a:bodyPr wrap="square" lIns="0" tIns="0" rIns="0" bIns="0" rtlCol="0">
            <a:spAutoFit/>
          </a:bodyPr>
          <a:lstStyle/>
          <a:p>
            <a:pPr>
              <a:lnSpc>
                <a:spcPct val="200000"/>
              </a:lnSpc>
              <a:buClr>
                <a:srgbClr val="404040"/>
              </a:buClr>
            </a:pPr>
            <a:r>
              <a:rPr lang="en-US" altLang="zh-CN" b="1" dirty="0">
                <a:solidFill>
                  <a:srgbClr val="404040"/>
                </a:solidFill>
                <a:latin typeface="+mn-ea"/>
              </a:rPr>
              <a:t>D5</a:t>
            </a:r>
            <a:r>
              <a:rPr lang="zh-CN" altLang="en-US" b="1" dirty="0">
                <a:solidFill>
                  <a:srgbClr val="404040"/>
                </a:solidFill>
                <a:latin typeface="+mn-ea"/>
              </a:rPr>
              <a:t>：姐姐将卫生间地面上的油渍彻底清洁干净。</a:t>
            </a:r>
            <a:endParaRPr lang="en-US" altLang="zh-CN" b="1" dirty="0">
              <a:solidFill>
                <a:srgbClr val="404040"/>
              </a:solidFill>
              <a:latin typeface="+mn-ea"/>
            </a:endParaRPr>
          </a:p>
          <a:p>
            <a:pPr>
              <a:lnSpc>
                <a:spcPct val="200000"/>
              </a:lnSpc>
              <a:buClr>
                <a:srgbClr val="404040"/>
              </a:buClr>
            </a:pPr>
            <a:r>
              <a:rPr lang="en-US" altLang="zh-CN" b="1" dirty="0">
                <a:solidFill>
                  <a:srgbClr val="404040"/>
                </a:solidFill>
                <a:latin typeface="+mn-ea"/>
              </a:rPr>
              <a:t>D6</a:t>
            </a:r>
            <a:r>
              <a:rPr lang="zh-CN" altLang="en-US" b="1" dirty="0">
                <a:solidFill>
                  <a:srgbClr val="404040"/>
                </a:solidFill>
                <a:latin typeface="+mn-ea"/>
              </a:rPr>
              <a:t>：经过确认，无油的卫生间地面不易打滑。</a:t>
            </a:r>
            <a:endParaRPr lang="en-US" altLang="zh-CN" b="1" dirty="0">
              <a:solidFill>
                <a:srgbClr val="404040"/>
              </a:solidFill>
              <a:latin typeface="+mn-ea"/>
            </a:endParaRPr>
          </a:p>
          <a:p>
            <a:pPr>
              <a:lnSpc>
                <a:spcPct val="200000"/>
              </a:lnSpc>
              <a:buClr>
                <a:srgbClr val="404040"/>
              </a:buClr>
            </a:pPr>
            <a:r>
              <a:rPr lang="en-US" altLang="zh-CN" b="1" dirty="0">
                <a:solidFill>
                  <a:srgbClr val="404040"/>
                </a:solidFill>
                <a:latin typeface="+mn-ea"/>
              </a:rPr>
              <a:t>D7</a:t>
            </a:r>
            <a:r>
              <a:rPr lang="zh-CN" altLang="en-US" b="1" dirty="0">
                <a:solidFill>
                  <a:srgbClr val="404040"/>
                </a:solidFill>
                <a:latin typeface="+mn-ea"/>
              </a:rPr>
              <a:t>：妈妈宣布：以后禁止将饭汤菜汤倒入卫生间马桶；发现地面有脏污需立即清理。</a:t>
            </a:r>
            <a:endParaRPr lang="en-US" altLang="zh-CN" b="1" dirty="0">
              <a:solidFill>
                <a:srgbClr val="404040"/>
              </a:solidFill>
              <a:latin typeface="+mn-ea"/>
            </a:endParaRPr>
          </a:p>
          <a:p>
            <a:pPr>
              <a:lnSpc>
                <a:spcPct val="200000"/>
              </a:lnSpc>
              <a:buClr>
                <a:srgbClr val="404040"/>
              </a:buClr>
            </a:pPr>
            <a:r>
              <a:rPr lang="en-US" altLang="zh-CN" b="1" dirty="0">
                <a:solidFill>
                  <a:srgbClr val="404040"/>
                </a:solidFill>
                <a:latin typeface="+mn-ea"/>
              </a:rPr>
              <a:t>D8</a:t>
            </a:r>
            <a:r>
              <a:rPr lang="zh-CN" altLang="en-US" b="1" dirty="0">
                <a:solidFill>
                  <a:srgbClr val="404040"/>
                </a:solidFill>
                <a:latin typeface="+mn-ea"/>
              </a:rPr>
              <a:t>：爸爸带全家下馆子安慰大家。</a:t>
            </a:r>
            <a:endParaRPr lang="en-US" altLang="zh-CN" b="1" dirty="0">
              <a:solidFill>
                <a:srgbClr val="404040"/>
              </a:solidFill>
              <a:latin typeface="+mn-ea"/>
            </a:endParaRPr>
          </a:p>
        </p:txBody>
      </p:sp>
      <p:pic>
        <p:nvPicPr>
          <p:cNvPr id="8" name="图片 7">
            <a:extLst>
              <a:ext uri="{FF2B5EF4-FFF2-40B4-BE49-F238E27FC236}">
                <a16:creationId xmlns:a16="http://schemas.microsoft.com/office/drawing/2014/main" id="{DE8B177A-445C-4243-B66E-9C2FF919DA0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425" b="99115" l="9913" r="89796">
                        <a14:foregroundMark x1="26822" y1="9292" x2="40233" y2="3540"/>
                        <a14:foregroundMark x1="40233" y1="3540" x2="55394" y2="2876"/>
                        <a14:foregroundMark x1="55394" y1="2876" x2="67347" y2="9735"/>
                        <a14:foregroundMark x1="67347" y1="9735" x2="50146" y2="14159"/>
                        <a14:foregroundMark x1="50146" y1="14159" x2="34111" y2="13496"/>
                        <a14:foregroundMark x1="34111" y1="13496" x2="27988" y2="10398"/>
                        <a14:foregroundMark x1="37901" y1="4646" x2="55102" y2="4425"/>
                        <a14:foregroundMark x1="45258" y1="84735" x2="44023" y2="90044"/>
                        <a14:foregroundMark x1="45310" y1="84513" x2="45258" y2="84735"/>
                        <a14:foregroundMark x1="45413" y1="84071" x2="45310" y2="84513"/>
                        <a14:foregroundMark x1="46647" y1="78761" x2="45413" y2="84071"/>
                        <a14:foregroundMark x1="44023" y1="90044" x2="59475" y2="91814"/>
                        <a14:foregroundMark x1="59475" y1="91814" x2="53353" y2="85841"/>
                        <a14:foregroundMark x1="67638" y1="95575" x2="67347" y2="94027"/>
                        <a14:foregroundMark x1="68222" y1="94027" x2="76093" y2="96460"/>
                        <a14:foregroundMark x1="74927" y1="95575" x2="78134" y2="96460"/>
                        <a14:foregroundMark x1="76968" y1="89159" x2="81924" y2="88717"/>
                        <a14:foregroundMark x1="82507" y1="88496" x2="82507" y2="88496"/>
                        <a14:foregroundMark x1="49563" y1="98673" x2="49952" y2="98968"/>
                        <a14:foregroundMark x1="51227" y1="98490" x2="53353" y2="98894"/>
                        <a14:backgroundMark x1="67055" y1="99336" x2="76093" y2="99779"/>
                        <a14:backgroundMark x1="49271" y1="99779" x2="50146" y2="99779"/>
                        <a14:backgroundMark x1="44606" y1="84735" x2="44606" y2="84735"/>
                        <a14:backgroundMark x1="45481" y1="84513" x2="45481" y2="84513"/>
                        <a14:backgroundMark x1="45773" y1="84071" x2="45773" y2="84071"/>
                        <a14:backgroundMark x1="45190" y1="84071" x2="45190" y2="84071"/>
                        <a14:backgroundMark x1="44898" y1="84071" x2="44898" y2="84071"/>
                        <a14:backgroundMark x1="68513" y1="91372" x2="68513" y2="91372"/>
                        <a14:backgroundMark x1="62974" y1="96239" x2="62974" y2="96239"/>
                      </a14:backgroundRemoval>
                    </a14:imgEffect>
                  </a14:imgLayer>
                </a14:imgProps>
              </a:ext>
            </a:extLst>
          </a:blip>
          <a:stretch>
            <a:fillRect/>
          </a:stretch>
        </p:blipFill>
        <p:spPr>
          <a:xfrm>
            <a:off x="7536492" y="1745679"/>
            <a:ext cx="3067222" cy="4041936"/>
          </a:xfrm>
          <a:prstGeom prst="rect">
            <a:avLst/>
          </a:prstGeom>
        </p:spPr>
      </p:pic>
    </p:spTree>
    <p:extLst>
      <p:ext uri="{BB962C8B-B14F-4D97-AF65-F5344CB8AC3E}">
        <p14:creationId xmlns:p14="http://schemas.microsoft.com/office/powerpoint/2010/main" val="2935964505"/>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Danfoss 16_9_template">
  <a:themeElements>
    <a:clrScheme name="Danfoss">
      <a:dk1>
        <a:srgbClr val="000000"/>
      </a:dk1>
      <a:lt1>
        <a:sysClr val="window" lastClr="FFFFFF"/>
      </a:lt1>
      <a:dk2>
        <a:srgbClr val="878786"/>
      </a:dk2>
      <a:lt2>
        <a:srgbClr val="B4BCC3"/>
      </a:lt2>
      <a:accent1>
        <a:srgbClr val="B10A11"/>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TotalTime>
  <Words>3640</Words>
  <Application>Microsoft Office PowerPoint</Application>
  <PresentationFormat>宽屏</PresentationFormat>
  <Paragraphs>665</Paragraphs>
  <Slides>70</Slides>
  <Notes>70</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70</vt:i4>
      </vt:variant>
    </vt:vector>
  </HeadingPairs>
  <TitlesOfParts>
    <vt:vector size="82" baseType="lpstr">
      <vt:lpstr>Browallia New</vt:lpstr>
      <vt:lpstr>굴림</vt:lpstr>
      <vt:lpstr>等线</vt:lpstr>
      <vt:lpstr>SimHei</vt:lpstr>
      <vt:lpstr>微软雅黑</vt:lpstr>
      <vt:lpstr>Arial</vt:lpstr>
      <vt:lpstr>Calibri</vt:lpstr>
      <vt:lpstr>Verdana</vt:lpstr>
      <vt:lpstr>Wingdings</vt:lpstr>
      <vt:lpstr>1_Danfoss 16_9_template</vt:lpstr>
      <vt:lpstr>think-cell Slide</vt:lpstr>
      <vt:lpstr>Photo Editor Photo</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Jinheng Liu</dc:creator>
  <cp:lastModifiedBy>academy@dcarchina.com</cp:lastModifiedBy>
  <cp:revision>1209</cp:revision>
  <cp:lastPrinted>2020-09-09T03:26:32Z</cp:lastPrinted>
  <dcterms:created xsi:type="dcterms:W3CDTF">2019-10-01T08:41:53Z</dcterms:created>
  <dcterms:modified xsi:type="dcterms:W3CDTF">2022-07-17T15:29:01Z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d6a82de-332f-43b8-a8a7-1928fd67507f_Enabled">
    <vt:lpwstr>true</vt:lpwstr>
  </property>
  <property fmtid="{D5CDD505-2E9C-101B-9397-08002B2CF9AE}" pid="3" name="MSIP_Label_8d6a82de-332f-43b8-a8a7-1928fd67507f_SetDate">
    <vt:lpwstr>2020-04-20T02:36:05Z</vt:lpwstr>
  </property>
  <property fmtid="{D5CDD505-2E9C-101B-9397-08002B2CF9AE}" pid="4" name="MSIP_Label_8d6a82de-332f-43b8-a8a7-1928fd67507f_Method">
    <vt:lpwstr>Standard</vt:lpwstr>
  </property>
  <property fmtid="{D5CDD505-2E9C-101B-9397-08002B2CF9AE}" pid="5" name="MSIP_Label_8d6a82de-332f-43b8-a8a7-1928fd67507f_Name">
    <vt:lpwstr>1. Business</vt:lpwstr>
  </property>
  <property fmtid="{D5CDD505-2E9C-101B-9397-08002B2CF9AE}" pid="6" name="MSIP_Label_8d6a82de-332f-43b8-a8a7-1928fd67507f_SiteId">
    <vt:lpwstr>097464b8-069c-453e-9254-c17ec707310d</vt:lpwstr>
  </property>
  <property fmtid="{D5CDD505-2E9C-101B-9397-08002B2CF9AE}" pid="7" name="MSIP_Label_8d6a82de-332f-43b8-a8a7-1928fd67507f_ActionId">
    <vt:lpwstr>76cd7235-eaee-46cd-a0c3-0000ea3d10d5</vt:lpwstr>
  </property>
  <property fmtid="{D5CDD505-2E9C-101B-9397-08002B2CF9AE}" pid="8" name="MSIP_Label_8d6a82de-332f-43b8-a8a7-1928fd67507f_ContentBits">
    <vt:lpwstr>2</vt:lpwstr>
  </property>
</Properties>
</file>